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2"/>
  </p:notesMasterIdLst>
  <p:sldIdLst>
    <p:sldId id="263" r:id="rId2"/>
    <p:sldId id="303" r:id="rId3"/>
    <p:sldId id="264" r:id="rId4"/>
    <p:sldId id="275" r:id="rId5"/>
    <p:sldId id="276" r:id="rId6"/>
    <p:sldId id="268" r:id="rId7"/>
    <p:sldId id="278" r:id="rId8"/>
    <p:sldId id="273" r:id="rId9"/>
    <p:sldId id="290" r:id="rId10"/>
    <p:sldId id="291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</p:sldIdLst>
  <p:sldSz cx="9144000" cy="5143500" type="screen16x9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FF99"/>
    <a:srgbClr val="993366"/>
    <a:srgbClr val="9999FF"/>
    <a:srgbClr val="FF9999"/>
    <a:srgbClr val="99FF99"/>
    <a:srgbClr val="0066FF"/>
    <a:srgbClr val="FF99FF"/>
    <a:srgbClr val="323C8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660"/>
  </p:normalViewPr>
  <p:slideViewPr>
    <p:cSldViewPr>
      <p:cViewPr varScale="1">
        <p:scale>
          <a:sx n="91" d="100"/>
          <a:sy n="91" d="100"/>
        </p:scale>
        <p:origin x="-798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245200-6772-47DF-A6EA-176FFAB3E2DD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7962E-6A03-48A3-BAEB-13EE3A0306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0632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7962E-6A03-48A3-BAEB-13EE3A03067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474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7962E-6A03-48A3-BAEB-13EE3A03067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474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7962E-6A03-48A3-BAEB-13EE3A03067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474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7962E-6A03-48A3-BAEB-13EE3A03067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474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7962E-6A03-48A3-BAEB-13EE3A03067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474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7962E-6A03-48A3-BAEB-13EE3A03067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474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7962E-6A03-48A3-BAEB-13EE3A03067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474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263" y="746125"/>
            <a:ext cx="662463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7962E-6A03-48A3-BAEB-13EE3A03067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474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5358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BE0219-698E-47AD-A344-BC3F53AE3E93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31C122-7ABF-439C-914C-8DF9FF98BC6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14612" y="928676"/>
            <a:ext cx="4000528" cy="399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1995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БРЕНБУК МГТУ\Презентация\лист с текст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789554"/>
            <a:ext cx="3117924" cy="4353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642924"/>
            <a:ext cx="3245659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357422" y="3857634"/>
            <a:ext cx="4786387" cy="864096"/>
          </a:xfrm>
          <a:prstGeom prst="rect">
            <a:avLst/>
          </a:prstGeom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Почемучка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345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sz="half" idx="1"/>
          </p:nvPr>
        </p:nvSpPr>
        <p:spPr>
          <a:xfrm>
            <a:off x="1142976" y="714362"/>
            <a:ext cx="7632848" cy="5004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лучше всего защитить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электронную почту? </a:t>
            </a:r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181260" y="424636"/>
            <a:ext cx="8064896" cy="894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98735" y="3136166"/>
            <a:ext cx="3736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93A299"/>
              </a:buClr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  <a:cs typeface="Times New Roman" pitchFamily="18" charset="0"/>
              </a:rPr>
              <a:t>Сложным паролем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latin typeface="Century Gothic" pitchFamily="34" charset="0"/>
              <a:cs typeface="Times New Roman" pitchFamily="18" charset="0"/>
            </a:endParaRPr>
          </a:p>
        </p:txBody>
      </p:sp>
      <p:pic>
        <p:nvPicPr>
          <p:cNvPr id="10" name="Picture 4" descr="https://thumbs.dreamstime.com/z/boy-thinking-white-background-5574506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270"/>
          <a:stretch/>
        </p:blipFill>
        <p:spPr bwMode="auto">
          <a:xfrm>
            <a:off x="1500166" y="1571618"/>
            <a:ext cx="2661525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81063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588224" y="2715766"/>
            <a:ext cx="17123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 lvl="0">
              <a:spcBef>
                <a:spcPct val="20000"/>
              </a:spcBef>
              <a:buClr>
                <a:srgbClr val="93A299"/>
              </a:buClr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  <a:cs typeface="Times New Roman" pitchFamily="18" charset="0"/>
              </a:rPr>
              <a:t>Вирус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714362"/>
            <a:ext cx="7757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может заразит и человека и компьютер?</a:t>
            </a:r>
          </a:p>
        </p:txBody>
      </p:sp>
      <p:pic>
        <p:nvPicPr>
          <p:cNvPr id="12" name="Picture 4" descr="https://thumbs.dreamstime.com/z/boy-thinking-white-background-5574506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270"/>
          <a:stretch/>
        </p:blipFill>
        <p:spPr bwMode="auto">
          <a:xfrm>
            <a:off x="1785918" y="1428742"/>
            <a:ext cx="2661525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205785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11152" y="642924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нельзя делать в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Интернете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00964" y="3003799"/>
            <a:ext cx="34552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  <a:cs typeface="Times New Roman" pitchFamily="18" charset="0"/>
              </a:rPr>
              <a:t>Разглашать личную информацию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latin typeface="Century Gothic" pitchFamily="34" charset="0"/>
              <a:cs typeface="Times New Roman" pitchFamily="18" charset="0"/>
            </a:endParaRPr>
          </a:p>
        </p:txBody>
      </p:sp>
      <p:pic>
        <p:nvPicPr>
          <p:cNvPr id="9" name="Picture 2" descr="http://www.poetryclub.com.ua/upload/poem_all/006106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78681">
            <a:off x="1556221" y="1683841"/>
            <a:ext cx="2316815" cy="28939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2682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8"/>
            <a:ext cx="7812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каких целей подростки сидят за компьютером?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436096" y="3058641"/>
            <a:ext cx="360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Учеба, социальные сети, игры, фильмы</a:t>
            </a:r>
          </a:p>
        </p:txBody>
      </p:sp>
      <p:pic>
        <p:nvPicPr>
          <p:cNvPr id="6" name="Picture 2" descr="http://www.poetryclub.com.ua/upload/poem_all/006106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87229">
            <a:off x="1842525" y="1696547"/>
            <a:ext cx="2276756" cy="2843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0753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28728" y="642924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Кто вылечит компьютер?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3507854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  <a:cs typeface="Times New Roman" pitchFamily="18" charset="0"/>
              </a:rPr>
              <a:t>Антивирус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latin typeface="Century Gothic" pitchFamily="34" charset="0"/>
              <a:cs typeface="Times New Roman" pitchFamily="18" charset="0"/>
            </a:endParaRPr>
          </a:p>
        </p:txBody>
      </p:sp>
      <p:pic>
        <p:nvPicPr>
          <p:cNvPr id="1026" name="Picture 2" descr="Картинки по запросу djghj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1311279"/>
            <a:ext cx="3387022" cy="36936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3395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214414" y="642924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сетевой этикет?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2715766"/>
            <a:ext cx="35279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spcBef>
                <a:spcPct val="20000"/>
              </a:spcBef>
              <a:buClr>
                <a:srgbClr val="93A299"/>
              </a:buClr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  Правила поведения в интернете</a:t>
            </a:r>
          </a:p>
        </p:txBody>
      </p:sp>
      <p:pic>
        <p:nvPicPr>
          <p:cNvPr id="2050" name="Picture 2" descr="Картинки по запросу djghj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929" y="1528391"/>
            <a:ext cx="3162300" cy="3448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827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sz="half" idx="1"/>
          </p:nvPr>
        </p:nvSpPr>
        <p:spPr>
          <a:xfrm>
            <a:off x="1000100" y="714362"/>
            <a:ext cx="7607198" cy="178082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программа, осуществляющая упаковку одного и более файлов в архив или серию архивов для удобства переноса или хранения, а также распаковку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архивов?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3071816"/>
            <a:ext cx="2023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228600">
              <a:spcBef>
                <a:spcPct val="20000"/>
              </a:spcBef>
              <a:buClr>
                <a:srgbClr val="93A299"/>
              </a:buClr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Архиватор</a:t>
            </a:r>
          </a:p>
        </p:txBody>
      </p:sp>
      <p:pic>
        <p:nvPicPr>
          <p:cNvPr id="3074" name="Picture 2" descr="Картинки по запросу djghj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2357436"/>
            <a:ext cx="2428892" cy="23511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8693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857238"/>
            <a:ext cx="79113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spcBef>
                <a:spcPct val="20000"/>
              </a:spcBef>
              <a:buClr>
                <a:srgbClr val="93A299"/>
              </a:buClr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информация? </a:t>
            </a:r>
            <a:endParaRPr lang="ru-RU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94986" y="2379249"/>
            <a:ext cx="259718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Сообщение, </a:t>
            </a:r>
          </a:p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сведение</a:t>
            </a: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8556" y="2856303"/>
            <a:ext cx="3744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Картинки по запросу djghj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143122"/>
            <a:ext cx="3095774" cy="23218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327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642924"/>
            <a:ext cx="8028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spcBef>
                <a:spcPct val="20000"/>
              </a:spcBef>
              <a:buClr>
                <a:srgbClr val="93A299"/>
              </a:buClr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Ненужные адресату электронные послания, рекламные письма, рассылаемые отдельными фирмами по Интернету или электронной почте. Это?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3075257"/>
            <a:ext cx="2500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228600">
              <a:spcBef>
                <a:spcPct val="20000"/>
              </a:spcBef>
              <a:buClr>
                <a:srgbClr val="93A299"/>
              </a:buClr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Спам</a:t>
            </a:r>
          </a:p>
        </p:txBody>
      </p:sp>
      <p:pic>
        <p:nvPicPr>
          <p:cNvPr id="5122" name="Picture 2" descr="Картинки по запросу djghj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4142">
            <a:off x="2643174" y="2143122"/>
            <a:ext cx="2517425" cy="25174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233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714362"/>
            <a:ext cx="2982351" cy="2977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14546" y="3857634"/>
            <a:ext cx="5184576" cy="936104"/>
          </a:xfrm>
          <a:prstGeom prst="rect">
            <a:avLst/>
          </a:prstGeom>
        </p:spPr>
        <p:txBody>
          <a:bodyPr wrap="square">
            <a:prstTxWarp prst="textTriangle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Простая игра</a:t>
            </a:r>
          </a:p>
        </p:txBody>
      </p:sp>
    </p:spTree>
    <p:extLst>
      <p:ext uri="{BB962C8B-B14F-4D97-AF65-F5344CB8AC3E}">
        <p14:creationId xmlns="" xmlns:p14="http://schemas.microsoft.com/office/powerpoint/2010/main" val="211296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642924"/>
            <a:ext cx="78086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28600">
              <a:spcBef>
                <a:spcPct val="20000"/>
              </a:spcBef>
              <a:buClr>
                <a:srgbClr val="93A299"/>
              </a:buClr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10. Как зовут дирижера оркестра компьютерных устройств?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 </a:t>
            </a:r>
          </a:p>
        </p:txBody>
      </p:sp>
      <p:pic>
        <p:nvPicPr>
          <p:cNvPr id="5" name="Picture 2" descr="http://apptoday.ru/media/k2/items/cache/63955aa9869cf7707ada1662dbfb31e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85932"/>
            <a:ext cx="4739988" cy="23934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286512" y="3357568"/>
            <a:ext cx="27208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spcBef>
                <a:spcPct val="20000"/>
              </a:spcBef>
              <a:buClr>
                <a:srgbClr val="93A299"/>
              </a:buClr>
            </a:pP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Операционная система</a:t>
            </a:r>
          </a:p>
        </p:txBody>
      </p:sp>
    </p:spTree>
    <p:extLst>
      <p:ext uri="{BB962C8B-B14F-4D97-AF65-F5344CB8AC3E}">
        <p14:creationId xmlns="" xmlns:p14="http://schemas.microsoft.com/office/powerpoint/2010/main" val="179970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714362"/>
            <a:ext cx="6480720" cy="936104"/>
          </a:xfrm>
          <a:prstGeom prst="rect">
            <a:avLst/>
          </a:prstGeom>
        </p:spPr>
        <p:txBody>
          <a:bodyPr>
            <a:prstTxWarp prst="textTriangleInverted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Какие бывают операционные системы?</a:t>
            </a:r>
            <a:endParaRPr lang="ru-RU" dirty="0">
              <a:solidFill>
                <a:srgbClr val="0070C0"/>
              </a:solidFill>
              <a:effectLst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5143504" y="4143386"/>
            <a:ext cx="3643338" cy="503238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  <a:solidFill>
            <a:srgbClr val="FFFF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Linux</a:t>
            </a:r>
            <a:r>
              <a:rPr lang="ru-RU" sz="2100" dirty="0" smtClean="0">
                <a:solidFill>
                  <a:schemeClr val="accent5">
                    <a:lumMod val="75000"/>
                  </a:schemeClr>
                </a:solidFill>
              </a:rPr>
              <a:t>                        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              </a:t>
            </a:r>
            <a:r>
              <a:rPr lang="ru-RU" sz="2100" dirty="0" smtClean="0">
                <a:solidFill>
                  <a:schemeClr val="accent5">
                    <a:lumMod val="75000"/>
                  </a:schemeClr>
                </a:solidFill>
              </a:rPr>
              <a:t>6</a:t>
            </a:r>
            <a:endParaRPr lang="ru-RU" sz="2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5000628" y="2428874"/>
            <a:ext cx="3454401" cy="503238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  <a:solidFill>
            <a:srgbClr val="FFFF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</a:rPr>
              <a:t>iOS</a:t>
            </a:r>
            <a:r>
              <a:rPr lang="ru-RU" sz="2100" dirty="0" smtClean="0">
                <a:solidFill>
                  <a:schemeClr val="accent5">
                    <a:lumMod val="75000"/>
                  </a:schemeClr>
                </a:solidFill>
              </a:rPr>
              <a:t>                       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                1</a:t>
            </a:r>
            <a:r>
              <a:rPr lang="ru-RU" sz="2100" dirty="0" smtClean="0">
                <a:solidFill>
                  <a:schemeClr val="accent5">
                    <a:lumMod val="75000"/>
                  </a:schemeClr>
                </a:solidFill>
              </a:rPr>
              <a:t>5</a:t>
            </a:r>
            <a:endParaRPr lang="ru-RU" sz="2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1000100" y="3143254"/>
            <a:ext cx="3525839" cy="503238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  <a:solidFill>
            <a:srgbClr val="FFFF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Android</a:t>
            </a:r>
            <a:r>
              <a:rPr lang="ru-RU" sz="2100" dirty="0" smtClean="0">
                <a:solidFill>
                  <a:schemeClr val="accent5">
                    <a:lumMod val="75000"/>
                  </a:schemeClr>
                </a:solidFill>
              </a:rPr>
              <a:t>                      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         1</a:t>
            </a:r>
            <a:r>
              <a:rPr lang="ru-RU" sz="2100" dirty="0" smtClean="0">
                <a:solidFill>
                  <a:schemeClr val="accent5">
                    <a:lumMod val="75000"/>
                  </a:schemeClr>
                </a:solidFill>
              </a:rPr>
              <a:t>0</a:t>
            </a:r>
            <a:endParaRPr lang="ru-RU" sz="2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Полилиния 22"/>
          <p:cNvSpPr/>
          <p:nvPr/>
        </p:nvSpPr>
        <p:spPr>
          <a:xfrm>
            <a:off x="1071538" y="1857370"/>
            <a:ext cx="3571900" cy="503238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  <a:solidFill>
            <a:srgbClr val="FFFF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Windows</a:t>
            </a:r>
            <a:r>
              <a:rPr lang="ru-RU" sz="2100" dirty="0" smtClean="0">
                <a:solidFill>
                  <a:schemeClr val="accent5">
                    <a:lumMod val="75000"/>
                  </a:schemeClr>
                </a:solidFill>
              </a:rPr>
              <a:t>                       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      </a:t>
            </a:r>
            <a:r>
              <a:rPr lang="ru-RU" sz="2100" dirty="0" smtClean="0">
                <a:solidFill>
                  <a:schemeClr val="accent5">
                    <a:lumMod val="75000"/>
                  </a:schemeClr>
                </a:solidFill>
              </a:rPr>
              <a:t>20</a:t>
            </a:r>
            <a:endParaRPr lang="ru-RU" sz="21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912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БРЕНБУК МГТУ\Презентация\лист с текст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789554"/>
            <a:ext cx="3117924" cy="4353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714362"/>
            <a:ext cx="3042563" cy="303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14546" y="3786196"/>
            <a:ext cx="5688632" cy="984242"/>
          </a:xfrm>
          <a:prstGeom prst="rect">
            <a:avLst/>
          </a:prstGeom>
        </p:spPr>
        <p:txBody>
          <a:bodyPr wrap="square">
            <a:prstTxWarp prst="textDouble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Двойная игра</a:t>
            </a:r>
          </a:p>
        </p:txBody>
      </p:sp>
    </p:spTree>
    <p:extLst>
      <p:ext uri="{BB962C8B-B14F-4D97-AF65-F5344CB8AC3E}">
        <p14:creationId xmlns="" xmlns:p14="http://schemas.microsoft.com/office/powerpoint/2010/main" val="274345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БРЕНБУК МГТУ\Презентация\лист с текст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076" y="793143"/>
            <a:ext cx="3117924" cy="4353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42976" y="642924"/>
            <a:ext cx="7272808" cy="1296144"/>
          </a:xfrm>
          <a:prstGeom prst="rect">
            <a:avLst/>
          </a:prstGeom>
        </p:spPr>
        <p:txBody>
          <a:bodyPr wrap="square">
            <a:prstTxWarp prst="textWave2">
              <a:avLst/>
            </a:prstTxWarp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Что нужно сделать при получении подозрительного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                </a:t>
            </a:r>
            <a:r>
              <a:rPr lang="ru-RU" dirty="0" smtClean="0">
                <a:solidFill>
                  <a:srgbClr val="FF0000"/>
                </a:solidFill>
              </a:rPr>
              <a:t>сообщения </a:t>
            </a:r>
            <a:r>
              <a:rPr lang="ru-RU" dirty="0">
                <a:solidFill>
                  <a:srgbClr val="FF0000"/>
                </a:solidFill>
              </a:rPr>
              <a:t>электронной почты?</a:t>
            </a:r>
          </a:p>
        </p:txBody>
      </p:sp>
      <p:sp>
        <p:nvSpPr>
          <p:cNvPr id="14" name="Полилиния 13"/>
          <p:cNvSpPr/>
          <p:nvPr/>
        </p:nvSpPr>
        <p:spPr>
          <a:xfrm>
            <a:off x="142845" y="2071684"/>
            <a:ext cx="4143404" cy="503238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smtClean="0">
                <a:solidFill>
                  <a:srgbClr val="FFFF99"/>
                </a:solidFill>
              </a:rPr>
              <a:t>Удалить                                        24</a:t>
            </a:r>
            <a:endParaRPr lang="ru-RU" sz="2100" dirty="0">
              <a:solidFill>
                <a:srgbClr val="FFFF99"/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4824228" y="2314574"/>
            <a:ext cx="4068252" cy="503238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smtClean="0">
                <a:solidFill>
                  <a:srgbClr val="FFFF99"/>
                </a:solidFill>
              </a:rPr>
              <a:t>Пометить как спам                  16</a:t>
            </a:r>
            <a:endParaRPr lang="ru-RU" sz="2100" dirty="0">
              <a:solidFill>
                <a:srgbClr val="FFFF99"/>
              </a:solidFill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4822253" y="3630112"/>
            <a:ext cx="4070227" cy="503238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smtClean="0">
                <a:solidFill>
                  <a:srgbClr val="FFFF99"/>
                </a:solidFill>
              </a:rPr>
              <a:t>Сообщить родителям                8</a:t>
            </a:r>
            <a:endParaRPr lang="ru-RU" sz="2100" dirty="0">
              <a:solidFill>
                <a:srgbClr val="FFFF99"/>
              </a:solidFill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142844" y="3071816"/>
            <a:ext cx="4357718" cy="503238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smtClean="0">
                <a:solidFill>
                  <a:srgbClr val="FFFF99"/>
                </a:solidFill>
              </a:rPr>
              <a:t>Заблокировать отправителя      12</a:t>
            </a:r>
            <a:endParaRPr lang="ru-RU" sz="2100" dirty="0">
              <a:solidFill>
                <a:srgbClr val="FFFF99"/>
              </a:solidFill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142844" y="4214824"/>
            <a:ext cx="4546924" cy="503238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smtClean="0">
                <a:solidFill>
                  <a:srgbClr val="FFFF99"/>
                </a:solidFill>
              </a:rPr>
              <a:t>Пожаловаться на отправителя     5</a:t>
            </a:r>
            <a:endParaRPr lang="ru-RU" sz="2100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345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785800"/>
            <a:ext cx="3042563" cy="303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57356" y="3786196"/>
            <a:ext cx="5798854" cy="1224136"/>
          </a:xfrm>
          <a:prstGeom prst="rect">
            <a:avLst/>
          </a:prstGeom>
        </p:spPr>
        <p:txBody>
          <a:bodyPr wrap="square">
            <a:prstTxWarp prst="textCan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Тройная 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игра</a:t>
            </a:r>
          </a:p>
        </p:txBody>
      </p:sp>
    </p:spTree>
    <p:extLst>
      <p:ext uri="{BB962C8B-B14F-4D97-AF65-F5344CB8AC3E}">
        <p14:creationId xmlns="" xmlns:p14="http://schemas.microsoft.com/office/powerpoint/2010/main" val="195912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БРЕНБУК МГТУ\Презентация\лист с текст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789554"/>
            <a:ext cx="3117924" cy="4353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339502"/>
            <a:ext cx="6192688" cy="1206132"/>
          </a:xfrm>
          <a:prstGeom prst="rect">
            <a:avLst/>
          </a:prstGeom>
        </p:spPr>
        <p:txBody>
          <a:bodyPr wrap="square">
            <a:prstTxWarp prst="textCurveDown">
              <a:avLst/>
            </a:prstTxWarp>
            <a:sp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Какие компьютерные вирусы вы знаете?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1285852" y="1928808"/>
            <a:ext cx="4768728" cy="504825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smtClean="0">
                <a:solidFill>
                  <a:schemeClr val="accent5">
                    <a:lumMod val="50000"/>
                  </a:schemeClr>
                </a:solidFill>
              </a:rPr>
              <a:t>Троянский конь                                   20    </a:t>
            </a:r>
            <a:endParaRPr lang="ru-RU" sz="21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3357554" y="2500312"/>
            <a:ext cx="5292024" cy="504825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smtClean="0">
                <a:solidFill>
                  <a:schemeClr val="accent5">
                    <a:lumMod val="50000"/>
                  </a:schemeClr>
                </a:solidFill>
              </a:rPr>
              <a:t>Червь                                                            15   </a:t>
            </a:r>
            <a:endParaRPr lang="ru-RU" sz="21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1214414" y="3071816"/>
            <a:ext cx="5082670" cy="504825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smtClean="0">
                <a:solidFill>
                  <a:schemeClr val="accent5">
                    <a:lumMod val="50000"/>
                  </a:schemeClr>
                </a:solidFill>
              </a:rPr>
              <a:t>Программы-шпионы                              10    </a:t>
            </a:r>
            <a:endParaRPr lang="ru-RU" sz="21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3357554" y="3643320"/>
            <a:ext cx="5312451" cy="504825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err="1" smtClean="0">
                <a:solidFill>
                  <a:schemeClr val="accent5">
                    <a:lumMod val="50000"/>
                  </a:schemeClr>
                </a:solidFill>
              </a:rPr>
              <a:t>Программы-блокировщики</a:t>
            </a:r>
            <a:r>
              <a:rPr lang="ru-RU" sz="2100" dirty="0" smtClean="0">
                <a:solidFill>
                  <a:schemeClr val="accent5">
                    <a:lumMod val="50000"/>
                  </a:schemeClr>
                </a:solidFill>
              </a:rPr>
              <a:t> (баннеры)  5    </a:t>
            </a:r>
            <a:endParaRPr lang="ru-RU" sz="21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1214414" y="4214824"/>
            <a:ext cx="4768728" cy="504825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100" dirty="0" smtClean="0">
                <a:solidFill>
                  <a:schemeClr val="accent5">
                    <a:lumMod val="50000"/>
                  </a:schemeClr>
                </a:solidFill>
              </a:rPr>
              <a:t>Зомби                                                      2</a:t>
            </a:r>
            <a:endParaRPr lang="ru-RU" sz="21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345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642924"/>
            <a:ext cx="3042563" cy="303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857488" y="3786196"/>
            <a:ext cx="4464496" cy="1210876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Игра наоборот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912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БРЕНБУК МГТУ\Презентация\лист с текст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076" y="789997"/>
            <a:ext cx="3117924" cy="4353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500166" y="500048"/>
            <a:ext cx="7272808" cy="834859"/>
          </a:xfrm>
        </p:spPr>
        <p:txBody>
          <a:bodyPr rtlCol="0">
            <a:prstTxWarp prst="textChevronInverted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0" dirty="0" smtClean="0">
                <a:solidFill>
                  <a:schemeClr val="accent6">
                    <a:lumMod val="75000"/>
                  </a:schemeClr>
                </a:solidFill>
              </a:rPr>
              <a:t>Какие бывают антивирусы?</a:t>
            </a:r>
            <a:endParaRPr lang="ru-RU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1071539" y="1480075"/>
            <a:ext cx="3716362" cy="506413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100" dirty="0" smtClean="0"/>
              <a:t>Kaspersky</a:t>
            </a:r>
            <a:r>
              <a:rPr lang="ru-RU" sz="2100" dirty="0" smtClean="0"/>
              <a:t>                    </a:t>
            </a:r>
            <a:r>
              <a:rPr lang="en-US" sz="2100" dirty="0" smtClean="0"/>
              <a:t>        30</a:t>
            </a:r>
            <a:endParaRPr lang="ru-RU" sz="2100" dirty="0"/>
          </a:p>
        </p:txBody>
      </p:sp>
      <p:sp>
        <p:nvSpPr>
          <p:cNvPr id="17" name="Полилиния 16"/>
          <p:cNvSpPr/>
          <p:nvPr/>
        </p:nvSpPr>
        <p:spPr>
          <a:xfrm>
            <a:off x="4167164" y="2312986"/>
            <a:ext cx="3716362" cy="506413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100" dirty="0" smtClean="0"/>
              <a:t>Dr. Web                               60</a:t>
            </a:r>
            <a:endParaRPr lang="ru-RU" sz="2100" dirty="0"/>
          </a:p>
        </p:txBody>
      </p:sp>
      <p:sp>
        <p:nvSpPr>
          <p:cNvPr id="18" name="Полилиния 17"/>
          <p:cNvSpPr/>
          <p:nvPr/>
        </p:nvSpPr>
        <p:spPr>
          <a:xfrm>
            <a:off x="1071539" y="2966970"/>
            <a:ext cx="3716362" cy="506413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100" dirty="0" err="1" smtClean="0"/>
              <a:t>Avast</a:t>
            </a:r>
            <a:r>
              <a:rPr lang="en-US" sz="2100" dirty="0" smtClean="0"/>
              <a:t>              </a:t>
            </a:r>
            <a:r>
              <a:rPr lang="ru-RU" sz="2100" dirty="0" smtClean="0"/>
              <a:t>                     1</a:t>
            </a:r>
            <a:r>
              <a:rPr lang="en-US" sz="2100" dirty="0" smtClean="0"/>
              <a:t>20</a:t>
            </a:r>
            <a:endParaRPr lang="ru-RU" sz="2100" dirty="0"/>
          </a:p>
        </p:txBody>
      </p:sp>
      <p:sp>
        <p:nvSpPr>
          <p:cNvPr id="19" name="Полилиния 18"/>
          <p:cNvSpPr/>
          <p:nvPr/>
        </p:nvSpPr>
        <p:spPr>
          <a:xfrm>
            <a:off x="4180484" y="3651870"/>
            <a:ext cx="3716362" cy="506413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100" dirty="0" smtClean="0"/>
              <a:t>NOD 32                              180</a:t>
            </a:r>
            <a:endParaRPr lang="ru-RU" sz="2100" dirty="0"/>
          </a:p>
        </p:txBody>
      </p:sp>
      <p:sp>
        <p:nvSpPr>
          <p:cNvPr id="21" name="Полилиния 20"/>
          <p:cNvSpPr/>
          <p:nvPr/>
        </p:nvSpPr>
        <p:spPr>
          <a:xfrm>
            <a:off x="1071539" y="4299942"/>
            <a:ext cx="3716362" cy="506413"/>
          </a:xfrm>
          <a:custGeom>
            <a:avLst/>
            <a:gdLst>
              <a:gd name="connsiteX0" fmla="*/ 0 w 3240360"/>
              <a:gd name="connsiteY0" fmla="*/ 83949 h 503685"/>
              <a:gd name="connsiteX1" fmla="*/ 83949 w 3240360"/>
              <a:gd name="connsiteY1" fmla="*/ 0 h 503685"/>
              <a:gd name="connsiteX2" fmla="*/ 3156411 w 3240360"/>
              <a:gd name="connsiteY2" fmla="*/ 0 h 503685"/>
              <a:gd name="connsiteX3" fmla="*/ 3240360 w 3240360"/>
              <a:gd name="connsiteY3" fmla="*/ 83949 h 503685"/>
              <a:gd name="connsiteX4" fmla="*/ 3240360 w 3240360"/>
              <a:gd name="connsiteY4" fmla="*/ 419736 h 503685"/>
              <a:gd name="connsiteX5" fmla="*/ 3156411 w 3240360"/>
              <a:gd name="connsiteY5" fmla="*/ 503685 h 503685"/>
              <a:gd name="connsiteX6" fmla="*/ 83949 w 3240360"/>
              <a:gd name="connsiteY6" fmla="*/ 503685 h 503685"/>
              <a:gd name="connsiteX7" fmla="*/ 0 w 3240360"/>
              <a:gd name="connsiteY7" fmla="*/ 419736 h 503685"/>
              <a:gd name="connsiteX8" fmla="*/ 0 w 3240360"/>
              <a:gd name="connsiteY8" fmla="*/ 83949 h 5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40360" h="503685">
                <a:moveTo>
                  <a:pt x="0" y="83949"/>
                </a:moveTo>
                <a:cubicBezTo>
                  <a:pt x="0" y="37585"/>
                  <a:pt x="37585" y="0"/>
                  <a:pt x="83949" y="0"/>
                </a:cubicBezTo>
                <a:lnTo>
                  <a:pt x="3156411" y="0"/>
                </a:lnTo>
                <a:cubicBezTo>
                  <a:pt x="3202775" y="0"/>
                  <a:pt x="3240360" y="37585"/>
                  <a:pt x="3240360" y="83949"/>
                </a:cubicBezTo>
                <a:lnTo>
                  <a:pt x="3240360" y="419736"/>
                </a:lnTo>
                <a:cubicBezTo>
                  <a:pt x="3240360" y="466100"/>
                  <a:pt x="3202775" y="503685"/>
                  <a:pt x="3156411" y="503685"/>
                </a:cubicBezTo>
                <a:lnTo>
                  <a:pt x="83949" y="503685"/>
                </a:lnTo>
                <a:cubicBezTo>
                  <a:pt x="37585" y="503685"/>
                  <a:pt x="0" y="466100"/>
                  <a:pt x="0" y="419736"/>
                </a:cubicBezTo>
                <a:lnTo>
                  <a:pt x="0" y="839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4598" tIns="104598" rIns="104598" bIns="104598" spcCol="1270" anchor="ctr"/>
          <a:lstStyle/>
          <a:p>
            <a:pPr defTabSz="9334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100" dirty="0" smtClean="0"/>
              <a:t>360  Total  Security </a:t>
            </a:r>
            <a:r>
              <a:rPr lang="ru-RU" sz="2100" dirty="0" smtClean="0"/>
              <a:t>        </a:t>
            </a:r>
            <a:r>
              <a:rPr lang="en-US" sz="2100" dirty="0" smtClean="0"/>
              <a:t>240</a:t>
            </a:r>
            <a:endParaRPr lang="ru-RU" sz="2100" dirty="0"/>
          </a:p>
        </p:txBody>
      </p:sp>
    </p:spTree>
    <p:extLst>
      <p:ext uri="{BB962C8B-B14F-4D97-AF65-F5344CB8AC3E}">
        <p14:creationId xmlns="" xmlns:p14="http://schemas.microsoft.com/office/powerpoint/2010/main" val="344834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1267</TotalTime>
  <Words>239</Words>
  <Application>Microsoft Office PowerPoint</Application>
  <PresentationFormat>Экран (16:9)</PresentationFormat>
  <Paragraphs>58</Paragraphs>
  <Slides>20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Какие бывают антивирусы?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Настасья</dc:creator>
  <cp:lastModifiedBy>User</cp:lastModifiedBy>
  <cp:revision>128</cp:revision>
  <cp:lastPrinted>2015-11-17T19:47:04Z</cp:lastPrinted>
  <dcterms:created xsi:type="dcterms:W3CDTF">2015-10-22T14:57:34Z</dcterms:created>
  <dcterms:modified xsi:type="dcterms:W3CDTF">2022-11-15T19:36:12Z</dcterms:modified>
</cp:coreProperties>
</file>