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3333CC"/>
    <a:srgbClr val="3333FF"/>
    <a:srgbClr val="66CCFF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28C02-7DBC-441D-B13B-33EDA9AA9BA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A9FCF-976E-4316-AD97-58E4E3A8E0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6960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724C7B-229E-4915-8712-3AD8F64C2084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109F2-3BCA-443B-9E1D-FBD7AFC043CC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788D66-5575-4A3E-A699-6CCF2544A269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BB020C-8615-4068-B9C7-7BD289A8A710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DAEB33-6337-4EEB-88EF-EB818A436F60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1F5A9-7CF5-4186-95EA-FEFDE208C0C5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FAE75-0FFB-4847-9130-A4E4309D8789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B2122-BCDB-4725-9205-5D528AD77854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AFBA3B-36CE-4067-91E7-0E64AE9D90EF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7DB104-568D-4CD4-BAD3-27DBF6FB9938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A82F61A-4ED8-4308-9BEB-BFE5DA2FC3C2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49A2909-6018-4696-B5D8-1E0C9B2DF5EA}" type="datetime1">
              <a:rPr lang="ru-RU" smtClean="0"/>
              <a:pPr/>
              <a:t>15.11.2022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428736"/>
            <a:ext cx="807249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РЕШЕНИЕ ЗАДАЧ НА ОДНОМЕРНЫЕ МАССИВЫ 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82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4876" y="1357298"/>
            <a:ext cx="4212431" cy="5156248"/>
          </a:xfrm>
        </p:spPr>
        <p:txBody>
          <a:bodyPr>
            <a:noAutofit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Требовалось написать программу, при выполнении которой с клавиатуры считывается натуральное число x, не превосходящее 1000, и выводится количество значащих цифр в двоичной записи этого числа. Программист торопился и написал программу неправильно. 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F46791F-6803-495C-8699-756D81CE6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/>
              <a:t>2</a:t>
            </a:fld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285860"/>
            <a:ext cx="4572000" cy="52014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2400" dirty="0"/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x,cnt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 integer;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begin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readln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(x);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:= 0;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while x &gt; 0 do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begin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a-DK" sz="2800" b="1" dirty="0">
                <a:latin typeface="Times New Roman" pitchFamily="18" charset="0"/>
                <a:cs typeface="Times New Roman" pitchFamily="18" charset="0"/>
              </a:rPr>
              <a:t>cnt:=cnt + x mod 2; </a:t>
            </a:r>
            <a:endParaRPr lang="da-DK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x := x div 10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end;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writeln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)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6000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end.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214290"/>
            <a:ext cx="55835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Условие задачи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676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>
            <a:extLst>
              <a:ext uri="{FF2B5EF4-FFF2-40B4-BE49-F238E27FC236}">
                <a16:creationId xmlns:a16="http://schemas.microsoft.com/office/drawing/2014/main" xmlns="" id="{8B91C645-BD03-434E-A09D-1577BB9F9905}"/>
              </a:ext>
            </a:extLst>
          </p:cNvPr>
          <p:cNvGrpSpPr/>
          <p:nvPr/>
        </p:nvGrpSpPr>
        <p:grpSpPr>
          <a:xfrm>
            <a:off x="-9556" y="1335389"/>
            <a:ext cx="4789308" cy="2013988"/>
            <a:chOff x="4197358" y="1624117"/>
            <a:chExt cx="4789308" cy="2013988"/>
          </a:xfrm>
        </p:grpSpPr>
        <p:sp>
          <p:nvSpPr>
            <p:cNvPr id="30" name="Облако 29">
              <a:extLst>
                <a:ext uri="{FF2B5EF4-FFF2-40B4-BE49-F238E27FC236}">
                  <a16:creationId xmlns:a16="http://schemas.microsoft.com/office/drawing/2014/main" xmlns="" id="{9FED3A9B-84AF-472B-BB02-7436BF446955}"/>
                </a:ext>
              </a:extLst>
            </p:cNvPr>
            <p:cNvSpPr/>
            <p:nvPr/>
          </p:nvSpPr>
          <p:spPr>
            <a:xfrm>
              <a:off x="4197358" y="1624117"/>
              <a:ext cx="4380597" cy="2013988"/>
            </a:xfrm>
            <a:prstGeom prst="clou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7D62EFA5-ABAD-492B-B3CC-26A740EBC5CA}"/>
                </a:ext>
              </a:extLst>
            </p:cNvPr>
            <p:cNvSpPr txBox="1"/>
            <p:nvPr/>
          </p:nvSpPr>
          <p:spPr>
            <a:xfrm>
              <a:off x="4733113" y="2092455"/>
              <a:ext cx="4253553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/>
                <a:t> </a:t>
              </a:r>
              <a:r>
                <a:rPr lang="ru-RU" b="1" dirty="0">
                  <a:solidFill>
                    <a:schemeClr val="accent6">
                      <a:lumMod val="75000"/>
                    </a:schemeClr>
                  </a:solidFill>
                </a:rPr>
                <a:t>ЗАПОМНИТЕ!</a:t>
              </a:r>
            </a:p>
            <a:p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Div</a:t>
              </a:r>
              <a: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целая часть от деления </a:t>
              </a:r>
              <a:b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</a:t>
              </a:r>
              <a: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остаток от деления.</a:t>
              </a:r>
            </a:p>
          </p:txBody>
        </p:sp>
      </p:grp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8159" y="2838547"/>
            <a:ext cx="4039786" cy="3985706"/>
          </a:xfrm>
          <a:prstGeom prst="rect">
            <a:avLst/>
          </a:prstGeom>
          <a:ln>
            <a:solidFill>
              <a:srgbClr val="3333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00" indent="0">
              <a:spcBef>
                <a:spcPts val="0"/>
              </a:spcBef>
              <a:buNone/>
            </a:pP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x,cnt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: integer;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begin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readln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(x);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:= 0;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while x &gt; 0 do </a:t>
            </a: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begin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da-DK" sz="2300" b="1" dirty="0">
                <a:latin typeface="Times New Roman" pitchFamily="18" charset="0"/>
                <a:cs typeface="Times New Roman" pitchFamily="18" charset="0"/>
              </a:rPr>
              <a:t>cnt:=cnt + x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300" b="1" dirty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300" b="1" dirty="0">
                <a:latin typeface="Times New Roman" pitchFamily="18" charset="0"/>
                <a:cs typeface="Times New Roman" pitchFamily="18" charset="0"/>
              </a:rPr>
              <a:t>2; </a:t>
            </a:r>
            <a:endParaRPr lang="da-DK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x := x div 1</a:t>
            </a:r>
            <a:r>
              <a:rPr lang="en-US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end; </a:t>
            </a:r>
            <a:endParaRPr lang="en-US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3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writeln</a:t>
            </a:r>
            <a:r>
              <a:rPr lang="en-US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3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end. </a:t>
            </a:r>
            <a:endParaRPr lang="ru-RU" sz="23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BF98570E-6989-4228-AD05-FB98A826C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/>
              <a:t>3</a:t>
            </a:fld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181F74D7-9853-4FE6-BE34-E4D1E0148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1600526"/>
              </p:ext>
            </p:extLst>
          </p:nvPr>
        </p:nvGraphicFramePr>
        <p:xfrm>
          <a:off x="4305763" y="2005423"/>
          <a:ext cx="3806891" cy="4323318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59076">
                  <a:extLst>
                    <a:ext uri="{9D8B030D-6E8A-4147-A177-3AD203B41FA5}">
                      <a16:colId xmlns:a16="http://schemas.microsoft.com/office/drawing/2014/main" xmlns="" val="3364665592"/>
                    </a:ext>
                  </a:extLst>
                </a:gridCol>
                <a:gridCol w="784707">
                  <a:extLst>
                    <a:ext uri="{9D8B030D-6E8A-4147-A177-3AD203B41FA5}">
                      <a16:colId xmlns:a16="http://schemas.microsoft.com/office/drawing/2014/main" xmlns="" val="525675702"/>
                    </a:ext>
                  </a:extLst>
                </a:gridCol>
                <a:gridCol w="1202276">
                  <a:extLst>
                    <a:ext uri="{9D8B030D-6E8A-4147-A177-3AD203B41FA5}">
                      <a16:colId xmlns:a16="http://schemas.microsoft.com/office/drawing/2014/main" xmlns="" val="3982443469"/>
                    </a:ext>
                  </a:extLst>
                </a:gridCol>
                <a:gridCol w="1060832">
                  <a:extLst>
                    <a:ext uri="{9D8B030D-6E8A-4147-A177-3AD203B41FA5}">
                      <a16:colId xmlns:a16="http://schemas.microsoft.com/office/drawing/2014/main" xmlns="" val="1511912601"/>
                    </a:ext>
                  </a:extLst>
                </a:gridCol>
              </a:tblGrid>
              <a:tr h="6149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2494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537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96408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2497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6288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32940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956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2976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5909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398277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07572584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A45B1AB9-944D-406F-AF32-BAED50AEA244}"/>
              </a:ext>
            </a:extLst>
          </p:cNvPr>
          <p:cNvSpPr txBox="1"/>
          <p:nvPr/>
        </p:nvSpPr>
        <p:spPr>
          <a:xfrm>
            <a:off x="7144844" y="6317053"/>
            <a:ext cx="974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Ответ: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C59BBCC-E50B-4F42-9C61-E60B30C38742}"/>
              </a:ext>
            </a:extLst>
          </p:cNvPr>
          <p:cNvSpPr txBox="1"/>
          <p:nvPr/>
        </p:nvSpPr>
        <p:spPr>
          <a:xfrm>
            <a:off x="5269680" y="2094035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29790FC-1DFF-464E-A7E6-FB9646F128EC}"/>
              </a:ext>
            </a:extLst>
          </p:cNvPr>
          <p:cNvSpPr txBox="1"/>
          <p:nvPr/>
        </p:nvSpPr>
        <p:spPr>
          <a:xfrm>
            <a:off x="7332021" y="208295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0FB4EEE-0EC1-4FCD-AFBF-EEF4A79C25D7}"/>
              </a:ext>
            </a:extLst>
          </p:cNvPr>
          <p:cNvSpPr txBox="1"/>
          <p:nvPr/>
        </p:nvSpPr>
        <p:spPr>
          <a:xfrm>
            <a:off x="5766618" y="1991617"/>
            <a:ext cx="1391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условия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66CC038-0454-4A24-A4F6-4C428A5667E0}"/>
              </a:ext>
            </a:extLst>
          </p:cNvPr>
          <p:cNvSpPr txBox="1"/>
          <p:nvPr/>
        </p:nvSpPr>
        <p:spPr>
          <a:xfrm>
            <a:off x="5214942" y="264318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15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D1A5383-4758-475F-951A-F226936BEBB1}"/>
              </a:ext>
            </a:extLst>
          </p:cNvPr>
          <p:cNvSpPr txBox="1"/>
          <p:nvPr/>
        </p:nvSpPr>
        <p:spPr>
          <a:xfrm>
            <a:off x="5873439" y="334720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15</a:t>
            </a:r>
            <a:r>
              <a:rPr lang="en-US" b="1" dirty="0"/>
              <a:t>&gt;0</a:t>
            </a:r>
            <a:endParaRPr lang="ru-RU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26ACC5E-CC9A-4E14-8470-DF128EADF460}"/>
              </a:ext>
            </a:extLst>
          </p:cNvPr>
          <p:cNvSpPr txBox="1"/>
          <p:nvPr/>
        </p:nvSpPr>
        <p:spPr>
          <a:xfrm>
            <a:off x="6572264" y="33575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да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50ADFEA-BD7D-4452-BEA7-9AB75143E918}"/>
              </a:ext>
            </a:extLst>
          </p:cNvPr>
          <p:cNvSpPr txBox="1"/>
          <p:nvPr/>
        </p:nvSpPr>
        <p:spPr>
          <a:xfrm>
            <a:off x="5255271" y="41055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039FB92-C5A1-499E-A3CF-F64730DD6732}"/>
              </a:ext>
            </a:extLst>
          </p:cNvPr>
          <p:cNvSpPr txBox="1"/>
          <p:nvPr/>
        </p:nvSpPr>
        <p:spPr>
          <a:xfrm>
            <a:off x="5873439" y="4474867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1</a:t>
            </a:r>
            <a:r>
              <a:rPr lang="en-US" b="1" dirty="0"/>
              <a:t> &gt;0</a:t>
            </a:r>
            <a:endParaRPr lang="ru-RU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D9836A3-167B-4CB6-A7EE-6B3ACD5D4257}"/>
              </a:ext>
            </a:extLst>
          </p:cNvPr>
          <p:cNvSpPr txBox="1"/>
          <p:nvPr/>
        </p:nvSpPr>
        <p:spPr>
          <a:xfrm>
            <a:off x="6500826" y="450057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да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F5B70F8-846E-4115-B766-0ABB1E286362}"/>
              </a:ext>
            </a:extLst>
          </p:cNvPr>
          <p:cNvSpPr txBox="1"/>
          <p:nvPr/>
        </p:nvSpPr>
        <p:spPr>
          <a:xfrm>
            <a:off x="7072330" y="371475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0+1=1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A26268F-F293-4897-AB25-17E993FDC84F}"/>
              </a:ext>
            </a:extLst>
          </p:cNvPr>
          <p:cNvSpPr txBox="1"/>
          <p:nvPr/>
        </p:nvSpPr>
        <p:spPr>
          <a:xfrm>
            <a:off x="7072330" y="485776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1+1=2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90B7603-0C2F-4739-B668-F042CB7A1110}"/>
              </a:ext>
            </a:extLst>
          </p:cNvPr>
          <p:cNvSpPr txBox="1"/>
          <p:nvPr/>
        </p:nvSpPr>
        <p:spPr>
          <a:xfrm>
            <a:off x="5255271" y="52290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DC67DF7-8F6F-4257-96CE-14D7A3ABEF13}"/>
              </a:ext>
            </a:extLst>
          </p:cNvPr>
          <p:cNvSpPr txBox="1"/>
          <p:nvPr/>
        </p:nvSpPr>
        <p:spPr>
          <a:xfrm>
            <a:off x="5873439" y="559839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0</a:t>
            </a:r>
            <a:r>
              <a:rPr lang="en-US" b="1" dirty="0"/>
              <a:t>&gt;0</a:t>
            </a:r>
            <a:endParaRPr lang="ru-RU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9C9195B-E8E2-46D7-9565-3D45ACBB06C0}"/>
              </a:ext>
            </a:extLst>
          </p:cNvPr>
          <p:cNvSpPr txBox="1"/>
          <p:nvPr/>
        </p:nvSpPr>
        <p:spPr>
          <a:xfrm>
            <a:off x="6454647" y="5582605"/>
            <a:ext cx="51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нет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946DDADE-35B3-4F15-8E96-F263A5A86A64}"/>
              </a:ext>
            </a:extLst>
          </p:cNvPr>
          <p:cNvSpPr txBox="1"/>
          <p:nvPr/>
        </p:nvSpPr>
        <p:spPr>
          <a:xfrm>
            <a:off x="4291515" y="2109428"/>
            <a:ext cx="7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667216CC-E9DD-42A1-BFCD-E13AA827593A}"/>
              </a:ext>
            </a:extLst>
          </p:cNvPr>
          <p:cNvSpPr txBox="1"/>
          <p:nvPr/>
        </p:nvSpPr>
        <p:spPr>
          <a:xfrm>
            <a:off x="4458846" y="2660144"/>
            <a:ext cx="53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(1)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C280F255-84D0-4EAF-8E23-4BE8D434F11F}"/>
              </a:ext>
            </a:extLst>
          </p:cNvPr>
          <p:cNvSpPr txBox="1"/>
          <p:nvPr/>
        </p:nvSpPr>
        <p:spPr>
          <a:xfrm>
            <a:off x="7421650" y="29778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17B42C56-37C6-471E-883C-839630A39694}"/>
              </a:ext>
            </a:extLst>
          </p:cNvPr>
          <p:cNvSpPr txBox="1"/>
          <p:nvPr/>
        </p:nvSpPr>
        <p:spPr>
          <a:xfrm>
            <a:off x="4469995" y="3007595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(2)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7EAADCB-0B0D-469B-AE78-BDE241DBC19B}"/>
              </a:ext>
            </a:extLst>
          </p:cNvPr>
          <p:cNvSpPr txBox="1"/>
          <p:nvPr/>
        </p:nvSpPr>
        <p:spPr>
          <a:xfrm>
            <a:off x="4469995" y="3398298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(3)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2034DF64-C9D5-4D22-AEAB-74E160B25EAC}"/>
              </a:ext>
            </a:extLst>
          </p:cNvPr>
          <p:cNvSpPr txBox="1"/>
          <p:nvPr/>
        </p:nvSpPr>
        <p:spPr>
          <a:xfrm>
            <a:off x="4484989" y="3748880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(4)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7E57B16-6D4B-4950-89D6-491203A4CB44}"/>
              </a:ext>
            </a:extLst>
          </p:cNvPr>
          <p:cNvSpPr txBox="1"/>
          <p:nvPr/>
        </p:nvSpPr>
        <p:spPr>
          <a:xfrm>
            <a:off x="4484989" y="411770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(5)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6F03B1B2-2D00-47B1-A797-02B200802D34}"/>
              </a:ext>
            </a:extLst>
          </p:cNvPr>
          <p:cNvSpPr txBox="1"/>
          <p:nvPr/>
        </p:nvSpPr>
        <p:spPr>
          <a:xfrm>
            <a:off x="4484989" y="4517540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(6)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1707FF50-97BA-4E03-AE4C-12441E4CD26C}"/>
              </a:ext>
            </a:extLst>
          </p:cNvPr>
          <p:cNvSpPr txBox="1"/>
          <p:nvPr/>
        </p:nvSpPr>
        <p:spPr>
          <a:xfrm>
            <a:off x="4501956" y="4879528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(7)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94FDB429-C972-4190-8DE3-B099840D5F90}"/>
              </a:ext>
            </a:extLst>
          </p:cNvPr>
          <p:cNvSpPr txBox="1"/>
          <p:nvPr/>
        </p:nvSpPr>
        <p:spPr>
          <a:xfrm>
            <a:off x="4492494" y="5229060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(8)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6D5B2D0A-52D0-40B2-8D57-4B244CCD0078}"/>
              </a:ext>
            </a:extLst>
          </p:cNvPr>
          <p:cNvSpPr txBox="1"/>
          <p:nvPr/>
        </p:nvSpPr>
        <p:spPr>
          <a:xfrm>
            <a:off x="4484989" y="55983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837DA659-D94C-4579-A0F0-A86596A70F16}"/>
              </a:ext>
            </a:extLst>
          </p:cNvPr>
          <p:cNvSpPr txBox="1"/>
          <p:nvPr/>
        </p:nvSpPr>
        <p:spPr>
          <a:xfrm>
            <a:off x="4779752" y="5921372"/>
            <a:ext cx="301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Выход из цикла программы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097982D3-D648-4B5D-B405-ABDD3E6D0EE8}"/>
              </a:ext>
            </a:extLst>
          </p:cNvPr>
          <p:cNvSpPr txBox="1"/>
          <p:nvPr/>
        </p:nvSpPr>
        <p:spPr>
          <a:xfrm>
            <a:off x="4512810" y="5590085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(9)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FA2407A0-CED3-45FA-B7AF-DBC70B2BE14E}"/>
              </a:ext>
            </a:extLst>
          </p:cNvPr>
          <p:cNvSpPr/>
          <p:nvPr/>
        </p:nvSpPr>
        <p:spPr>
          <a:xfrm>
            <a:off x="249965" y="4247624"/>
            <a:ext cx="300582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itchFamily="18" charset="0"/>
              </a:rPr>
              <a:t>         </a:t>
            </a:r>
            <a:r>
              <a:rPr lang="en-US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while x &gt; 0 do </a:t>
            </a: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           </a:t>
            </a:r>
            <a:r>
              <a:rPr lang="en-US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endParaRPr lang="en-US" sz="2300" dirty="0">
              <a:solidFill>
                <a:srgbClr val="3333CC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             </a:t>
            </a:r>
            <a:endParaRPr lang="da-DK" sz="2300" dirty="0">
              <a:solidFill>
                <a:srgbClr val="3333CC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                </a:t>
            </a:r>
            <a:endParaRPr lang="en-US" sz="2300" dirty="0">
              <a:solidFill>
                <a:srgbClr val="00B05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BCF150E7-5DBA-4DF2-9CA7-09D7D06FB857}"/>
              </a:ext>
            </a:extLst>
          </p:cNvPr>
          <p:cNvSpPr/>
          <p:nvPr/>
        </p:nvSpPr>
        <p:spPr>
          <a:xfrm>
            <a:off x="920219" y="5640919"/>
            <a:ext cx="88838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3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end; </a:t>
            </a:r>
            <a:endParaRPr lang="ru-RU" sz="2300" dirty="0">
              <a:solidFill>
                <a:srgbClr val="3333CC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B055538-9E1C-42CE-B9B9-7255D9E2D2C4}"/>
              </a:ext>
            </a:extLst>
          </p:cNvPr>
          <p:cNvSpPr/>
          <p:nvPr/>
        </p:nvSpPr>
        <p:spPr>
          <a:xfrm>
            <a:off x="905478" y="4245728"/>
            <a:ext cx="201657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while x &gt; 0 do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F1D3A6C-A4D3-47B4-A58E-0A7760D29948}"/>
              </a:ext>
            </a:extLst>
          </p:cNvPr>
          <p:cNvSpPr/>
          <p:nvPr/>
        </p:nvSpPr>
        <p:spPr>
          <a:xfrm>
            <a:off x="1058503" y="4596976"/>
            <a:ext cx="87235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begin</a:t>
            </a:r>
            <a:endParaRPr lang="ru-RU" sz="230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C568FBA3-45DD-4211-8AD5-948E3BB31A13}"/>
              </a:ext>
            </a:extLst>
          </p:cNvPr>
          <p:cNvSpPr/>
          <p:nvPr/>
        </p:nvSpPr>
        <p:spPr>
          <a:xfrm>
            <a:off x="1216291" y="4943323"/>
            <a:ext cx="2722220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cnt:=cnt + x</a:t>
            </a:r>
            <a:r>
              <a:rPr lang="ru-RU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da-DK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mod</a:t>
            </a:r>
            <a:r>
              <a:rPr lang="ru-RU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da-DK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2; </a:t>
            </a:r>
            <a:endParaRPr lang="ru-RU" sz="2300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27BF2CCA-E800-47D5-895B-BAFE5B22FE48}"/>
              </a:ext>
            </a:extLst>
          </p:cNvPr>
          <p:cNvSpPr/>
          <p:nvPr/>
        </p:nvSpPr>
        <p:spPr>
          <a:xfrm>
            <a:off x="1409935" y="5289671"/>
            <a:ext cx="184345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x := x div 10</a:t>
            </a:r>
            <a:r>
              <a:rPr lang="ru-RU" sz="23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71472" y="214290"/>
            <a:ext cx="814602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Что выведет программа при вводе числа 15?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066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4" grpId="0"/>
      <p:bldP spid="45" grpId="0"/>
      <p:bldP spid="47" grpId="0"/>
      <p:bldP spid="6" grpId="0"/>
      <p:bldP spid="7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³Ð¸ÑÐºÐ° ÑÐµÐ»Ð¾Ð²ÐµÐº Ñ Ð²Ð¾ÑÐºÐ»Ð¸ÑÐ°ÑÐµÐ»ÑÐ½ÑÐ¼ Ð·Ð½Ð°ÐºÐ¾Ð¼">
            <a:extLst>
              <a:ext uri="{FF2B5EF4-FFF2-40B4-BE49-F238E27FC236}">
                <a16:creationId xmlns:a16="http://schemas.microsoft.com/office/drawing/2014/main" xmlns="" id="{A7907B73-F2D3-4F7B-BCBC-57603257F5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25" r="7921"/>
          <a:stretch/>
        </p:blipFill>
        <p:spPr bwMode="auto">
          <a:xfrm rot="1192410">
            <a:off x="7565363" y="1302189"/>
            <a:ext cx="1516748" cy="1900613"/>
          </a:xfrm>
          <a:prstGeom prst="teardrop">
            <a:avLst>
              <a:gd name="adj" fmla="val 63398"/>
            </a:avLst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C9FBF451-DF87-4441-BC9B-D1920918B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/>
              <a:t>4</a:t>
            </a:fld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72650E0-4526-4A19-B0EF-63D0455582E8}"/>
              </a:ext>
            </a:extLst>
          </p:cNvPr>
          <p:cNvSpPr/>
          <p:nvPr/>
        </p:nvSpPr>
        <p:spPr>
          <a:xfrm>
            <a:off x="189846" y="2238453"/>
            <a:ext cx="3905712" cy="398570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var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x,cnt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: integer;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begin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readln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(x);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:= 0;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while x &gt; 0 do </a:t>
            </a: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begin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da-DK" sz="2300" b="1" dirty="0">
                <a:latin typeface="Times New Roman" pitchFamily="18" charset="0"/>
                <a:cs typeface="Times New Roman" pitchFamily="18" charset="0"/>
              </a:rPr>
              <a:t>cnt:=cnt + x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300" b="1" dirty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300" b="1" dirty="0">
                <a:latin typeface="Times New Roman" pitchFamily="18" charset="0"/>
                <a:cs typeface="Times New Roman" pitchFamily="18" charset="0"/>
              </a:rPr>
              <a:t>2; </a:t>
            </a:r>
            <a:endParaRPr lang="da-DK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x := x div 10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end;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writeln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end. </a:t>
            </a:r>
            <a:endParaRPr lang="ru-RU" sz="2300" dirty="0"/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xmlns="" id="{10C37849-3B81-403D-8083-21D23BED6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7646110"/>
              </p:ext>
            </p:extLst>
          </p:nvPr>
        </p:nvGraphicFramePr>
        <p:xfrm>
          <a:off x="4199210" y="2329287"/>
          <a:ext cx="3806891" cy="321079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759076">
                  <a:extLst>
                    <a:ext uri="{9D8B030D-6E8A-4147-A177-3AD203B41FA5}">
                      <a16:colId xmlns:a16="http://schemas.microsoft.com/office/drawing/2014/main" xmlns="" val="3364665592"/>
                    </a:ext>
                  </a:extLst>
                </a:gridCol>
                <a:gridCol w="784707">
                  <a:extLst>
                    <a:ext uri="{9D8B030D-6E8A-4147-A177-3AD203B41FA5}">
                      <a16:colId xmlns:a16="http://schemas.microsoft.com/office/drawing/2014/main" xmlns="" val="525675702"/>
                    </a:ext>
                  </a:extLst>
                </a:gridCol>
                <a:gridCol w="1202276">
                  <a:extLst>
                    <a:ext uri="{9D8B030D-6E8A-4147-A177-3AD203B41FA5}">
                      <a16:colId xmlns:a16="http://schemas.microsoft.com/office/drawing/2014/main" xmlns="" val="3982443469"/>
                    </a:ext>
                  </a:extLst>
                </a:gridCol>
                <a:gridCol w="1060832">
                  <a:extLst>
                    <a:ext uri="{9D8B030D-6E8A-4147-A177-3AD203B41FA5}">
                      <a16:colId xmlns:a16="http://schemas.microsoft.com/office/drawing/2014/main" xmlns="" val="1511912601"/>
                    </a:ext>
                  </a:extLst>
                </a:gridCol>
              </a:tblGrid>
              <a:tr h="6149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2494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537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96408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2497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6288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32940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95604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0757258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790DC8E-8944-4CB2-8467-A0C1B277CE23}"/>
              </a:ext>
            </a:extLst>
          </p:cNvPr>
          <p:cNvSpPr txBox="1"/>
          <p:nvPr/>
        </p:nvSpPr>
        <p:spPr>
          <a:xfrm>
            <a:off x="5185728" y="2442028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0F91A7E-A1A3-418E-B6CA-59D8900E89CF}"/>
              </a:ext>
            </a:extLst>
          </p:cNvPr>
          <p:cNvSpPr txBox="1"/>
          <p:nvPr/>
        </p:nvSpPr>
        <p:spPr>
          <a:xfrm>
            <a:off x="7228215" y="240378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F306EB7-5D2B-4F07-BB5B-A98B664F4464}"/>
              </a:ext>
            </a:extLst>
          </p:cNvPr>
          <p:cNvSpPr txBox="1"/>
          <p:nvPr/>
        </p:nvSpPr>
        <p:spPr>
          <a:xfrm>
            <a:off x="5686186" y="2303528"/>
            <a:ext cx="1391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условия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38921AE-405B-492B-A135-E5AC587320F8}"/>
              </a:ext>
            </a:extLst>
          </p:cNvPr>
          <p:cNvSpPr txBox="1"/>
          <p:nvPr/>
        </p:nvSpPr>
        <p:spPr>
          <a:xfrm>
            <a:off x="4140368" y="2442028"/>
            <a:ext cx="7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5670266-5F56-401C-B40D-72A0AC797DA8}"/>
              </a:ext>
            </a:extLst>
          </p:cNvPr>
          <p:cNvSpPr txBox="1"/>
          <p:nvPr/>
        </p:nvSpPr>
        <p:spPr>
          <a:xfrm>
            <a:off x="4352474" y="2951284"/>
            <a:ext cx="53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(1)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40B25CE-E425-4FF0-A153-04E265DF8C7C}"/>
              </a:ext>
            </a:extLst>
          </p:cNvPr>
          <p:cNvSpPr txBox="1"/>
          <p:nvPr/>
        </p:nvSpPr>
        <p:spPr>
          <a:xfrm>
            <a:off x="4346095" y="3260096"/>
            <a:ext cx="53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(2)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4059313-B3B6-4425-BD97-59307B3212BC}"/>
              </a:ext>
            </a:extLst>
          </p:cNvPr>
          <p:cNvSpPr txBox="1"/>
          <p:nvPr/>
        </p:nvSpPr>
        <p:spPr>
          <a:xfrm>
            <a:off x="4352474" y="3658892"/>
            <a:ext cx="53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(3)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E5AD60D-1C12-43B5-ABCC-FD15299216AC}"/>
              </a:ext>
            </a:extLst>
          </p:cNvPr>
          <p:cNvSpPr txBox="1"/>
          <p:nvPr/>
        </p:nvSpPr>
        <p:spPr>
          <a:xfrm>
            <a:off x="4352474" y="4046640"/>
            <a:ext cx="53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(4)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2238CF1-5979-4E75-8EFD-6008382576D5}"/>
              </a:ext>
            </a:extLst>
          </p:cNvPr>
          <p:cNvSpPr txBox="1"/>
          <p:nvPr/>
        </p:nvSpPr>
        <p:spPr>
          <a:xfrm>
            <a:off x="4352475" y="4428944"/>
            <a:ext cx="53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(5)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15BA1964-AD0A-4852-B4F9-CB1AE970443E}"/>
              </a:ext>
            </a:extLst>
          </p:cNvPr>
          <p:cNvSpPr txBox="1"/>
          <p:nvPr/>
        </p:nvSpPr>
        <p:spPr>
          <a:xfrm>
            <a:off x="4346095" y="4785831"/>
            <a:ext cx="53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(6)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7FCB528-C2FE-4E92-800F-1CDBE9530F5D}"/>
              </a:ext>
            </a:extLst>
          </p:cNvPr>
          <p:cNvSpPr txBox="1"/>
          <p:nvPr/>
        </p:nvSpPr>
        <p:spPr>
          <a:xfrm>
            <a:off x="5181831" y="29308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1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85988BF9-FBDA-4330-8BBF-3A9E62C0C36F}"/>
              </a:ext>
            </a:extLst>
          </p:cNvPr>
          <p:cNvSpPr/>
          <p:nvPr/>
        </p:nvSpPr>
        <p:spPr>
          <a:xfrm>
            <a:off x="1684855" y="1576417"/>
            <a:ext cx="4752528" cy="432771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Введем с клавиатуры число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0E04307-0FA5-4C8D-BB3C-E47D316077D7}"/>
              </a:ext>
            </a:extLst>
          </p:cNvPr>
          <p:cNvSpPr txBox="1"/>
          <p:nvPr/>
        </p:nvSpPr>
        <p:spPr>
          <a:xfrm>
            <a:off x="7330066" y="33062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0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A4E6B0D-3EA3-4AA9-B82E-1BAE90B2E0CD}"/>
              </a:ext>
            </a:extLst>
          </p:cNvPr>
          <p:cNvSpPr/>
          <p:nvPr/>
        </p:nvSpPr>
        <p:spPr>
          <a:xfrm>
            <a:off x="5796338" y="3675555"/>
            <a:ext cx="56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inden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1&gt;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15A44BC3-907C-4890-8F5D-8E6E328EF33B}"/>
              </a:ext>
            </a:extLst>
          </p:cNvPr>
          <p:cNvSpPr/>
          <p:nvPr/>
        </p:nvSpPr>
        <p:spPr>
          <a:xfrm>
            <a:off x="6428228" y="3677469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dirty="0">
              <a:solidFill>
                <a:srgbClr val="008E40"/>
              </a:solidFill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39B188AC-B795-434D-B0C9-7BBD486E7F4C}"/>
              </a:ext>
            </a:extLst>
          </p:cNvPr>
          <p:cNvSpPr/>
          <p:nvPr/>
        </p:nvSpPr>
        <p:spPr>
          <a:xfrm>
            <a:off x="7044517" y="4084883"/>
            <a:ext cx="793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0+1=1</a:t>
            </a:r>
            <a:endParaRPr lang="ru-RU" dirty="0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DF01A5D0-7A66-441A-A988-1D173B87B7E2}"/>
              </a:ext>
            </a:extLst>
          </p:cNvPr>
          <p:cNvSpPr/>
          <p:nvPr/>
        </p:nvSpPr>
        <p:spPr>
          <a:xfrm>
            <a:off x="5186489" y="4485037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  <a:endParaRPr lang="ru-RU" dirty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0492C93C-C6EA-469C-B45C-FB29A308B83C}"/>
              </a:ext>
            </a:extLst>
          </p:cNvPr>
          <p:cNvSpPr/>
          <p:nvPr/>
        </p:nvSpPr>
        <p:spPr>
          <a:xfrm>
            <a:off x="1068123" y="3647350"/>
            <a:ext cx="201657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while x &gt; 0 do 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1E113062-E08E-499D-8C1E-6883364A91CC}"/>
              </a:ext>
            </a:extLst>
          </p:cNvPr>
          <p:cNvSpPr/>
          <p:nvPr/>
        </p:nvSpPr>
        <p:spPr>
          <a:xfrm>
            <a:off x="5746075" y="4798276"/>
            <a:ext cx="56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inden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0&gt;0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62E94B8B-9E39-4A8E-86DF-78D9A2D6524C}"/>
              </a:ext>
            </a:extLst>
          </p:cNvPr>
          <p:cNvSpPr/>
          <p:nvPr/>
        </p:nvSpPr>
        <p:spPr>
          <a:xfrm>
            <a:off x="6354374" y="4776859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9455C98F-4FC6-4C66-8CC5-5D68B9FEBA34}"/>
              </a:ext>
            </a:extLst>
          </p:cNvPr>
          <p:cNvSpPr txBox="1"/>
          <p:nvPr/>
        </p:nvSpPr>
        <p:spPr>
          <a:xfrm>
            <a:off x="4665031" y="5154640"/>
            <a:ext cx="301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Выход из цикла программы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504AC0F-EA8E-442E-BE45-B854E39BAF8D}"/>
              </a:ext>
            </a:extLst>
          </p:cNvPr>
          <p:cNvSpPr txBox="1"/>
          <p:nvPr/>
        </p:nvSpPr>
        <p:spPr>
          <a:xfrm>
            <a:off x="7022323" y="5509579"/>
            <a:ext cx="982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Ответ: 1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00034" y="285728"/>
            <a:ext cx="828680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Число, при которой программа печатает правильный ответ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8" grpId="0"/>
      <p:bldP spid="21" grpId="0" animBg="1"/>
      <p:bldP spid="22" grpId="0"/>
      <p:bldP spid="24" grpId="0"/>
      <p:bldP spid="25" grpId="0"/>
      <p:bldP spid="26" grpId="0"/>
      <p:bldP spid="27" grpId="0"/>
      <p:bldP spid="29" grpId="0"/>
      <p:bldP spid="28" grpId="0"/>
      <p:bldP spid="30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idx="1"/>
          </p:nvPr>
        </p:nvSpPr>
        <p:spPr>
          <a:xfrm>
            <a:off x="142844" y="1785926"/>
            <a:ext cx="4141124" cy="3985706"/>
          </a:xfrm>
          <a:prstGeom prst="rect">
            <a:avLst/>
          </a:prstGeom>
          <a:ln>
            <a:solidFill>
              <a:srgbClr val="3333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var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x,cnt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: integer;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begin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readln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(x);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:= 0;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while x &gt; 0 do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begin 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da-DK" sz="2300" b="1" dirty="0">
                <a:latin typeface="Times New Roman" pitchFamily="18" charset="0"/>
                <a:cs typeface="Times New Roman" pitchFamily="18" charset="0"/>
              </a:rPr>
              <a:t>cnt:=cnt + x mod 2; </a:t>
            </a:r>
            <a:endParaRPr lang="da-DK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x := x div 10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end; 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writeln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00" indent="0">
              <a:spcBef>
                <a:spcPts val="0"/>
              </a:spcBef>
              <a:buNone/>
            </a:pP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end. </a:t>
            </a:r>
            <a:endParaRPr lang="ru-RU" sz="23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5F5AE5B0-2BDC-4550-8ACE-FF3BCCC3E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/>
              <a:t>5</a:t>
            </a:fld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22911" y="1355243"/>
            <a:ext cx="442912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Меняем тип переменной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x: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0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..1000;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т.к.по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условию сказано, что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натуральное число)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22879" y="3766315"/>
            <a:ext cx="4429156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Неверный подсчёт количества цифр. Программа не учитывает значащие нули.</a:t>
            </a:r>
          </a:p>
          <a:p>
            <a:pPr algn="ctr"/>
            <a:r>
              <a:rPr lang="da-DK" b="1" dirty="0">
                <a:latin typeface="Times New Roman" pitchFamily="18" charset="0"/>
                <a:cs typeface="Times New Roman" pitchFamily="18" charset="0"/>
              </a:rPr>
              <a:t>cnt:=cnt + x mod 2;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Исправляем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:=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+ 1;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22879" y="5229200"/>
            <a:ext cx="4429156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Неверная обработка числа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цикле.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x := x div 10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Исправляем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x := x div 2;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22911" y="2550293"/>
            <a:ext cx="4429124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Меняем тип переменной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 word;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т.к.по условию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отвечает за количество, оно не может быть отрицательным)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14290"/>
            <a:ext cx="5086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Ищем ошибки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E1A859DC-D98C-4006-8545-9DC4DAD3E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/>
              <a:t>6</a:t>
            </a:fld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683568" y="1628800"/>
            <a:ext cx="4176464" cy="4339650"/>
          </a:xfrm>
          <a:prstGeom prst="rect">
            <a:avLst/>
          </a:prstGeom>
          <a:ln w="25400" cap="flat" cmpd="sng" algn="ctr">
            <a:solidFill>
              <a:srgbClr val="3333CC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rtlCol="0">
            <a:spAutoFit/>
          </a:bodyPr>
          <a:lstStyle/>
          <a:p>
            <a:pPr marL="1710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var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cnt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word;</a:t>
            </a:r>
            <a:endParaRPr lang="ru-RU" sz="2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0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x:</a:t>
            </a:r>
            <a:r>
              <a:rPr lang="ru-RU" sz="2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0..1000;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begin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readln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(x);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cnt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:= 0;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while x &gt; 0 do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begin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kumimoji="0" lang="da-DK" sz="23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cnt:=cnt + 1; </a:t>
            </a:r>
            <a:endParaRPr kumimoji="0" lang="da-DK" sz="23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x := x div 2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end;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writeln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cnt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end. </a:t>
            </a:r>
            <a:endParaRPr kumimoji="0" lang="ru-RU" sz="23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4" name="Picture 6" descr="ÐÐ¾ÑÐ¾Ð¶ÐµÐµ Ð¸Ð·Ð¾Ð±ÑÐ°Ð¶ÐµÐ½Ð¸Ðµ">
            <a:extLst>
              <a:ext uri="{FF2B5EF4-FFF2-40B4-BE49-F238E27FC236}">
                <a16:creationId xmlns:a16="http://schemas.microsoft.com/office/drawing/2014/main" xmlns="" id="{EF5F8B8B-4BF8-4241-888A-FF9240E9D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556" r="99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12170"/>
            <a:ext cx="2975160" cy="462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0034" y="428604"/>
            <a:ext cx="82044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Правильный вариант задачи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 txBox="1">
            <a:spLocks/>
          </p:cNvSpPr>
          <p:nvPr/>
        </p:nvSpPr>
        <p:spPr>
          <a:xfrm>
            <a:off x="97631" y="1228826"/>
            <a:ext cx="3800938" cy="4339650"/>
          </a:xfrm>
          <a:prstGeom prst="rect">
            <a:avLst/>
          </a:prstGeom>
          <a:ln w="25400" cap="flat" cmpd="sng" algn="ctr">
            <a:solidFill>
              <a:srgbClr val="3333CC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rtlCol="0">
            <a:spAutoFit/>
          </a:bodyPr>
          <a:lstStyle/>
          <a:p>
            <a:pPr marL="1710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var 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cnt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word;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lvl="0"/>
            <a:r>
              <a:rPr lang="en-US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x: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0..1000;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begin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sz="23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readln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(x);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cnt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:= 0;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while x &gt; 0 do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begin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</a:t>
            </a:r>
            <a:r>
              <a:rPr kumimoji="0" lang="da-DK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cnt:=cnt + 1; </a:t>
            </a:r>
            <a:endParaRPr kumimoji="0" lang="da-DK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x := x div 2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end; 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writeln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kumimoji="0" lang="en-US" sz="23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cnt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1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end. </a:t>
            </a:r>
            <a:endParaRPr kumimoji="0" lang="ru-RU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3DC50DF0-F311-4F4F-8E40-A2AB0D3CA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6393" y="640277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pPr/>
              <a:t>7</a:t>
            </a:fld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2C0B1764-9CAD-4113-8AAD-89692066A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68052868"/>
              </p:ext>
            </p:extLst>
          </p:nvPr>
        </p:nvGraphicFramePr>
        <p:xfrm>
          <a:off x="3922785" y="23161"/>
          <a:ext cx="4723964" cy="652943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31912">
                  <a:extLst>
                    <a:ext uri="{9D8B030D-6E8A-4147-A177-3AD203B41FA5}">
                      <a16:colId xmlns:a16="http://schemas.microsoft.com/office/drawing/2014/main" xmlns="" val="475229820"/>
                    </a:ext>
                  </a:extLst>
                </a:gridCol>
                <a:gridCol w="795535">
                  <a:extLst>
                    <a:ext uri="{9D8B030D-6E8A-4147-A177-3AD203B41FA5}">
                      <a16:colId xmlns:a16="http://schemas.microsoft.com/office/drawing/2014/main" xmlns="" val="577387821"/>
                    </a:ext>
                  </a:extLst>
                </a:gridCol>
                <a:gridCol w="1756357">
                  <a:extLst>
                    <a:ext uri="{9D8B030D-6E8A-4147-A177-3AD203B41FA5}">
                      <a16:colId xmlns:a16="http://schemas.microsoft.com/office/drawing/2014/main" xmlns="" val="233058451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3834999476"/>
                    </a:ext>
                  </a:extLst>
                </a:gridCol>
              </a:tblGrid>
              <a:tr h="5959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3686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13613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96755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30349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37817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4828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88597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51543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2178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88843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6566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0283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97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50286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24705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91372050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661118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8F4998A-FA3C-43C6-ACBD-90F33CF5F4BC}"/>
              </a:ext>
            </a:extLst>
          </p:cNvPr>
          <p:cNvSpPr txBox="1"/>
          <p:nvPr/>
        </p:nvSpPr>
        <p:spPr>
          <a:xfrm>
            <a:off x="4907280" y="111330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C2F7AC5-85FB-425B-AF78-91116B6441C7}"/>
              </a:ext>
            </a:extLst>
          </p:cNvPr>
          <p:cNvSpPr txBox="1"/>
          <p:nvPr/>
        </p:nvSpPr>
        <p:spPr>
          <a:xfrm>
            <a:off x="7709320" y="12160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cnt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EAA212F-6913-48C7-B0F1-0839F70F051F}"/>
              </a:ext>
            </a:extLst>
          </p:cNvPr>
          <p:cNvSpPr txBox="1"/>
          <p:nvPr/>
        </p:nvSpPr>
        <p:spPr>
          <a:xfrm>
            <a:off x="5515097" y="7255"/>
            <a:ext cx="1391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условия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20A312-8312-46E1-80FA-D7D8BB3B6B50}"/>
              </a:ext>
            </a:extLst>
          </p:cNvPr>
          <p:cNvSpPr txBox="1"/>
          <p:nvPr/>
        </p:nvSpPr>
        <p:spPr>
          <a:xfrm>
            <a:off x="3923287" y="157695"/>
            <a:ext cx="7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D147C7E-C42E-4492-A6A1-608EF7EFC65F}"/>
              </a:ext>
            </a:extLst>
          </p:cNvPr>
          <p:cNvSpPr txBox="1"/>
          <p:nvPr/>
        </p:nvSpPr>
        <p:spPr>
          <a:xfrm>
            <a:off x="4065138" y="632381"/>
            <a:ext cx="532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(1)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D20B1D1-BB75-4F8C-8DC7-47EE169B0D08}"/>
              </a:ext>
            </a:extLst>
          </p:cNvPr>
          <p:cNvSpPr txBox="1"/>
          <p:nvPr/>
        </p:nvSpPr>
        <p:spPr>
          <a:xfrm>
            <a:off x="4076287" y="97983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(2)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B271680-0FE7-4424-8323-4230394A6366}"/>
              </a:ext>
            </a:extLst>
          </p:cNvPr>
          <p:cNvSpPr txBox="1"/>
          <p:nvPr/>
        </p:nvSpPr>
        <p:spPr>
          <a:xfrm>
            <a:off x="4076287" y="1370535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(3)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7C2D4A6-42AB-4945-BD15-CD6FD0562C7E}"/>
              </a:ext>
            </a:extLst>
          </p:cNvPr>
          <p:cNvSpPr txBox="1"/>
          <p:nvPr/>
        </p:nvSpPr>
        <p:spPr>
          <a:xfrm>
            <a:off x="4091281" y="1721117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(4)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EF5C373-152E-4F78-A898-21EF8D4A1240}"/>
              </a:ext>
            </a:extLst>
          </p:cNvPr>
          <p:cNvSpPr txBox="1"/>
          <p:nvPr/>
        </p:nvSpPr>
        <p:spPr>
          <a:xfrm>
            <a:off x="4091281" y="2089939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(5)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1735C45-59A5-492B-ABA0-06BD25CB7578}"/>
              </a:ext>
            </a:extLst>
          </p:cNvPr>
          <p:cNvSpPr txBox="1"/>
          <p:nvPr/>
        </p:nvSpPr>
        <p:spPr>
          <a:xfrm>
            <a:off x="4091281" y="2489777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(6)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3DC0EF8-1788-459F-864F-DD76E9F86E35}"/>
              </a:ext>
            </a:extLst>
          </p:cNvPr>
          <p:cNvSpPr txBox="1"/>
          <p:nvPr/>
        </p:nvSpPr>
        <p:spPr>
          <a:xfrm>
            <a:off x="4108248" y="2851765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(7)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62E047B-C339-4161-8BFE-FB4BC3539BA6}"/>
              </a:ext>
            </a:extLst>
          </p:cNvPr>
          <p:cNvSpPr txBox="1"/>
          <p:nvPr/>
        </p:nvSpPr>
        <p:spPr>
          <a:xfrm>
            <a:off x="4098786" y="3201297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(8)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F3DDC27-5D71-4737-9DC2-F2C071A6D8A9}"/>
              </a:ext>
            </a:extLst>
          </p:cNvPr>
          <p:cNvSpPr txBox="1"/>
          <p:nvPr/>
        </p:nvSpPr>
        <p:spPr>
          <a:xfrm>
            <a:off x="4091281" y="3570629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(9)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44E36D9-9CD9-41E6-8AB3-B8C64F1AD329}"/>
              </a:ext>
            </a:extLst>
          </p:cNvPr>
          <p:cNvSpPr txBox="1"/>
          <p:nvPr/>
        </p:nvSpPr>
        <p:spPr>
          <a:xfrm>
            <a:off x="4052914" y="3934484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(10)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C4317C18-FA3B-47C0-AB87-2DFD00B72759}"/>
              </a:ext>
            </a:extLst>
          </p:cNvPr>
          <p:cNvSpPr txBox="1"/>
          <p:nvPr/>
        </p:nvSpPr>
        <p:spPr>
          <a:xfrm>
            <a:off x="4053791" y="4689844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8E40"/>
                </a:solidFill>
              </a:rPr>
              <a:t>(12)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DA78125-2EDD-430B-9499-55062E180741}"/>
              </a:ext>
            </a:extLst>
          </p:cNvPr>
          <p:cNvSpPr txBox="1"/>
          <p:nvPr/>
        </p:nvSpPr>
        <p:spPr>
          <a:xfrm>
            <a:off x="4052914" y="5052948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8E40"/>
                </a:solidFill>
              </a:rPr>
              <a:t>(13)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D67C899-4EAA-43E8-B777-9BE3750181F0}"/>
              </a:ext>
            </a:extLst>
          </p:cNvPr>
          <p:cNvSpPr txBox="1"/>
          <p:nvPr/>
        </p:nvSpPr>
        <p:spPr>
          <a:xfrm>
            <a:off x="4065138" y="4313589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(11)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A0C65618-D182-4835-80C8-54D7B5618A18}"/>
              </a:ext>
            </a:extLst>
          </p:cNvPr>
          <p:cNvSpPr txBox="1"/>
          <p:nvPr/>
        </p:nvSpPr>
        <p:spPr>
          <a:xfrm>
            <a:off x="4034340" y="542303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8E40"/>
                </a:solidFill>
              </a:rPr>
              <a:t>(14)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2CBD336-F4CB-4778-9ABE-362B24B717D2}"/>
              </a:ext>
            </a:extLst>
          </p:cNvPr>
          <p:cNvSpPr txBox="1"/>
          <p:nvPr/>
        </p:nvSpPr>
        <p:spPr>
          <a:xfrm>
            <a:off x="4830520" y="61231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5124DEE-0E18-4D77-8137-32F472BAAADB}"/>
              </a:ext>
            </a:extLst>
          </p:cNvPr>
          <p:cNvSpPr txBox="1"/>
          <p:nvPr/>
        </p:nvSpPr>
        <p:spPr>
          <a:xfrm>
            <a:off x="7790149" y="10043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0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E55B8381-CBAB-4DD5-99C8-C789E59BAD44}"/>
              </a:ext>
            </a:extLst>
          </p:cNvPr>
          <p:cNvSpPr/>
          <p:nvPr/>
        </p:nvSpPr>
        <p:spPr>
          <a:xfrm>
            <a:off x="5531072" y="1378688"/>
            <a:ext cx="679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en-US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15&gt;</a:t>
            </a: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180D4526-CD2A-48BE-BD06-8AA76916429A}"/>
              </a:ext>
            </a:extLst>
          </p:cNvPr>
          <p:cNvSpPr txBox="1"/>
          <p:nvPr/>
        </p:nvSpPr>
        <p:spPr>
          <a:xfrm>
            <a:off x="6571923" y="1348597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CEA0A8C1-5155-4DC0-BB91-75F4F1806AAF}"/>
              </a:ext>
            </a:extLst>
          </p:cNvPr>
          <p:cNvSpPr txBox="1"/>
          <p:nvPr/>
        </p:nvSpPr>
        <p:spPr>
          <a:xfrm>
            <a:off x="7544089" y="1721117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0+1=1</a:t>
            </a:r>
            <a:endParaRPr lang="ru-RU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7F4D7106-BDC5-44E1-A5E9-487F47A16648}"/>
              </a:ext>
            </a:extLst>
          </p:cNvPr>
          <p:cNvSpPr txBox="1"/>
          <p:nvPr/>
        </p:nvSpPr>
        <p:spPr>
          <a:xfrm>
            <a:off x="4907280" y="210738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dirty="0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FC4FDBDC-149F-442C-8F3E-38181E2D415A}"/>
              </a:ext>
            </a:extLst>
          </p:cNvPr>
          <p:cNvSpPr/>
          <p:nvPr/>
        </p:nvSpPr>
        <p:spPr>
          <a:xfrm>
            <a:off x="5548511" y="2459271"/>
            <a:ext cx="56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C01A21EC-F7BE-4686-AA87-3AA20BBCCDAF}"/>
              </a:ext>
            </a:extLst>
          </p:cNvPr>
          <p:cNvSpPr txBox="1"/>
          <p:nvPr/>
        </p:nvSpPr>
        <p:spPr>
          <a:xfrm>
            <a:off x="6571923" y="2443393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EBC56955-4980-4BB5-A927-18B18EA91401}"/>
              </a:ext>
            </a:extLst>
          </p:cNvPr>
          <p:cNvSpPr txBox="1"/>
          <p:nvPr/>
        </p:nvSpPr>
        <p:spPr>
          <a:xfrm>
            <a:off x="7590766" y="2857091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+1=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A004C7C6-260E-4F66-8619-FE76DAC2247F}"/>
              </a:ext>
            </a:extLst>
          </p:cNvPr>
          <p:cNvSpPr txBox="1"/>
          <p:nvPr/>
        </p:nvSpPr>
        <p:spPr>
          <a:xfrm>
            <a:off x="4890824" y="3213171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E04DF41C-9240-4B4E-8F1A-ECFCB58C00F9}"/>
              </a:ext>
            </a:extLst>
          </p:cNvPr>
          <p:cNvSpPr/>
          <p:nvPr/>
        </p:nvSpPr>
        <p:spPr>
          <a:xfrm>
            <a:off x="5557770" y="3593776"/>
            <a:ext cx="56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FAFF5500-02D7-42F7-9333-BFD6479FD627}"/>
              </a:ext>
            </a:extLst>
          </p:cNvPr>
          <p:cNvSpPr txBox="1"/>
          <p:nvPr/>
        </p:nvSpPr>
        <p:spPr>
          <a:xfrm>
            <a:off x="6571923" y="3550953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45C96031-2E57-4244-AD24-4B5003CDE03D}"/>
              </a:ext>
            </a:extLst>
          </p:cNvPr>
          <p:cNvSpPr txBox="1"/>
          <p:nvPr/>
        </p:nvSpPr>
        <p:spPr>
          <a:xfrm>
            <a:off x="7534569" y="3920285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+1=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D1CE5DC3-F288-48D4-A3AC-1F6A69239CA2}"/>
              </a:ext>
            </a:extLst>
          </p:cNvPr>
          <p:cNvSpPr txBox="1"/>
          <p:nvPr/>
        </p:nvSpPr>
        <p:spPr>
          <a:xfrm>
            <a:off x="4907280" y="434576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/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7FCB8FFD-DB56-469E-8750-11D7C8E171A5}"/>
              </a:ext>
            </a:extLst>
          </p:cNvPr>
          <p:cNvSpPr/>
          <p:nvPr/>
        </p:nvSpPr>
        <p:spPr>
          <a:xfrm>
            <a:off x="5548511" y="4702502"/>
            <a:ext cx="56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6F77DD7C-705C-4442-A680-BC2EA2C46510}"/>
              </a:ext>
            </a:extLst>
          </p:cNvPr>
          <p:cNvSpPr txBox="1"/>
          <p:nvPr/>
        </p:nvSpPr>
        <p:spPr>
          <a:xfrm>
            <a:off x="6571923" y="4689844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5AF2A251-74BA-4DC3-B1B0-FB9C0356A33D}"/>
              </a:ext>
            </a:extLst>
          </p:cNvPr>
          <p:cNvSpPr txBox="1"/>
          <p:nvPr/>
        </p:nvSpPr>
        <p:spPr>
          <a:xfrm>
            <a:off x="7534570" y="5069196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+1=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7604141-1C56-48DC-ACAE-C81E20FFBA18}"/>
              </a:ext>
            </a:extLst>
          </p:cNvPr>
          <p:cNvSpPr txBox="1"/>
          <p:nvPr/>
        </p:nvSpPr>
        <p:spPr>
          <a:xfrm>
            <a:off x="4902461" y="545658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dirty="0"/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8C3F2804-C087-43AE-939D-00B33C7C40D5}"/>
              </a:ext>
            </a:extLst>
          </p:cNvPr>
          <p:cNvSpPr/>
          <p:nvPr/>
        </p:nvSpPr>
        <p:spPr>
          <a:xfrm>
            <a:off x="5548511" y="5808187"/>
            <a:ext cx="56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71D9F6C5-193E-4F2A-B2DC-A56BAD6E7875}"/>
              </a:ext>
            </a:extLst>
          </p:cNvPr>
          <p:cNvSpPr txBox="1"/>
          <p:nvPr/>
        </p:nvSpPr>
        <p:spPr>
          <a:xfrm>
            <a:off x="6522519" y="5808187"/>
            <a:ext cx="51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нет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E8B25A44-8413-4F46-B143-8D3511818B8C}"/>
              </a:ext>
            </a:extLst>
          </p:cNvPr>
          <p:cNvSpPr txBox="1"/>
          <p:nvPr/>
        </p:nvSpPr>
        <p:spPr>
          <a:xfrm>
            <a:off x="7482000" y="6479399"/>
            <a:ext cx="982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33CC"/>
                </a:solidFill>
              </a:rPr>
              <a:t>Ответ: 4</a:t>
            </a:r>
          </a:p>
        </p:txBody>
      </p:sp>
      <p:grpSp>
        <p:nvGrpSpPr>
          <p:cNvPr id="64" name="Группа 63">
            <a:extLst>
              <a:ext uri="{FF2B5EF4-FFF2-40B4-BE49-F238E27FC236}">
                <a16:creationId xmlns:a16="http://schemas.microsoft.com/office/drawing/2014/main" xmlns="" id="{8B232403-9BEC-49E3-B027-5427CF0FC859}"/>
              </a:ext>
            </a:extLst>
          </p:cNvPr>
          <p:cNvGrpSpPr/>
          <p:nvPr/>
        </p:nvGrpSpPr>
        <p:grpSpPr>
          <a:xfrm>
            <a:off x="16213" y="5737315"/>
            <a:ext cx="3861134" cy="868825"/>
            <a:chOff x="79057" y="5694373"/>
            <a:chExt cx="3719719" cy="1083576"/>
          </a:xfrm>
        </p:grpSpPr>
        <p:sp>
          <p:nvSpPr>
            <p:cNvPr id="62" name="Прямоугольник: скругленные углы 61">
              <a:extLst>
                <a:ext uri="{FF2B5EF4-FFF2-40B4-BE49-F238E27FC236}">
                  <a16:creationId xmlns:a16="http://schemas.microsoft.com/office/drawing/2014/main" xmlns="" id="{99B7660C-363D-4532-AADB-5FA96ED12203}"/>
                </a:ext>
              </a:extLst>
            </p:cNvPr>
            <p:cNvSpPr/>
            <p:nvPr/>
          </p:nvSpPr>
          <p:spPr>
            <a:xfrm>
              <a:off x="79057" y="5714090"/>
              <a:ext cx="3719719" cy="106385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7165E38A-BA2D-4E36-97AC-E0658DF71CE9}"/>
                </a:ext>
              </a:extLst>
            </p:cNvPr>
            <p:cNvSpPr txBox="1"/>
            <p:nvPr/>
          </p:nvSpPr>
          <p:spPr>
            <a:xfrm>
              <a:off x="159983" y="5694373"/>
              <a:ext cx="3350562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/>
                <a:t> </a:t>
              </a:r>
              <a:r>
                <a:rPr lang="ru-RU" b="1" dirty="0">
                  <a:solidFill>
                    <a:schemeClr val="accent6">
                      <a:lumMod val="75000"/>
                    </a:schemeClr>
                  </a:solidFill>
                </a:rPr>
                <a:t>ЗАПОМНИТЕ!</a:t>
              </a:r>
            </a:p>
            <a:p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Div</a:t>
              </a:r>
              <a: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целая часть от деления </a:t>
              </a:r>
              <a:b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92AEF2A-A18A-4B41-8C70-12781B16B6F9}"/>
              </a:ext>
            </a:extLst>
          </p:cNvPr>
          <p:cNvSpPr txBox="1"/>
          <p:nvPr/>
        </p:nvSpPr>
        <p:spPr>
          <a:xfrm>
            <a:off x="4830520" y="6185472"/>
            <a:ext cx="301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Выход из цикла программы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DAD46B01-B481-4351-9E64-CAB3EACDCFAB}"/>
              </a:ext>
            </a:extLst>
          </p:cNvPr>
          <p:cNvSpPr txBox="1"/>
          <p:nvPr/>
        </p:nvSpPr>
        <p:spPr>
          <a:xfrm>
            <a:off x="4025499" y="5794953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(15)</a:t>
            </a:r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xmlns="" id="{0392B591-8EC8-4395-8784-B6489DE221B6}"/>
              </a:ext>
            </a:extLst>
          </p:cNvPr>
          <p:cNvSpPr/>
          <p:nvPr/>
        </p:nvSpPr>
        <p:spPr>
          <a:xfrm>
            <a:off x="981188" y="2982724"/>
            <a:ext cx="201657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en-US" sz="23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while x &gt; 0 do </a:t>
            </a:r>
            <a:endParaRPr lang="en-US" sz="23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EBD67F81-EC82-44BE-A366-1D81ECC1F4F7}"/>
              </a:ext>
            </a:extLst>
          </p:cNvPr>
          <p:cNvSpPr/>
          <p:nvPr/>
        </p:nvSpPr>
        <p:spPr>
          <a:xfrm>
            <a:off x="1282620" y="3332166"/>
            <a:ext cx="87235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begin</a:t>
            </a:r>
            <a:endParaRPr lang="ru-RU" sz="2300" dirty="0">
              <a:solidFill>
                <a:srgbClr val="3333CC"/>
              </a:solidFill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xmlns="" id="{4FC07510-85FE-4C77-92F3-B7D38900FC1E}"/>
              </a:ext>
            </a:extLst>
          </p:cNvPr>
          <p:cNvSpPr/>
          <p:nvPr/>
        </p:nvSpPr>
        <p:spPr>
          <a:xfrm>
            <a:off x="1638567" y="3672874"/>
            <a:ext cx="188833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da-DK" sz="23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cnt:=cnt + 1; </a:t>
            </a:r>
            <a:endParaRPr lang="da-DK" sz="23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436FC3A5-C08E-4691-9B7B-948ADAD93371}"/>
              </a:ext>
            </a:extLst>
          </p:cNvPr>
          <p:cNvSpPr/>
          <p:nvPr/>
        </p:nvSpPr>
        <p:spPr>
          <a:xfrm>
            <a:off x="1788085" y="4022316"/>
            <a:ext cx="169597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en-US" sz="23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x := x div 2</a:t>
            </a:r>
            <a:r>
              <a:rPr lang="ru-RU" sz="23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23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xmlns="" id="{C042228D-7EC2-4FBB-9676-C9B85B3760E4}"/>
              </a:ext>
            </a:extLst>
          </p:cNvPr>
          <p:cNvSpPr/>
          <p:nvPr/>
        </p:nvSpPr>
        <p:spPr>
          <a:xfrm>
            <a:off x="1350486" y="4383098"/>
            <a:ext cx="81464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end; </a:t>
            </a:r>
            <a:endParaRPr lang="ru-RU" sz="2300" dirty="0">
              <a:solidFill>
                <a:srgbClr val="3333CC"/>
              </a:solidFill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99F910C6-FF48-4DA3-B34C-9A6616C36988}"/>
              </a:ext>
            </a:extLst>
          </p:cNvPr>
          <p:cNvSpPr/>
          <p:nvPr/>
        </p:nvSpPr>
        <p:spPr>
          <a:xfrm>
            <a:off x="981188" y="2982724"/>
            <a:ext cx="201657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en-US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while x &gt; 0 do </a:t>
            </a:r>
            <a:endParaRPr lang="en-US" sz="2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xmlns="" id="{DD3B846D-DE1C-4169-B789-A15E28346F0C}"/>
              </a:ext>
            </a:extLst>
          </p:cNvPr>
          <p:cNvSpPr/>
          <p:nvPr/>
        </p:nvSpPr>
        <p:spPr>
          <a:xfrm>
            <a:off x="1287931" y="3336119"/>
            <a:ext cx="87235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begin</a:t>
            </a:r>
            <a:endParaRPr lang="ru-RU" sz="2300" dirty="0">
              <a:solidFill>
                <a:srgbClr val="C00000"/>
              </a:solidFill>
            </a:endParaRP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xmlns="" id="{CD58E732-8846-4AAE-8A5B-5A13BBAB18B6}"/>
              </a:ext>
            </a:extLst>
          </p:cNvPr>
          <p:cNvSpPr/>
          <p:nvPr/>
        </p:nvSpPr>
        <p:spPr>
          <a:xfrm>
            <a:off x="1635955" y="3672874"/>
            <a:ext cx="188833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da-DK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cnt:=cnt + 1; </a:t>
            </a:r>
            <a:endParaRPr lang="da-DK" sz="2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xmlns="" id="{158D14BC-4D6C-40A3-B09C-F16BEB0DDD5F}"/>
              </a:ext>
            </a:extLst>
          </p:cNvPr>
          <p:cNvSpPr/>
          <p:nvPr/>
        </p:nvSpPr>
        <p:spPr>
          <a:xfrm>
            <a:off x="1785473" y="4026269"/>
            <a:ext cx="169597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en-US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:= x div 2</a:t>
            </a:r>
            <a:r>
              <a:rPr lang="ru-RU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2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xmlns="" id="{2F041805-CE3B-4BED-A88A-1C1734DF057B}"/>
              </a:ext>
            </a:extLst>
          </p:cNvPr>
          <p:cNvSpPr/>
          <p:nvPr/>
        </p:nvSpPr>
        <p:spPr>
          <a:xfrm>
            <a:off x="1350485" y="4383098"/>
            <a:ext cx="81464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end; </a:t>
            </a:r>
            <a:endParaRPr lang="ru-RU" sz="2300" dirty="0">
              <a:solidFill>
                <a:srgbClr val="C00000"/>
              </a:solidFill>
            </a:endParaRPr>
          </a:p>
        </p:txBody>
      </p:sp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xmlns="" id="{7F33E6AD-5E86-4BD7-9F06-4FDD8B2D3E73}"/>
              </a:ext>
            </a:extLst>
          </p:cNvPr>
          <p:cNvSpPr/>
          <p:nvPr/>
        </p:nvSpPr>
        <p:spPr>
          <a:xfrm>
            <a:off x="981188" y="2984613"/>
            <a:ext cx="201657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en-US" sz="2300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while x &gt; 0 do </a:t>
            </a:r>
            <a:endParaRPr lang="en-US" sz="2300" dirty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xmlns="" id="{4DCD150E-6A87-465F-8766-17C7B2C4EAF3}"/>
              </a:ext>
            </a:extLst>
          </p:cNvPr>
          <p:cNvSpPr/>
          <p:nvPr/>
        </p:nvSpPr>
        <p:spPr>
          <a:xfrm>
            <a:off x="1282619" y="3336119"/>
            <a:ext cx="87235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begin</a:t>
            </a:r>
            <a:endParaRPr lang="ru-RU" sz="2300" dirty="0">
              <a:solidFill>
                <a:srgbClr val="008E40"/>
              </a:solidFill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xmlns="" id="{74AE498A-F7ED-4F5D-898B-5B364D2460CB}"/>
              </a:ext>
            </a:extLst>
          </p:cNvPr>
          <p:cNvSpPr/>
          <p:nvPr/>
        </p:nvSpPr>
        <p:spPr>
          <a:xfrm>
            <a:off x="1634013" y="3675423"/>
            <a:ext cx="188833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da-DK" sz="2300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cnt:=cnt + 1; </a:t>
            </a:r>
            <a:endParaRPr lang="da-DK" sz="2300" dirty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xmlns="" id="{D829F292-C31C-4D6A-9891-16BEF8231130}"/>
              </a:ext>
            </a:extLst>
          </p:cNvPr>
          <p:cNvSpPr/>
          <p:nvPr/>
        </p:nvSpPr>
        <p:spPr>
          <a:xfrm>
            <a:off x="1778258" y="4026901"/>
            <a:ext cx="169597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en-US" sz="2300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x := x div 2</a:t>
            </a:r>
            <a:r>
              <a:rPr lang="ru-RU" sz="2300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2300" dirty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xmlns="" id="{2A4EF3C2-0F2E-4C0D-A8F9-E3893AEAD91E}"/>
              </a:ext>
            </a:extLst>
          </p:cNvPr>
          <p:cNvSpPr/>
          <p:nvPr/>
        </p:nvSpPr>
        <p:spPr>
          <a:xfrm>
            <a:off x="1350484" y="4385647"/>
            <a:ext cx="81464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end; </a:t>
            </a:r>
            <a:endParaRPr lang="ru-RU" sz="2300" dirty="0">
              <a:solidFill>
                <a:srgbClr val="008E40"/>
              </a:solidFill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xmlns="" id="{6AC32D58-E187-4F01-A738-04AD2D61CFED}"/>
              </a:ext>
            </a:extLst>
          </p:cNvPr>
          <p:cNvSpPr/>
          <p:nvPr/>
        </p:nvSpPr>
        <p:spPr>
          <a:xfrm>
            <a:off x="981188" y="2984613"/>
            <a:ext cx="201657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00" lvl="0">
              <a:defRPr/>
            </a:pPr>
            <a:r>
              <a:rPr lang="en-US" sz="2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while x &gt; 0 do </a:t>
            </a:r>
            <a:endParaRPr lang="en-US" sz="23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214282" y="357166"/>
            <a:ext cx="34932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Решение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адачи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29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8" grpId="0"/>
      <p:bldP spid="57" grpId="0"/>
      <p:bldP spid="59" grpId="0"/>
      <p:bldP spid="60" grpId="0"/>
      <p:bldP spid="61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461</TotalTime>
  <Words>752</Words>
  <Application>Microsoft Office PowerPoint</Application>
  <PresentationFormat>Экран (4:3)</PresentationFormat>
  <Paragraphs>217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 №1   РЕШЕНИЕ ЗАДАЧ НА ОДНОМЕРНЫЕ МАССИВЫ </dc:title>
  <dc:creator>Студент (корпус 6)</dc:creator>
  <cp:lastModifiedBy>User</cp:lastModifiedBy>
  <cp:revision>93</cp:revision>
  <dcterms:created xsi:type="dcterms:W3CDTF">2018-10-02T08:23:16Z</dcterms:created>
  <dcterms:modified xsi:type="dcterms:W3CDTF">2022-11-15T20:41:24Z</dcterms:modified>
</cp:coreProperties>
</file>