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16.12.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Классная работа</a:t>
            </a:r>
            <a:endParaRPr lang="ru-RU" sz="4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89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1475656" y="476672"/>
            <a:ext cx="4041648" cy="4526280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dirty="0" smtClean="0">
                <a:solidFill>
                  <a:srgbClr val="7030A0"/>
                </a:solidFill>
                <a:latin typeface="Times New Roman"/>
                <a:ea typeface="Times New Roman"/>
              </a:rPr>
              <a:t>Сегодня </a:t>
            </a:r>
            <a:r>
              <a:rPr lang="ru-RU" sz="3200" dirty="0">
                <a:solidFill>
                  <a:srgbClr val="7030A0"/>
                </a:solidFill>
                <a:latin typeface="Times New Roman"/>
                <a:ea typeface="Times New Roman"/>
              </a:rPr>
              <a:t>на уроке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dirty="0">
                <a:solidFill>
                  <a:srgbClr val="7030A0"/>
                </a:solidFill>
                <a:latin typeface="Times New Roman"/>
                <a:ea typeface="Times New Roman"/>
              </a:rPr>
              <a:t>Я повторил …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dirty="0">
                <a:solidFill>
                  <a:srgbClr val="7030A0"/>
                </a:solidFill>
                <a:latin typeface="Times New Roman"/>
                <a:ea typeface="Times New Roman"/>
              </a:rPr>
              <a:t>Я закрепил…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dirty="0">
                <a:solidFill>
                  <a:srgbClr val="7030A0"/>
                </a:solidFill>
                <a:latin typeface="Times New Roman"/>
                <a:ea typeface="Times New Roman"/>
              </a:rPr>
              <a:t>Я научился…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dirty="0">
                <a:solidFill>
                  <a:srgbClr val="7030A0"/>
                </a:solidFill>
                <a:latin typeface="Times New Roman"/>
                <a:ea typeface="Times New Roman"/>
              </a:rPr>
              <a:t>Я узнал </a:t>
            </a:r>
            <a:r>
              <a:rPr lang="ru-RU" sz="3200" dirty="0" smtClean="0">
                <a:solidFill>
                  <a:srgbClr val="7030A0"/>
                </a:solidFill>
                <a:latin typeface="Times New Roman"/>
                <a:ea typeface="Times New Roman"/>
              </a:rPr>
              <a:t>…</a:t>
            </a:r>
            <a:endParaRPr lang="ru-RU" sz="3200" dirty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005064"/>
            <a:ext cx="1934344" cy="1624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5187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692696"/>
            <a:ext cx="7992888" cy="4896544"/>
          </a:xfrm>
        </p:spPr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- </a:t>
            </a:r>
            <a:r>
              <a:rPr lang="ru-RU" b="1" dirty="0" smtClean="0">
                <a:solidFill>
                  <a:srgbClr val="7030A0"/>
                </a:solidFill>
              </a:rPr>
              <a:t>Две </a:t>
            </a:r>
            <a:r>
              <a:rPr lang="ru-RU" b="1" dirty="0">
                <a:solidFill>
                  <a:srgbClr val="7030A0"/>
                </a:solidFill>
              </a:rPr>
              <a:t>прямые на плоскости называются параллельными, если </a:t>
            </a:r>
            <a:r>
              <a:rPr lang="ru-RU" b="1" dirty="0" smtClean="0">
                <a:solidFill>
                  <a:srgbClr val="7030A0"/>
                </a:solidFill>
              </a:rPr>
              <a:t>они </a:t>
            </a:r>
            <a:r>
              <a:rPr lang="ru-RU" b="1" dirty="0" smtClean="0">
                <a:solidFill>
                  <a:srgbClr val="FF0000"/>
                </a:solidFill>
              </a:rPr>
              <a:t>не пересекаются.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7030A0"/>
                </a:solidFill>
              </a:rPr>
              <a:t>- </a:t>
            </a:r>
            <a:r>
              <a:rPr lang="ru-RU" b="1" dirty="0" smtClean="0">
                <a:solidFill>
                  <a:srgbClr val="7030A0"/>
                </a:solidFill>
              </a:rPr>
              <a:t>Два </a:t>
            </a:r>
            <a:r>
              <a:rPr lang="ru-RU" b="1" dirty="0">
                <a:solidFill>
                  <a:srgbClr val="7030A0"/>
                </a:solidFill>
              </a:rPr>
              <a:t>отрезка называются параллельными, если </a:t>
            </a:r>
            <a:r>
              <a:rPr lang="ru-RU" b="1" dirty="0" smtClean="0">
                <a:solidFill>
                  <a:srgbClr val="7030A0"/>
                </a:solidFill>
              </a:rPr>
              <a:t>они </a:t>
            </a:r>
            <a:r>
              <a:rPr lang="ru-RU" b="1" dirty="0" smtClean="0">
                <a:solidFill>
                  <a:srgbClr val="FF0000"/>
                </a:solidFill>
              </a:rPr>
              <a:t>лежат на параллельных прямых.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7030A0"/>
                </a:solidFill>
              </a:rPr>
              <a:t>- </a:t>
            </a:r>
            <a:r>
              <a:rPr lang="ru-RU" b="1" dirty="0" smtClean="0">
                <a:solidFill>
                  <a:srgbClr val="7030A0"/>
                </a:solidFill>
              </a:rPr>
              <a:t>Прямая </a:t>
            </a:r>
            <a:r>
              <a:rPr lang="ru-RU" b="1" dirty="0">
                <a:solidFill>
                  <a:srgbClr val="7030A0"/>
                </a:solidFill>
              </a:rPr>
              <a:t>с называется секущей по отношению к прямым а и в, если </a:t>
            </a:r>
            <a:r>
              <a:rPr lang="ru-RU" b="1" dirty="0" smtClean="0">
                <a:solidFill>
                  <a:srgbClr val="7030A0"/>
                </a:solidFill>
              </a:rPr>
              <a:t>она </a:t>
            </a:r>
            <a:r>
              <a:rPr lang="ru-RU" b="1" dirty="0" smtClean="0">
                <a:solidFill>
                  <a:srgbClr val="FF0000"/>
                </a:solidFill>
              </a:rPr>
              <a:t>пересекает их в двух точках.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7030A0"/>
                </a:solidFill>
              </a:rPr>
              <a:t>- </a:t>
            </a:r>
            <a:r>
              <a:rPr lang="ru-RU" b="1" dirty="0" smtClean="0">
                <a:solidFill>
                  <a:srgbClr val="7030A0"/>
                </a:solidFill>
              </a:rPr>
              <a:t>При </a:t>
            </a:r>
            <a:r>
              <a:rPr lang="ru-RU" b="1" dirty="0">
                <a:solidFill>
                  <a:srgbClr val="7030A0"/>
                </a:solidFill>
              </a:rPr>
              <a:t>пересечении двух прямых секущей </a:t>
            </a:r>
            <a:r>
              <a:rPr lang="ru-RU" b="1" dirty="0" smtClean="0">
                <a:solidFill>
                  <a:srgbClr val="7030A0"/>
                </a:solidFill>
              </a:rPr>
              <a:t>образуется </a:t>
            </a:r>
            <a:r>
              <a:rPr lang="ru-RU" b="1" dirty="0" smtClean="0">
                <a:solidFill>
                  <a:srgbClr val="FF0000"/>
                </a:solidFill>
              </a:rPr>
              <a:t>восемь углов. 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6328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24744"/>
            <a:ext cx="4557057" cy="368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903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Задание 1. Постройте в тетрадях </a:t>
            </a:r>
            <a:r>
              <a:rPr lang="ru-RU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параллельные прямые а, </a:t>
            </a:r>
            <a:r>
              <a:rPr lang="ru-RU" dirty="0" smtClean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в и к ним секущую </a:t>
            </a:r>
            <a:r>
              <a:rPr lang="ru-RU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с. </a:t>
            </a:r>
            <a:endParaRPr lang="ru-RU" dirty="0" smtClean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7030A0"/>
                </a:solidFill>
                <a:latin typeface="Calibri"/>
                <a:cs typeface="Times New Roman"/>
              </a:rPr>
              <a:t>Задание 2. </a:t>
            </a:r>
          </a:p>
          <a:p>
            <a:pPr marL="0" indent="0"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775692"/>
              </p:ext>
            </p:extLst>
          </p:nvPr>
        </p:nvGraphicFramePr>
        <p:xfrm>
          <a:off x="1403648" y="2996952"/>
          <a:ext cx="60960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ряд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ряд</a:t>
                      </a:r>
                    </a:p>
                    <a:p>
                      <a:pPr algn="ctr"/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ряд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Выпишите </a:t>
                      </a:r>
                      <a:r>
                        <a:rPr lang="ru-RU" sz="18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пары накрест лежащих углов, измерьте их и сделайте вывод. 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Выпишите </a:t>
                      </a:r>
                      <a:r>
                        <a:rPr lang="ru-RU" sz="18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пары односторонних углов, измерьте их и сделайте вывод.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Выпишите </a:t>
                      </a:r>
                      <a:r>
                        <a:rPr lang="ru-RU" sz="18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пары соответственных углов, измерьте их и сделайте вывод.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1469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 урока «Признаки параллельности двух прямых»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162672"/>
            <a:ext cx="249555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4380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362" y="3349954"/>
            <a:ext cx="242887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3367539"/>
            <a:ext cx="242887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Первый признак параллельности прямых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95536" y="1556792"/>
            <a:ext cx="8424936" cy="44644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при пересечении двух прямых секущей накрест лежащие углы равны, то прямые параллельны.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Дано: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</a:p>
          <a:p>
            <a:pPr marL="0" indent="0" algn="r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AB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секущая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1=  2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Доказать: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a║b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Доказательство:</a:t>
            </a:r>
          </a:p>
          <a:p>
            <a:pPr marL="0" indent="0" algn="r">
              <a:buNone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49988"/>
            <a:ext cx="2232248" cy="1641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7604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Второй признак параллельности прямых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7878648" cy="452628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при пересечении двух прямых секущей соответственные углы равны, то прямые параллельны. </a:t>
            </a:r>
          </a:p>
          <a:p>
            <a:pPr marL="0" indent="0" algn="r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 –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прямые, 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– секущая,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36912"/>
            <a:ext cx="2994025" cy="227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81585" y="3706580"/>
            <a:ext cx="4572000" cy="9048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ct val="20000"/>
              </a:spcBef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2, то   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spcBef>
                <a:spcPct val="20000"/>
              </a:spcBef>
            </a:pPr>
            <a:r>
              <a:rPr lang="en-US" sz="2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║b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107" y="3910033"/>
            <a:ext cx="192087" cy="20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7643" y="3910033"/>
            <a:ext cx="192087" cy="20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5085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Третий признак параллельности прямых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8166680" cy="452628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при пересечении двух прямых секущей сумма односторонних углов равна 180</a:t>
            </a:r>
            <a:r>
              <a:rPr lang="ru-RU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то прямые параллельны.</a:t>
            </a:r>
          </a:p>
          <a:p>
            <a:pPr marL="0" indent="0" algn="r">
              <a:buNone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 –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прямые, </a:t>
            </a:r>
          </a:p>
          <a:p>
            <a:pPr marL="0" indent="0" algn="r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– секущая,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1+  2=180</a:t>
            </a:r>
            <a:r>
              <a:rPr lang="ru-RU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то</a:t>
            </a:r>
          </a:p>
          <a:p>
            <a:pPr marL="0" lvl="0" indent="0" algn="r">
              <a:buNone/>
            </a:pPr>
            <a:r>
              <a:rPr lang="en-US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a║b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08920"/>
            <a:ext cx="2794000" cy="212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880241"/>
            <a:ext cx="185737" cy="22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880241"/>
            <a:ext cx="185737" cy="22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4917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8022664" cy="4526280"/>
          </a:xfrm>
        </p:spPr>
        <p:txBody>
          <a:bodyPr>
            <a:noAutofit/>
          </a:bodyPr>
          <a:lstStyle/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Выполнить № 187 на с. 56 в учебнике </a:t>
            </a:r>
            <a:r>
              <a:rPr lang="ru-RU" b="1" i="1" u="sng" dirty="0">
                <a:solidFill>
                  <a:srgbClr val="00B0F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(обязательное для всех)</a:t>
            </a: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Задание для девочек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 доказать и записать доказательство второго признака параллельности прямых</a:t>
            </a: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ru-RU" b="1" i="1" u="sng" dirty="0">
                <a:solidFill>
                  <a:srgbClr val="00B05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Задание для мальчиков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 доказать и записать доказательство третьего признака параллельности прямых</a:t>
            </a:r>
          </a:p>
          <a:p>
            <a:pPr marL="0" indent="0" algn="just">
              <a:buNone/>
            </a:pPr>
            <a:r>
              <a:rPr lang="ru-RU" baseline="30000" dirty="0"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*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Если у кого-то </a:t>
            </a:r>
            <a:r>
              <a:rPr lang="ru-RU" b="1" i="1" u="sng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возникнут трудности 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 доказательством, то прочитать п. 26 «Практические способы построения параллельных прямых» на с. 55 в учебнике, устно подготовить описание данных способов. 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9423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231</TotalTime>
  <Words>334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Исполнительная</vt:lpstr>
      <vt:lpstr>16.12. </vt:lpstr>
      <vt:lpstr>Презентация PowerPoint</vt:lpstr>
      <vt:lpstr>Презентация PowerPoint</vt:lpstr>
      <vt:lpstr>Практическая работа</vt:lpstr>
      <vt:lpstr>Презентация PowerPoint</vt:lpstr>
      <vt:lpstr>Первый признак параллельности прямых</vt:lpstr>
      <vt:lpstr>Второй признак параллельности прямых</vt:lpstr>
      <vt:lpstr>Третий признак параллельности прямых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16.12. </dc:title>
  <dc:creator>Администратор</dc:creator>
  <cp:lastModifiedBy>XTreme.ws</cp:lastModifiedBy>
  <cp:revision>12</cp:revision>
  <dcterms:created xsi:type="dcterms:W3CDTF">2021-12-04T11:54:10Z</dcterms:created>
  <dcterms:modified xsi:type="dcterms:W3CDTF">2022-05-29T21:34:12Z</dcterms:modified>
</cp:coreProperties>
</file>