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1" autoAdjust="0"/>
    <p:restoredTop sz="94717" autoAdjust="0"/>
  </p:normalViewPr>
  <p:slideViewPr>
    <p:cSldViewPr snapToGrid="0"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65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71F7-B2DA-4E56-91A1-909AB38DF18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F0C83-B5C3-4111-886B-838242143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3720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71F7-B2DA-4E56-91A1-909AB38DF18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F0C83-B5C3-4111-886B-838242143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5105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71F7-B2DA-4E56-91A1-909AB38DF18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F0C83-B5C3-4111-886B-838242143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58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71F7-B2DA-4E56-91A1-909AB38DF18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F0C83-B5C3-4111-886B-838242143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9934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71F7-B2DA-4E56-91A1-909AB38DF18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F0C83-B5C3-4111-886B-838242143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5999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71F7-B2DA-4E56-91A1-909AB38DF18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F0C83-B5C3-4111-886B-838242143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9805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71F7-B2DA-4E56-91A1-909AB38DF18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F0C83-B5C3-4111-886B-838242143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2366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71F7-B2DA-4E56-91A1-909AB38DF18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F0C83-B5C3-4111-886B-838242143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6139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71F7-B2DA-4E56-91A1-909AB38DF18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F0C83-B5C3-4111-886B-838242143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96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71F7-B2DA-4E56-91A1-909AB38DF18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F0C83-B5C3-4111-886B-838242143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0631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71F7-B2DA-4E56-91A1-909AB38DF18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F0C83-B5C3-4111-886B-838242143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0046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C71F7-B2DA-4E56-91A1-909AB38DF18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F0C83-B5C3-4111-886B-838242143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5760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http://900igr.net/up/datai/20929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yarmp.ru/uploads/photos/events/2498/large/family-exercise-clipart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086" y="1579713"/>
            <a:ext cx="5665828" cy="34278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20621" y="5007676"/>
            <a:ext cx="73372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Номинация:</a:t>
            </a:r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«Лучшее мероприятие по формированию привычки </a:t>
            </a:r>
          </a:p>
          <a:p>
            <a:pPr algn="ctr"/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ЗОЖ или развитию физической активности». </a:t>
            </a:r>
          </a:p>
          <a:p>
            <a:pPr algn="ctr"/>
            <a:r>
              <a:rPr lang="ru-RU" sz="2000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</a:t>
            </a:r>
            <a:r>
              <a:rPr lang="ru-RU" sz="2000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0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«Мама, папа, я  - здоровая семья</a:t>
            </a:r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  <a:endParaRPr lang="ru-RU" sz="20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57094" y="625034"/>
            <a:ext cx="53317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 </a:t>
            </a:r>
            <a:r>
              <a:rPr lang="ru-RU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проекта: </a:t>
            </a:r>
          </a:p>
          <a:p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 МБОУ НШДС №13 города Байкальска</a:t>
            </a:r>
          </a:p>
          <a:p>
            <a:r>
              <a:rPr lang="ru-RU" i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Подготовительной группы </a:t>
            </a:r>
            <a:r>
              <a:rPr lang="ru-RU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«Б» </a:t>
            </a:r>
          </a:p>
          <a:p>
            <a:r>
              <a:rPr lang="ru-RU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Былкова</a:t>
            </a: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Людмила Александровна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351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http://900igr.net/up/datai/20929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18101" y="494584"/>
            <a:ext cx="30544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Осенний тур. слёт.</a:t>
            </a:r>
          </a:p>
        </p:txBody>
      </p:sp>
      <p:pic>
        <p:nvPicPr>
          <p:cNvPr id="7" name="Picture 2" descr="I:\ОБЩАЯ\фото видео телефон общая\фото видео 25.10.18 год\IMG-20180929-WA00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2760" y="1196752"/>
            <a:ext cx="2958328" cy="2088232"/>
          </a:xfrm>
          <a:prstGeom prst="rect">
            <a:avLst/>
          </a:prstGeom>
          <a:noFill/>
        </p:spPr>
      </p:pic>
      <p:pic>
        <p:nvPicPr>
          <p:cNvPr id="8" name="Picture 1" descr="I:\ОБЩАЯ\фото видео телефон общая\фото видео 25.10.18 год\IMG-20180929-WA004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3848" y="1196752"/>
            <a:ext cx="2784309" cy="2088232"/>
          </a:xfrm>
          <a:prstGeom prst="rect">
            <a:avLst/>
          </a:prstGeom>
          <a:noFill/>
        </p:spPr>
      </p:pic>
      <p:pic>
        <p:nvPicPr>
          <p:cNvPr id="9" name="Picture 3" descr="I:\ОБЩАЯ\фото видео телефон общая\фото видео 25.10.18 год\IMG-20180929-WA005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84168" y="764704"/>
            <a:ext cx="2880320" cy="2160240"/>
          </a:xfrm>
          <a:prstGeom prst="rect">
            <a:avLst/>
          </a:prstGeom>
          <a:noFill/>
        </p:spPr>
      </p:pic>
      <p:pic>
        <p:nvPicPr>
          <p:cNvPr id="10" name="Picture 4" descr="I:\ОБЩАЯ\фото видео телефон общая\фото видео 25.10.18 год\IMG-20180929-WA009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1765" y="3688157"/>
            <a:ext cx="2736304" cy="2052228"/>
          </a:xfrm>
          <a:prstGeom prst="rect">
            <a:avLst/>
          </a:prstGeom>
          <a:noFill/>
        </p:spPr>
      </p:pic>
      <p:pic>
        <p:nvPicPr>
          <p:cNvPr id="11" name="Picture 6" descr="I:\ОБЩАЯ\фото видео телефон общая\фото видео 25.10.18 год\IMG-20180929-WA013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361219" y="3609974"/>
            <a:ext cx="2937831" cy="2203373"/>
          </a:xfrm>
          <a:prstGeom prst="rect">
            <a:avLst/>
          </a:prstGeom>
          <a:noFill/>
        </p:spPr>
      </p:pic>
      <p:pic>
        <p:nvPicPr>
          <p:cNvPr id="12" name="Picture 5" descr="I:\ОБЩАЯ\фото видео телефон общая\фото видео 25.10.18 год\IMG-20180929-WA009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372200" y="2996952"/>
            <a:ext cx="2376264" cy="3589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2733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900igr.net/up/datai/20929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3912" y="379140"/>
            <a:ext cx="74961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Спортивный марафон «Вместе с папой»  </a:t>
            </a:r>
          </a:p>
        </p:txBody>
      </p:sp>
      <p:pic>
        <p:nvPicPr>
          <p:cNvPr id="6" name="Picture 5" descr="I:\ОБЩАЯ\фото видео телефон общая\фото видео 25.10.18 год\20181019_1743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204183" y="1405535"/>
            <a:ext cx="3219453" cy="2427684"/>
          </a:xfrm>
          <a:prstGeom prst="rect">
            <a:avLst/>
          </a:prstGeom>
          <a:noFill/>
        </p:spPr>
      </p:pic>
      <p:pic>
        <p:nvPicPr>
          <p:cNvPr id="7" name="Picture 4" descr="I:\ОБЩАЯ\фото видео телефон общая\фото видео 25.10.18 год\20181019_1708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2878159" y="1441961"/>
            <a:ext cx="3219455" cy="2354831"/>
          </a:xfrm>
          <a:prstGeom prst="rect">
            <a:avLst/>
          </a:prstGeom>
          <a:noFill/>
        </p:spPr>
      </p:pic>
      <p:pic>
        <p:nvPicPr>
          <p:cNvPr id="8" name="Picture 7" descr="I:\ОБЩАЯ\фото видео телефон общая\фото видео 25.10.18 год\20181019_16295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5616634" y="1312910"/>
            <a:ext cx="3255824" cy="2576570"/>
          </a:xfrm>
          <a:prstGeom prst="rect">
            <a:avLst/>
          </a:prstGeom>
          <a:noFill/>
        </p:spPr>
      </p:pic>
      <p:pic>
        <p:nvPicPr>
          <p:cNvPr id="9" name="Picture 3" descr="I:\ОБЩАЯ\фото видео телефон общая\фото видео 25.10.18 год\20181019_16540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0067" y="4336393"/>
            <a:ext cx="3507377" cy="1972900"/>
          </a:xfrm>
          <a:prstGeom prst="rect">
            <a:avLst/>
          </a:prstGeom>
          <a:noFill/>
        </p:spPr>
      </p:pic>
      <p:pic>
        <p:nvPicPr>
          <p:cNvPr id="10" name="Picture 6" descr="I:\ОБЩАЯ\фото видео телефон общая\фото видео 25.10.18 год\20181019_17044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07512" y="4300030"/>
            <a:ext cx="3572023" cy="20092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677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900igr.net/up/datai/20929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90550" y="576114"/>
            <a:ext cx="79807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М/К по изготовлению игрушки из </a:t>
            </a:r>
            <a:r>
              <a:rPr lang="ru-RU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носка </a:t>
            </a:r>
            <a:r>
              <a:rPr lang="ru-RU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b="1" u="sng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Снеговичок</a:t>
            </a:r>
            <a:r>
              <a:rPr lang="ru-RU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»</a:t>
            </a:r>
          </a:p>
        </p:txBody>
      </p:sp>
      <p:pic>
        <p:nvPicPr>
          <p:cNvPr id="4" name="Picture 2" descr="I:\ОБЩАЯ\МАЛЫШ телефон\15.12.2018\20181213_1607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5323" y="1281589"/>
            <a:ext cx="3817619" cy="2147411"/>
          </a:xfrm>
          <a:prstGeom prst="rect">
            <a:avLst/>
          </a:prstGeom>
          <a:noFill/>
        </p:spPr>
      </p:pic>
      <p:pic>
        <p:nvPicPr>
          <p:cNvPr id="5" name="Picture 3" descr="I:\ОБЩАЯ\МАЛЫШ телефон\15.12.2018\20181213_1651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6028" y="1237904"/>
            <a:ext cx="3895281" cy="2191096"/>
          </a:xfrm>
          <a:prstGeom prst="rect">
            <a:avLst/>
          </a:prstGeom>
          <a:noFill/>
        </p:spPr>
      </p:pic>
      <p:pic>
        <p:nvPicPr>
          <p:cNvPr id="6" name="Picture 5" descr="I:\ОБЩАЯ\МАЛЫШ телефон\15.12.2018\20181213_16062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5324" y="3821321"/>
            <a:ext cx="3817619" cy="2147411"/>
          </a:xfrm>
          <a:prstGeom prst="rect">
            <a:avLst/>
          </a:prstGeom>
          <a:noFill/>
        </p:spPr>
      </p:pic>
      <p:pic>
        <p:nvPicPr>
          <p:cNvPr id="7" name="Picture 4" descr="I:\ОБЩАЯ\МАЛЫШ телефон\15.12.2018\20181213_17012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29413" y="3821321"/>
            <a:ext cx="3817616" cy="21474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4461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900igr.net/up/datai/20929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41055" y="446956"/>
            <a:ext cx="30625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Лыжная прогулка.</a:t>
            </a:r>
          </a:p>
        </p:txBody>
      </p:sp>
      <p:pic>
        <p:nvPicPr>
          <p:cNvPr id="4" name="Picture 2" descr="I:\ОБЩАЯ\МАЛЫШ телефон\13.04.19\IMG-20190314-WA00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52499" y="980728"/>
            <a:ext cx="3333249" cy="2499937"/>
          </a:xfrm>
          <a:prstGeom prst="rect">
            <a:avLst/>
          </a:prstGeom>
          <a:noFill/>
        </p:spPr>
      </p:pic>
      <p:pic>
        <p:nvPicPr>
          <p:cNvPr id="5" name="Picture 3" descr="I:\ОБЩАЯ\МАЛЫШ телефон\13.04.19\IMG-20190314-WA00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62524" y="948445"/>
            <a:ext cx="3307407" cy="2480555"/>
          </a:xfrm>
          <a:prstGeom prst="rect">
            <a:avLst/>
          </a:prstGeom>
          <a:noFill/>
        </p:spPr>
      </p:pic>
      <p:pic>
        <p:nvPicPr>
          <p:cNvPr id="6" name="Picture 6" descr="I:\ОБЩАЯ\МАЛЫШ телефон\13.04.19\IMG-20190314-WA001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52499" y="3771131"/>
            <a:ext cx="3475485" cy="2323023"/>
          </a:xfrm>
          <a:prstGeom prst="rect">
            <a:avLst/>
          </a:prstGeom>
          <a:noFill/>
        </p:spPr>
      </p:pic>
      <p:pic>
        <p:nvPicPr>
          <p:cNvPr id="7" name="Picture 5" descr="I:\ОБЩАЯ\МАЛЫШ телефон\13.04.19\IMG-20190314-WA001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60228" y="3771131"/>
            <a:ext cx="3511997" cy="22812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4349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900igr.net/up/datai/20929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70073" y="548759"/>
            <a:ext cx="4003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Велосипедная прогулка.</a:t>
            </a:r>
          </a:p>
        </p:txBody>
      </p:sp>
      <p:pic>
        <p:nvPicPr>
          <p:cNvPr id="4" name="Picture 2" descr="C:\Users\PR-Media\Desktop\велики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053" y="1071980"/>
            <a:ext cx="4229422" cy="2379050"/>
          </a:xfrm>
          <a:prstGeom prst="rect">
            <a:avLst/>
          </a:prstGeom>
          <a:noFill/>
        </p:spPr>
      </p:pic>
      <p:pic>
        <p:nvPicPr>
          <p:cNvPr id="5" name="Picture 3" descr="C:\Users\PR-Media\Desktop\велики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31010" y="3582287"/>
            <a:ext cx="3979540" cy="2503259"/>
          </a:xfrm>
          <a:prstGeom prst="rect">
            <a:avLst/>
          </a:prstGeom>
          <a:noFill/>
        </p:spPr>
      </p:pic>
      <p:pic>
        <p:nvPicPr>
          <p:cNvPr id="6" name="Picture 5" descr="https://webstockreview.net/images/clipart-bike-childs-1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09328" y="4229726"/>
            <a:ext cx="2088232" cy="18495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8532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900igr.net/up/datai/20929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71525" y="735955"/>
            <a:ext cx="790575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III. Заключительный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Презентация проекта. Распространение опыта работы по реализации проекта среди коллег. Совместное изготовление стенгазеты с родителями и детьми</a:t>
            </a:r>
          </a:p>
          <a:p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Ожидаемые и полученные результаты.</a:t>
            </a:r>
          </a:p>
          <a:p>
            <a:r>
              <a:rPr lang="ru-RU" dirty="0">
                <a:solidFill>
                  <a:srgbClr val="002060"/>
                </a:solidFill>
              </a:rPr>
              <a:t>В результате тесного сотрудничества педагогов и родителей, направленного на развитие физических качеств, двигательной активности детей. У детей сформированы начальные представления о здоровом образе жизни, потребность в ежедневных формах закаливания и двигательной активности, закреплены умения владеть культурно – гигиеническими навыками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dirty="0">
                <a:solidFill>
                  <a:srgbClr val="002060"/>
                </a:solidFill>
              </a:rPr>
              <a:t>При создании определенных условий, а именно развивающей среды в дошкольном учреждении и в семье, дети овладели умениями проявлять самостоятельность, инициативу и творчество в двигательной деятельности.</a:t>
            </a:r>
          </a:p>
          <a:p>
            <a:r>
              <a:rPr lang="ru-RU" dirty="0">
                <a:solidFill>
                  <a:srgbClr val="002060"/>
                </a:solidFill>
              </a:rPr>
              <a:t>Вследствие этого плодотворного взаимодействия у родителей повысилась мотивация соблюдения здорового образа жизни, </a:t>
            </a:r>
            <a:r>
              <a:rPr lang="ru-RU" dirty="0" smtClean="0">
                <a:solidFill>
                  <a:srgbClr val="002060"/>
                </a:solidFill>
              </a:rPr>
              <a:t>ответственность </a:t>
            </a:r>
            <a:r>
              <a:rPr lang="ru-RU" dirty="0">
                <a:solidFill>
                  <a:srgbClr val="002060"/>
                </a:solidFill>
              </a:rPr>
              <a:t>за свое здоровье и здоровье своих детей. Все это будет способствовать развитию чувства единства и сплоченности как детей, так и родителей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491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c.vseosvita.ua/000e69-bd8d/0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47664" y="260648"/>
            <a:ext cx="58472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БЛАГОДАРИМ ЗА ВНИМАНИЕ!!!</a:t>
            </a:r>
            <a:endParaRPr lang="ru-RU" sz="32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950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://900igr.net/up/datai/20929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3258" y="880377"/>
            <a:ext cx="8358909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Проблема: </a:t>
            </a:r>
            <a:endParaRPr lang="ru-RU" sz="1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14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200" dirty="0">
                <a:solidFill>
                  <a:srgbClr val="002060"/>
                </a:solidFill>
              </a:rPr>
              <a:t>В настоящее время особую актуальность имеет проблема состояния здоровья и физического развития детей дошкольного возраста. Сохранение и укрепление здоровья подрастающего поколения превращается сейчас в первоочередную социальную проблему. Проблемы детского здоровья нуждаются в новых подходах, доверительных партнерских отношений сотрудников ДОУ с родителями. Именно в семье и детском саду на ранней стадии развития ребенку должны помочь, как можно раньше понять ценность здоровья, осознать цель его жизни, побудить малыша самостоятельно и активно формировать, сохранять и приумножать свое здоровье. </a:t>
            </a:r>
          </a:p>
        </p:txBody>
      </p:sp>
    </p:spTree>
    <p:extLst>
      <p:ext uri="{BB962C8B-B14F-4D97-AF65-F5344CB8AC3E}">
        <p14:creationId xmlns="" xmlns:p14="http://schemas.microsoft.com/office/powerpoint/2010/main" val="33147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://900igr.net/up/datai/20929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7130" y="926604"/>
            <a:ext cx="846974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Актуальность: </a:t>
            </a:r>
          </a:p>
          <a:p>
            <a:pPr algn="ctr"/>
            <a:endParaRPr lang="ru-RU" sz="14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200" dirty="0">
                <a:solidFill>
                  <a:srgbClr val="002060"/>
                </a:solidFill>
              </a:rPr>
              <a:t>Великая ценность каждого человека – здоровье. Проблема здоровья и его сохранения в современном обществе стоит более чем остро. Вырастить ребенка сильным, крепким, здоровым – это желание родителей и одна из ведущих задач, стоящих перед дошкольным учреждением. Многолетний опыт работы показывает, что положительный результат бывает тогда, когда возникает взаимодействие и понимание между семьей и детским садом, когда все чувствуют атмосферу сердечности и доброжелательности, взаимного уважения и понимания. Пожалуй, ничто так не сближает родителей и детей, как совместные праздники и развлечения. Настоящий проект поможет в решении сложной задачи (воспитание здорового человека). </a:t>
            </a:r>
          </a:p>
        </p:txBody>
      </p:sp>
    </p:spTree>
    <p:extLst>
      <p:ext uri="{BB962C8B-B14F-4D97-AF65-F5344CB8AC3E}">
        <p14:creationId xmlns="" xmlns:p14="http://schemas.microsoft.com/office/powerpoint/2010/main" val="259536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://900igr.net/up/datai/20929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15992" y="862642"/>
            <a:ext cx="7662958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</a:t>
            </a:r>
          </a:p>
          <a:p>
            <a:pPr algn="ctr"/>
            <a:endParaRPr lang="ru-RU" sz="14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Сохранять и укреплять здоровье детей, сплотить детский коллектив и коллектив родителей, в совместной деятельности прививать любовь к спорту, активному отдыху и здоровому образу жизни. </a:t>
            </a:r>
          </a:p>
          <a:p>
            <a:pPr algn="ctr"/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</a:p>
          <a:p>
            <a:pPr algn="ctr"/>
            <a:endParaRPr lang="ru-RU" sz="14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200" b="1" dirty="0">
                <a:solidFill>
                  <a:srgbClr val="002060"/>
                </a:solidFill>
              </a:rPr>
              <a:t>1.</a:t>
            </a:r>
            <a:r>
              <a:rPr lang="ru-RU" sz="2200" dirty="0">
                <a:solidFill>
                  <a:srgbClr val="002060"/>
                </a:solidFill>
              </a:rPr>
              <a:t>Формировать представления о здоровом образе жизни.</a:t>
            </a:r>
          </a:p>
          <a:p>
            <a:r>
              <a:rPr lang="ru-RU" sz="2200" b="1" dirty="0">
                <a:solidFill>
                  <a:srgbClr val="002060"/>
                </a:solidFill>
              </a:rPr>
              <a:t>2.</a:t>
            </a:r>
            <a:r>
              <a:rPr lang="ru-RU" sz="2200" dirty="0">
                <a:solidFill>
                  <a:srgbClr val="002060"/>
                </a:solidFill>
              </a:rPr>
              <a:t>Формировать практические навыки в области укрепления здоровья.</a:t>
            </a:r>
          </a:p>
          <a:p>
            <a:r>
              <a:rPr lang="ru-RU" sz="2200" b="1" dirty="0">
                <a:solidFill>
                  <a:srgbClr val="002060"/>
                </a:solidFill>
              </a:rPr>
              <a:t>3.</a:t>
            </a:r>
            <a:r>
              <a:rPr lang="ru-RU" sz="2200" dirty="0">
                <a:solidFill>
                  <a:srgbClr val="002060"/>
                </a:solidFill>
              </a:rPr>
              <a:t>Развивать спортивные и двигательные навыки у детей и взрослых.</a:t>
            </a:r>
          </a:p>
          <a:p>
            <a:r>
              <a:rPr lang="ru-RU" sz="2200" b="1" dirty="0">
                <a:solidFill>
                  <a:srgbClr val="002060"/>
                </a:solidFill>
              </a:rPr>
              <a:t>4.</a:t>
            </a:r>
            <a:r>
              <a:rPr lang="ru-RU" sz="2200" dirty="0">
                <a:solidFill>
                  <a:srgbClr val="002060"/>
                </a:solidFill>
              </a:rPr>
              <a:t>Воспитывать чувство коллективизма, доброжелательности.</a:t>
            </a:r>
          </a:p>
          <a:p>
            <a:endParaRPr lang="ru-RU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113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://900igr.net/up/datai/20929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64234" y="914400"/>
            <a:ext cx="7806386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 проекта: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dirty="0">
                <a:solidFill>
                  <a:srgbClr val="002060"/>
                </a:solidFill>
              </a:rPr>
              <a:t>дети, родители, воспитатели группы.</a:t>
            </a:r>
          </a:p>
          <a:p>
            <a:endParaRPr lang="ru-RU" sz="1400" dirty="0">
              <a:solidFill>
                <a:srgbClr val="002060"/>
              </a:solidFill>
            </a:endParaRPr>
          </a:p>
          <a:p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 проекта: </a:t>
            </a:r>
            <a:r>
              <a:rPr lang="ru-RU" sz="2200" dirty="0">
                <a:solidFill>
                  <a:srgbClr val="002060"/>
                </a:solidFill>
              </a:rPr>
              <a:t>информационно-творческий, оздоровительный.</a:t>
            </a:r>
          </a:p>
          <a:p>
            <a:r>
              <a:rPr lang="ru-RU" sz="1000" dirty="0">
                <a:solidFill>
                  <a:srgbClr val="002060"/>
                </a:solidFill>
              </a:rPr>
              <a:t> </a:t>
            </a:r>
            <a:endParaRPr lang="ru-RU" sz="2200" dirty="0">
              <a:solidFill>
                <a:srgbClr val="002060"/>
              </a:solidFill>
            </a:endParaRPr>
          </a:p>
          <a:p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Срок реализации:</a:t>
            </a:r>
            <a:r>
              <a:rPr lang="ru-RU" dirty="0"/>
              <a:t> </a:t>
            </a:r>
            <a:r>
              <a:rPr lang="ru-RU" sz="2200" dirty="0">
                <a:solidFill>
                  <a:srgbClr val="002060"/>
                </a:solidFill>
              </a:rPr>
              <a:t>с 1сентября </a:t>
            </a:r>
            <a:r>
              <a:rPr lang="ru-RU" sz="2200" dirty="0" smtClean="0">
                <a:solidFill>
                  <a:srgbClr val="002060"/>
                </a:solidFill>
              </a:rPr>
              <a:t>2021 </a:t>
            </a:r>
            <a:r>
              <a:rPr lang="ru-RU" sz="2200" dirty="0">
                <a:solidFill>
                  <a:srgbClr val="002060"/>
                </a:solidFill>
              </a:rPr>
              <a:t>г – 31 мая </a:t>
            </a:r>
            <a:r>
              <a:rPr lang="ru-RU" sz="2200" dirty="0" smtClean="0">
                <a:solidFill>
                  <a:srgbClr val="002060"/>
                </a:solidFill>
              </a:rPr>
              <a:t>2022 </a:t>
            </a:r>
            <a:r>
              <a:rPr lang="ru-RU" sz="2200" dirty="0">
                <a:solidFill>
                  <a:srgbClr val="002060"/>
                </a:solidFill>
              </a:rPr>
              <a:t>г.</a:t>
            </a:r>
          </a:p>
          <a:p>
            <a:r>
              <a:rPr lang="ru-RU" sz="2200" dirty="0">
                <a:solidFill>
                  <a:srgbClr val="002060"/>
                </a:solidFill>
              </a:rPr>
              <a:t> </a:t>
            </a:r>
            <a:r>
              <a:rPr lang="ru-RU" sz="1400" dirty="0">
                <a:solidFill>
                  <a:srgbClr val="002060"/>
                </a:solidFill>
              </a:rPr>
              <a:t> </a:t>
            </a:r>
            <a:endParaRPr lang="ru-RU" sz="2200" dirty="0">
              <a:solidFill>
                <a:srgbClr val="002060"/>
              </a:solidFill>
            </a:endParaRPr>
          </a:p>
          <a:p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Планируемый результат:</a:t>
            </a:r>
            <a:r>
              <a:rPr lang="ru-RU" dirty="0"/>
              <a:t> </a:t>
            </a:r>
            <a:r>
              <a:rPr lang="ru-RU" sz="2200" dirty="0">
                <a:solidFill>
                  <a:srgbClr val="002060"/>
                </a:solidFill>
              </a:rPr>
              <a:t>Повышение эмоционального, психологического и физического благополучия детей и взрослых; активное участие родителей в спортивных мероприятиях; наличие потребности в здоровом образе жизни; развитие культуры движений; личностный интерес детей к своему спортивному росту.</a:t>
            </a:r>
          </a:p>
        </p:txBody>
      </p:sp>
    </p:spTree>
    <p:extLst>
      <p:ext uri="{BB962C8B-B14F-4D97-AF65-F5344CB8AC3E}">
        <p14:creationId xmlns="" xmlns:p14="http://schemas.microsoft.com/office/powerpoint/2010/main" val="46957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://900igr.net/up/datai/20929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11200" y="738266"/>
            <a:ext cx="8192654" cy="5381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450215" algn="ctr">
              <a:lnSpc>
                <a:spcPct val="115000"/>
              </a:lnSpc>
              <a:spcBef>
                <a:spcPts val="1200"/>
              </a:spcBef>
            </a:pPr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проекта: </a:t>
            </a:r>
          </a:p>
          <a:p>
            <a:pPr marL="342900" indent="-342900">
              <a:lnSpc>
                <a:spcPct val="115000"/>
              </a:lnSpc>
              <a:spcBef>
                <a:spcPts val="1200"/>
              </a:spcBef>
              <a:buFont typeface="+mj-lt"/>
              <a:buAutoNum type="romanUcPeriod"/>
            </a:pPr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Подготовительный</a:t>
            </a:r>
          </a:p>
          <a:p>
            <a:pPr>
              <a:lnSpc>
                <a:spcPct val="115000"/>
              </a:lnSpc>
              <a:spcBef>
                <a:spcPts val="1200"/>
              </a:spcBef>
            </a:pPr>
            <a:r>
              <a:rPr lang="ru-RU" sz="2200" dirty="0">
                <a:solidFill>
                  <a:srgbClr val="002060"/>
                </a:solidFill>
              </a:rPr>
              <a:t>Выявление первоначальных знаний детей о здоровом образе жизни, чтение художественной литературы, рассматривание иллюстраций о спорте.</a:t>
            </a:r>
          </a:p>
          <a:p>
            <a:pPr marL="457200" indent="457200">
              <a:lnSpc>
                <a:spcPct val="115000"/>
              </a:lnSpc>
              <a:spcBef>
                <a:spcPts val="1200"/>
              </a:spcBef>
            </a:pPr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Используемые материалы:</a:t>
            </a:r>
          </a:p>
          <a:p>
            <a:pPr indent="-342900">
              <a:lnSpc>
                <a:spcPct val="115000"/>
              </a:lnSpc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ru-RU" sz="2200" dirty="0">
                <a:solidFill>
                  <a:srgbClr val="002060"/>
                </a:solidFill>
              </a:rPr>
              <a:t>Иллюстрации, презентация о здоровом образе жизни;</a:t>
            </a:r>
          </a:p>
          <a:p>
            <a:pPr indent="-342900">
              <a:lnSpc>
                <a:spcPct val="115000"/>
              </a:lnSpc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en-US" sz="2200" dirty="0">
                <a:solidFill>
                  <a:srgbClr val="002060"/>
                </a:solidFill>
              </a:rPr>
              <a:t>C</a:t>
            </a:r>
            <a:r>
              <a:rPr lang="ru-RU" sz="2200" dirty="0">
                <a:solidFill>
                  <a:srgbClr val="002060"/>
                </a:solidFill>
              </a:rPr>
              <a:t>тихи, художественные произведения;</a:t>
            </a:r>
          </a:p>
          <a:p>
            <a:pPr indent="-342900">
              <a:lnSpc>
                <a:spcPct val="115000"/>
              </a:lnSpc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ru-RU" sz="2200" dirty="0">
                <a:solidFill>
                  <a:srgbClr val="002060"/>
                </a:solidFill>
              </a:rPr>
              <a:t>Дидактическая, подвижная игры;</a:t>
            </a:r>
          </a:p>
          <a:p>
            <a:pPr indent="-342900">
              <a:lnSpc>
                <a:spcPct val="115000"/>
              </a:lnSpc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ru-RU" sz="2200" dirty="0">
                <a:solidFill>
                  <a:srgbClr val="002060"/>
                </a:solidFill>
              </a:rPr>
              <a:t>Музыкальное сопровождение.</a:t>
            </a:r>
          </a:p>
        </p:txBody>
      </p:sp>
    </p:spTree>
    <p:extLst>
      <p:ext uri="{BB962C8B-B14F-4D97-AF65-F5344CB8AC3E}">
        <p14:creationId xmlns="" xmlns:p14="http://schemas.microsoft.com/office/powerpoint/2010/main" val="278875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://900igr.net/up/datai/20929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53930672"/>
              </p:ext>
            </p:extLst>
          </p:nvPr>
        </p:nvGraphicFramePr>
        <p:xfrm>
          <a:off x="575267" y="414643"/>
          <a:ext cx="8378952" cy="6339840"/>
        </p:xfrm>
        <a:graphic>
          <a:graphicData uri="http://schemas.openxmlformats.org/drawingml/2006/table">
            <a:tbl>
              <a:tblPr firstRow="1" firstCol="1" bandRow="1"/>
              <a:tblGrid>
                <a:gridCol w="4205308">
                  <a:extLst>
                    <a:ext uri="{9D8B030D-6E8A-4147-A177-3AD203B41FA5}">
                      <a16:colId xmlns:a16="http://schemas.microsoft.com/office/drawing/2014/main" xmlns="" val="1599780118"/>
                    </a:ext>
                  </a:extLst>
                </a:gridCol>
                <a:gridCol w="4173644">
                  <a:extLst>
                    <a:ext uri="{9D8B030D-6E8A-4147-A177-3AD203B41FA5}">
                      <a16:colId xmlns:a16="http://schemas.microsoft.com/office/drawing/2014/main" xmlns="" val="578847770"/>
                    </a:ext>
                  </a:extLst>
                </a:gridCol>
              </a:tblGrid>
              <a:tr h="623632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1600" b="1" i="1" u="sng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Беседы: 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«Что мы знаем о здоровом образе жизни?»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«Что за чудо этот спорт!»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«Здоровый образ жизни»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«Зачем нужна физкультура и спорт»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«Для чего нужна зарядка»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«Наш режим дня»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«Наши родители занимаются спортом» и 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т.д.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Чтение </a:t>
                      </a:r>
                      <a:r>
                        <a:rPr lang="ru-RU" sz="1600" b="1" i="1" u="sng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художественной литературы: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Е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Алленова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«Зимние забавы»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А.Л.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Барто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«Зарядка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 Г.К Зайцев «Уроки Айболита»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ru-RU" sz="1600" b="1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Расти здоровым»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М.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Ф.Кошкин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«Если в небо бросить мяч»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С.Я Маршак. «Мяч»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Стихи С.Я. Маршака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 С.В. Михалков. «Дядя Степа»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Н.Н. Носов «Наш каток»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С.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В.Михалков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«Я расту!»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 К Чуковского «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Федорино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горе» и т.д.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Использование наглядного материала и ИКТ.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2494" marR="42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0215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Дидактическая игра: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«Кому это принадлежит?»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«Здоровый малыш»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«Одень ребят на прогулку»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«Что сначала - что потом (режим дня)»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«Лабиринты здоровья»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«Вредно – полезно»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•«Азбука здоровья» и т.д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Рисование: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«В здоровом теле здоровый дух!»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«Здоровое питание»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«Мы за здоровое будущее»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«Спорт – это здоровье»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«Мы за спорт» и 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т.д.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sng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Подвижная </a:t>
                      </a:r>
                      <a:r>
                        <a:rPr lang="ru-RU" sz="1600" b="1" i="1" u="sng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игра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Кто быстрее?»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«Догони свою пару»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«Не оставайся на полу»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«Быстро встань в колонну»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«Быстро передай»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«Круговая лапта»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ru-RU" sz="1600" b="1" kern="120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Вышибала»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«Третий лишний»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«Перепрыгни – не задень»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«Мяч водящему»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600" b="1" kern="1200" dirty="0" err="1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Ловишки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 ленточками» 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др.;</a:t>
                      </a:r>
                    </a:p>
                  </a:txBody>
                  <a:tcPr marL="42494" marR="42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664313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6735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http://900igr.net/up/datai/20929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91331" y="587592"/>
            <a:ext cx="8428382" cy="6071999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514350" indent="-514350">
              <a:spcBef>
                <a:spcPts val="1200"/>
              </a:spcBef>
              <a:buAutoNum type="arabicPeriod" startAt="2"/>
            </a:pPr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Консультации для                   родителей</a:t>
            </a:r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342900" indent="-342900"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ru-RU" sz="2200" dirty="0">
                <a:solidFill>
                  <a:srgbClr val="002060"/>
                </a:solidFill>
              </a:rPr>
              <a:t>«Как провести выходной день с ребёнком»</a:t>
            </a:r>
          </a:p>
          <a:p>
            <a:pPr marL="342900" indent="-342900"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ru-RU" sz="2200" dirty="0">
                <a:solidFill>
                  <a:srgbClr val="002060"/>
                </a:solidFill>
              </a:rPr>
              <a:t>«Роль подвижных игр в развитии детей дошкольного возраста»</a:t>
            </a:r>
          </a:p>
          <a:p>
            <a:pPr marL="342900" indent="-342900"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ru-RU" sz="2200" dirty="0">
                <a:solidFill>
                  <a:srgbClr val="002060"/>
                </a:solidFill>
              </a:rPr>
              <a:t>«Роль семьи в физическом воспитании детей»</a:t>
            </a:r>
          </a:p>
          <a:p>
            <a:pPr marL="450215">
              <a:spcBef>
                <a:spcPts val="1200"/>
              </a:spcBef>
            </a:pPr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Памятки:</a:t>
            </a:r>
          </a:p>
          <a:p>
            <a:pPr marL="342900" indent="-342900"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ru-RU" sz="2200" dirty="0">
                <a:solidFill>
                  <a:srgbClr val="002060"/>
                </a:solidFill>
              </a:rPr>
              <a:t>«Как одевать ребенка дома и на улице» </a:t>
            </a:r>
            <a:endParaRPr lang="ru-RU" sz="2200" dirty="0" smtClean="0">
              <a:solidFill>
                <a:srgbClr val="002060"/>
              </a:solidFill>
            </a:endParaRPr>
          </a:p>
          <a:p>
            <a:pPr marL="342900" indent="-342900"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ru-RU" sz="2200" dirty="0" smtClean="0">
                <a:solidFill>
                  <a:srgbClr val="002060"/>
                </a:solidFill>
              </a:rPr>
              <a:t>«</a:t>
            </a:r>
            <a:r>
              <a:rPr lang="ru-RU" sz="2200" dirty="0">
                <a:solidFill>
                  <a:srgbClr val="002060"/>
                </a:solidFill>
              </a:rPr>
              <a:t>Правильное питание – залог здоровья»</a:t>
            </a:r>
          </a:p>
          <a:p>
            <a:pPr marL="457200">
              <a:spcBef>
                <a:spcPts val="1200"/>
              </a:spcBef>
              <a:tabLst>
                <a:tab pos="5364480" algn="l"/>
              </a:tabLst>
            </a:pPr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Брошюры: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ru-RU" sz="2200" dirty="0">
                <a:solidFill>
                  <a:srgbClr val="002060"/>
                </a:solidFill>
              </a:rPr>
              <a:t>«Формирование основ здорового образа жизни» </a:t>
            </a:r>
          </a:p>
          <a:p>
            <a:pPr marL="342900" indent="-342900"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ru-RU" sz="2200" dirty="0">
                <a:solidFill>
                  <a:srgbClr val="002060"/>
                </a:solidFill>
              </a:rPr>
              <a:t>«Мы за здоровый образ жизни»</a:t>
            </a:r>
          </a:p>
          <a:p>
            <a:pPr marL="457200">
              <a:spcBef>
                <a:spcPts val="1200"/>
              </a:spcBef>
            </a:pPr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Родительские собрания:</a:t>
            </a:r>
          </a:p>
          <a:p>
            <a:pPr marL="342900" indent="-342900"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ru-RU" sz="2200" dirty="0">
                <a:solidFill>
                  <a:srgbClr val="002060"/>
                </a:solidFill>
              </a:rPr>
              <a:t>«Здоровый образ жизни семьи»</a:t>
            </a:r>
          </a:p>
          <a:p>
            <a:pPr marL="342900" indent="-342900"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ru-RU" sz="2200" dirty="0">
                <a:solidFill>
                  <a:srgbClr val="002060"/>
                </a:solidFill>
              </a:rPr>
              <a:t>«Правила безопасности в весенний период»</a:t>
            </a:r>
          </a:p>
        </p:txBody>
      </p:sp>
    </p:spTree>
    <p:extLst>
      <p:ext uri="{BB962C8B-B14F-4D97-AF65-F5344CB8AC3E}">
        <p14:creationId xmlns="" xmlns:p14="http://schemas.microsoft.com/office/powerpoint/2010/main" val="425751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900igr.net/up/datai/20929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14375" y="954085"/>
            <a:ext cx="7877175" cy="5033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Совместные коллективные спортивные </a:t>
            </a:r>
            <a:endParaRPr lang="ru-RU" sz="2800" b="1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мероприятия</a:t>
            </a:r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мероприятия </a:t>
            </a:r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выходного дня.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u="sng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fontAlgn="base">
              <a:lnSpc>
                <a:spcPct val="115000"/>
              </a:lnSpc>
              <a:spcBef>
                <a:spcPts val="1200"/>
              </a:spcBef>
              <a:buFontTx/>
              <a:buChar char="•"/>
            </a:pPr>
            <a:r>
              <a:rPr lang="ru-RU" sz="2200" dirty="0">
                <a:solidFill>
                  <a:srgbClr val="002060"/>
                </a:solidFill>
              </a:rPr>
              <a:t>Осенний тур. слёт.</a:t>
            </a:r>
          </a:p>
          <a:p>
            <a:pPr fontAlgn="base">
              <a:lnSpc>
                <a:spcPct val="115000"/>
              </a:lnSpc>
              <a:spcBef>
                <a:spcPts val="1200"/>
              </a:spcBef>
              <a:buFontTx/>
              <a:buChar char="•"/>
            </a:pPr>
            <a:r>
              <a:rPr lang="ru-RU" sz="2200" dirty="0">
                <a:solidFill>
                  <a:srgbClr val="002060"/>
                </a:solidFill>
              </a:rPr>
              <a:t>Спортивный марафон «Вместе с папой».</a:t>
            </a:r>
          </a:p>
          <a:p>
            <a:pPr fontAlgn="base">
              <a:lnSpc>
                <a:spcPct val="115000"/>
              </a:lnSpc>
              <a:spcBef>
                <a:spcPts val="1200"/>
              </a:spcBef>
              <a:buFontTx/>
              <a:buChar char="•"/>
            </a:pPr>
            <a:r>
              <a:rPr lang="ru-RU" sz="2200" dirty="0">
                <a:solidFill>
                  <a:srgbClr val="002060"/>
                </a:solidFill>
              </a:rPr>
              <a:t>М/К по изготовлению игрушки из носок «</a:t>
            </a:r>
            <a:r>
              <a:rPr lang="ru-RU" sz="2200" dirty="0" err="1">
                <a:solidFill>
                  <a:srgbClr val="002060"/>
                </a:solidFill>
              </a:rPr>
              <a:t>Снеговичок</a:t>
            </a:r>
            <a:r>
              <a:rPr lang="ru-RU" sz="2200" dirty="0">
                <a:solidFill>
                  <a:srgbClr val="002060"/>
                </a:solidFill>
              </a:rPr>
              <a:t>»</a:t>
            </a:r>
          </a:p>
          <a:p>
            <a:pPr fontAlgn="base">
              <a:lnSpc>
                <a:spcPct val="115000"/>
              </a:lnSpc>
              <a:spcBef>
                <a:spcPts val="1200"/>
              </a:spcBef>
              <a:buFontTx/>
              <a:buChar char="•"/>
            </a:pPr>
            <a:r>
              <a:rPr lang="ru-RU" sz="2200" dirty="0">
                <a:solidFill>
                  <a:srgbClr val="002060"/>
                </a:solidFill>
              </a:rPr>
              <a:t>Лыжная прогулка.</a:t>
            </a:r>
          </a:p>
          <a:p>
            <a:pPr fontAlgn="base">
              <a:lnSpc>
                <a:spcPct val="115000"/>
              </a:lnSpc>
              <a:spcBef>
                <a:spcPts val="1200"/>
              </a:spcBef>
              <a:buFontTx/>
              <a:buChar char="•"/>
            </a:pPr>
            <a:r>
              <a:rPr lang="ru-RU" sz="2200" dirty="0">
                <a:solidFill>
                  <a:srgbClr val="002060"/>
                </a:solidFill>
              </a:rPr>
              <a:t>Прогулка в </a:t>
            </a:r>
            <a:r>
              <a:rPr lang="ru-RU" sz="2200" dirty="0" err="1">
                <a:solidFill>
                  <a:srgbClr val="002060"/>
                </a:solidFill>
              </a:rPr>
              <a:t>Хаски</a:t>
            </a:r>
            <a:r>
              <a:rPr lang="ru-RU" sz="2200" dirty="0">
                <a:solidFill>
                  <a:srgbClr val="002060"/>
                </a:solidFill>
              </a:rPr>
              <a:t> парк.</a:t>
            </a:r>
          </a:p>
          <a:p>
            <a:pPr fontAlgn="base">
              <a:lnSpc>
                <a:spcPct val="115000"/>
              </a:lnSpc>
              <a:spcBef>
                <a:spcPts val="1200"/>
              </a:spcBef>
              <a:buFontTx/>
              <a:buChar char="•"/>
            </a:pPr>
            <a:r>
              <a:rPr lang="ru-RU" sz="2200" dirty="0">
                <a:solidFill>
                  <a:srgbClr val="002060"/>
                </a:solidFill>
              </a:rPr>
              <a:t>Велосипедная прогулка.</a:t>
            </a:r>
          </a:p>
          <a:p>
            <a:pPr fontAlgn="base">
              <a:lnSpc>
                <a:spcPct val="115000"/>
              </a:lnSpc>
              <a:spcBef>
                <a:spcPts val="1200"/>
              </a:spcBef>
              <a:buFontTx/>
              <a:buChar char="•"/>
            </a:pPr>
            <a:r>
              <a:rPr lang="ru-RU" sz="2200" dirty="0">
                <a:solidFill>
                  <a:srgbClr val="002060"/>
                </a:solidFill>
              </a:rPr>
              <a:t>Футбольный матч.</a:t>
            </a:r>
          </a:p>
        </p:txBody>
      </p:sp>
    </p:spTree>
    <p:extLst>
      <p:ext uri="{BB962C8B-B14F-4D97-AF65-F5344CB8AC3E}">
        <p14:creationId xmlns="" xmlns:p14="http://schemas.microsoft.com/office/powerpoint/2010/main" val="246490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869</TotalTime>
  <Words>765</Words>
  <Application>Microsoft Office PowerPoint</Application>
  <PresentationFormat>Экран (4:3)</PresentationFormat>
  <Paragraphs>120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1234</cp:lastModifiedBy>
  <cp:revision>72</cp:revision>
  <dcterms:created xsi:type="dcterms:W3CDTF">2019-04-23T06:17:45Z</dcterms:created>
  <dcterms:modified xsi:type="dcterms:W3CDTF">2022-11-15T09:17:25Z</dcterms:modified>
</cp:coreProperties>
</file>