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68" r:id="rId3"/>
    <p:sldId id="258" r:id="rId4"/>
    <p:sldId id="257" r:id="rId5"/>
    <p:sldId id="259" r:id="rId6"/>
    <p:sldId id="270" r:id="rId7"/>
    <p:sldId id="271" r:id="rId8"/>
    <p:sldId id="272" r:id="rId9"/>
    <p:sldId id="269" r:id="rId10"/>
    <p:sldId id="261" r:id="rId11"/>
    <p:sldId id="262" r:id="rId12"/>
    <p:sldId id="264" r:id="rId13"/>
    <p:sldId id="265" r:id="rId14"/>
  </p:sldIdLst>
  <p:sldSz cx="9144000" cy="6858000" type="screen4x3"/>
  <p:notesSz cx="6742113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50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607958-CDB9-4168-A0AC-3965E6BBA8C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6D867-3BF0-4C1D-913F-39FD6C7C81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6D867-3BF0-4C1D-913F-39FD6C7C81C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6041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6042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42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04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6042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42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042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042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042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043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043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043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D37010D-3291-4B30-BB7E-8A8CAC0128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BD073-BE29-4153-91A3-93F973A339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BFC1A-C20B-469C-B0B7-0F27C9B7DF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92CD8-106C-48E8-A1A1-61991BE8D7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D6945E-CB51-4122-9B43-EF6E07B537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F8F7F-C64A-4058-AD6D-9FCD8AC7A8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98D92-C104-421C-8211-45B4797F95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D3D89-B225-4C7B-B3C5-09600AD30B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86F219-EF5A-4C30-BDC7-6D6580C3CF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D39D84-5CD2-4573-92B9-010DA4342E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1172D9-9D58-45D2-8752-9BAA6D6007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94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594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594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E00BEAB-0217-4F0E-8BA4-B83E8845DCE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642918"/>
            <a:ext cx="7772400" cy="1785950"/>
          </a:xfrm>
        </p:spPr>
        <p:txBody>
          <a:bodyPr/>
          <a:lstStyle/>
          <a:p>
            <a:r>
              <a:rPr lang="ru-RU" dirty="0"/>
              <a:t>Психологическая готовность ребенка к школе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97450" y="5000636"/>
            <a:ext cx="4146550" cy="1214446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/>
          </a:p>
        </p:txBody>
      </p:sp>
      <p:pic>
        <p:nvPicPr>
          <p:cNvPr id="1026" name="Picture 2" descr="D:\интернет\мое напечатанное\презентации подготовка к школе\25458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00438"/>
            <a:ext cx="4716206" cy="31564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Интеллектуальная готовность ребенка к школе: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786" y="2000240"/>
            <a:ext cx="8169302" cy="471490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300" dirty="0" smtClean="0"/>
              <a:t>определенный кругозор, запас конкретных знаний;</a:t>
            </a:r>
          </a:p>
          <a:p>
            <a:pPr>
              <a:lnSpc>
                <a:spcPct val="80000"/>
              </a:lnSpc>
            </a:pPr>
            <a:r>
              <a:rPr lang="ru-RU" sz="2300" dirty="0" smtClean="0"/>
              <a:t>желание узнавать новое, любознательность;</a:t>
            </a:r>
          </a:p>
          <a:p>
            <a:pPr>
              <a:lnSpc>
                <a:spcPct val="80000"/>
              </a:lnSpc>
            </a:pPr>
            <a:r>
              <a:rPr lang="ru-RU" sz="2300" dirty="0" smtClean="0"/>
              <a:t>развитие всех психических процессов (память, речь, мышление, воображение)</a:t>
            </a:r>
          </a:p>
          <a:p>
            <a:pPr>
              <a:lnSpc>
                <a:spcPct val="80000"/>
              </a:lnSpc>
              <a:buNone/>
            </a:pPr>
            <a:endParaRPr lang="ru-RU" sz="800" dirty="0" smtClean="0"/>
          </a:p>
          <a:p>
            <a:pPr algn="ctr">
              <a:lnSpc>
                <a:spcPct val="80000"/>
              </a:lnSpc>
              <a:buNone/>
            </a:pPr>
            <a:r>
              <a:rPr lang="ru-RU" sz="2300" dirty="0" smtClean="0">
                <a:solidFill>
                  <a:schemeClr val="tx2"/>
                </a:solidFill>
              </a:rPr>
              <a:t>Ребенок 6-7 лет должен знать: </a:t>
            </a:r>
          </a:p>
          <a:p>
            <a:pPr>
              <a:lnSpc>
                <a:spcPct val="80000"/>
              </a:lnSpc>
            </a:pPr>
            <a:r>
              <a:rPr lang="ru-RU" sz="2300" dirty="0" smtClean="0"/>
              <a:t>свой адрес, название места, где он живет;</a:t>
            </a:r>
          </a:p>
          <a:p>
            <a:pPr>
              <a:lnSpc>
                <a:spcPct val="80000"/>
              </a:lnSpc>
            </a:pPr>
            <a:r>
              <a:rPr lang="ru-RU" sz="2300" dirty="0" smtClean="0"/>
              <a:t>имена и отчества своих близких, где и кем они работают;</a:t>
            </a:r>
          </a:p>
          <a:p>
            <a:pPr>
              <a:lnSpc>
                <a:spcPct val="80000"/>
              </a:lnSpc>
            </a:pPr>
            <a:r>
              <a:rPr lang="ru-RU" sz="2300" dirty="0" smtClean="0"/>
              <a:t>хорошо разбираться во временах года, в их последовательности и основных признаках;</a:t>
            </a:r>
          </a:p>
          <a:p>
            <a:pPr>
              <a:lnSpc>
                <a:spcPct val="80000"/>
              </a:lnSpc>
            </a:pPr>
            <a:r>
              <a:rPr lang="ru-RU" sz="2300" dirty="0" smtClean="0"/>
              <a:t>месяцы, дни недели;</a:t>
            </a:r>
          </a:p>
          <a:p>
            <a:pPr>
              <a:lnSpc>
                <a:spcPct val="80000"/>
              </a:lnSpc>
            </a:pPr>
            <a:r>
              <a:rPr lang="ru-RU" sz="2300" dirty="0" smtClean="0"/>
              <a:t>различать основные виды животных, деревьев, цветов;</a:t>
            </a:r>
          </a:p>
          <a:p>
            <a:pPr>
              <a:lnSpc>
                <a:spcPct val="80000"/>
              </a:lnSpc>
            </a:pPr>
            <a:r>
              <a:rPr lang="ru-RU" sz="2300" dirty="0" smtClean="0"/>
              <a:t>ориентироваться во времени и пространстве.</a:t>
            </a:r>
          </a:p>
          <a:p>
            <a:pPr>
              <a:lnSpc>
                <a:spcPct val="80000"/>
              </a:lnSpc>
            </a:pP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Какие занятия полезны для ребенка в период его подготовки к школе?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143116"/>
            <a:ext cx="7772400" cy="4286279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   </a:t>
            </a:r>
            <a:r>
              <a:rPr lang="ru-RU" sz="2400" dirty="0"/>
              <a:t>1. Развитие мелких мышц руки:</a:t>
            </a:r>
          </a:p>
          <a:p>
            <a:r>
              <a:rPr lang="ru-RU" sz="2400" dirty="0"/>
              <a:t>работа с конструкторами разного типа;</a:t>
            </a:r>
          </a:p>
          <a:p>
            <a:r>
              <a:rPr lang="ru-RU" sz="2400" dirty="0"/>
              <a:t>работа с ножницами, пластилином;</a:t>
            </a:r>
          </a:p>
          <a:p>
            <a:r>
              <a:rPr lang="ru-RU" sz="2400" dirty="0" smtClean="0"/>
              <a:t>рисование (</a:t>
            </a:r>
            <a:r>
              <a:rPr lang="ru-RU" sz="2400" dirty="0"/>
              <a:t>карандашами, красками</a:t>
            </a:r>
            <a:r>
              <a:rPr lang="ru-RU" sz="2400" dirty="0" smtClean="0"/>
              <a:t>).</a:t>
            </a:r>
          </a:p>
          <a:p>
            <a:pPr>
              <a:buNone/>
            </a:pPr>
            <a:endParaRPr lang="ru-RU" sz="800" dirty="0"/>
          </a:p>
          <a:p>
            <a:pPr>
              <a:buFont typeface="Wingdings" pitchFamily="2" charset="2"/>
              <a:buNone/>
            </a:pPr>
            <a:r>
              <a:rPr lang="ru-RU" sz="2400" dirty="0"/>
              <a:t>   </a:t>
            </a:r>
            <a:r>
              <a:rPr lang="ru-RU" sz="2400" dirty="0" smtClean="0"/>
              <a:t>2</a:t>
            </a:r>
            <a:r>
              <a:rPr lang="ru-RU" sz="2400" dirty="0"/>
              <a:t>. Развитие познавательных </a:t>
            </a:r>
            <a:r>
              <a:rPr lang="ru-RU" sz="2400" dirty="0" smtClean="0"/>
              <a:t>процессов (развитие речи, памяти</a:t>
            </a:r>
            <a:r>
              <a:rPr lang="ru-RU" sz="2400" dirty="0"/>
              <a:t>, внимания, </a:t>
            </a:r>
            <a:r>
              <a:rPr lang="ru-RU" sz="2400" dirty="0" smtClean="0"/>
              <a:t>мышления, воображения).</a:t>
            </a:r>
          </a:p>
          <a:p>
            <a:pPr>
              <a:buFont typeface="Wingdings" pitchFamily="2" charset="2"/>
              <a:buNone/>
            </a:pPr>
            <a:endParaRPr lang="ru-RU" sz="800" dirty="0" smtClean="0"/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   3. Развитие произвольной сферы (игры с правилами).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4" y="2071678"/>
            <a:ext cx="3857652" cy="4500593"/>
          </a:xfrm>
        </p:spPr>
        <p:txBody>
          <a:bodyPr/>
          <a:lstStyle/>
          <a:p>
            <a:pPr>
              <a:buNone/>
            </a:pPr>
            <a:r>
              <a:rPr lang="ru-RU" sz="2500" dirty="0" smtClean="0"/>
              <a:t>    </a:t>
            </a:r>
            <a:r>
              <a:rPr lang="ru-RU" sz="2600" dirty="0" smtClean="0"/>
              <a:t>Доверие, доброжелательность, своевременное поощрение – таким должно быть отношение взрослых к детям, которые готовятся к поступлению в школу.</a:t>
            </a:r>
            <a:endParaRPr lang="ru-RU" sz="2600" dirty="0"/>
          </a:p>
        </p:txBody>
      </p:sp>
      <p:pic>
        <p:nvPicPr>
          <p:cNvPr id="4098" name="Picture 2" descr="D:\интернет\мое напечатанное\презентации подготовка к школе\200138038b3cd082f925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5246914" cy="39198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071538" y="357166"/>
            <a:ext cx="75009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solidFill>
                  <a:schemeClr val="tx2"/>
                </a:solidFill>
                <a:latin typeface="+mj-lt"/>
              </a:rPr>
              <a:t>Ребенок должен знать, что любите его не за хорошие оценки и примерное поведение.</a:t>
            </a:r>
            <a:endParaRPr lang="ru-RU" sz="300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sz="4800" dirty="0">
                <a:solidFill>
                  <a:schemeClr val="folHlink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интернет\мое напечатанное\презентации подготовка к школе\School_part_2-6-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3116"/>
            <a:ext cx="4357718" cy="43577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313"/>
            <a:ext cx="7586685" cy="1462087"/>
          </a:xfrm>
        </p:spPr>
        <p:txBody>
          <a:bodyPr/>
          <a:lstStyle/>
          <a:p>
            <a:r>
              <a:rPr lang="ru-RU" sz="4000" dirty="0" smtClean="0"/>
              <a:t>Психологическая готовность ребенка к школе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2285991"/>
            <a:ext cx="4811716" cy="384652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«Быть готовым к школе – не значит уметь читать, писать и считать. Быть готовым к школе – значит быть готовым всему этому научиться»</a:t>
            </a:r>
          </a:p>
          <a:p>
            <a:pPr>
              <a:buNone/>
            </a:pPr>
            <a:r>
              <a:rPr lang="ru-RU" dirty="0" smtClean="0"/>
              <a:t>                     Л.А. </a:t>
            </a:r>
            <a:r>
              <a:rPr lang="ru-RU" dirty="0" err="1" smtClean="0"/>
              <a:t>Венгер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интернет\мое напечатанное\презентации подготовка к школе\1532381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36213">
            <a:off x="5250856" y="-178424"/>
            <a:ext cx="3718788" cy="3718788"/>
          </a:xfrm>
          <a:prstGeom prst="rect">
            <a:avLst/>
          </a:prstGeom>
          <a:noFill/>
        </p:spPr>
      </p:pic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6" y="2643182"/>
            <a:ext cx="7772400" cy="385765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dirty="0"/>
              <a:t>   Готовность к обучению в школе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   складывается из определенного уровня развития мыслительной деятельности, познавательных </a:t>
            </a:r>
            <a:r>
              <a:rPr lang="ru-RU" sz="2800" dirty="0" smtClean="0"/>
              <a:t>интересов, </a:t>
            </a:r>
            <a:r>
              <a:rPr lang="ru-RU" sz="2800" dirty="0"/>
              <a:t>готовности к </a:t>
            </a:r>
            <a:r>
              <a:rPr lang="ru-RU" sz="2800" dirty="0" smtClean="0"/>
              <a:t>произвольной </a:t>
            </a:r>
            <a:r>
              <a:rPr lang="ru-RU" sz="2800" dirty="0"/>
              <a:t>регуляции </a:t>
            </a:r>
            <a:r>
              <a:rPr lang="ru-RU" sz="2800" dirty="0" smtClean="0"/>
              <a:t>своей познавательной деятельности </a:t>
            </a:r>
            <a:r>
              <a:rPr lang="ru-RU" sz="2800" dirty="0"/>
              <a:t>и </a:t>
            </a:r>
            <a:r>
              <a:rPr lang="ru-RU" sz="2800" dirty="0" smtClean="0"/>
              <a:t>к принятию социальной </a:t>
            </a:r>
            <a:r>
              <a:rPr lang="ru-RU" sz="2800" dirty="0"/>
              <a:t>позиции </a:t>
            </a:r>
            <a:r>
              <a:rPr lang="ru-RU" sz="2800" dirty="0" smtClean="0"/>
              <a:t>школьника. </a:t>
            </a:r>
            <a:endParaRPr lang="ru-RU" sz="2800" dirty="0"/>
          </a:p>
          <a:p>
            <a:pPr>
              <a:buFont typeface="Wingdings" pitchFamily="2" charset="2"/>
              <a:buNone/>
            </a:pPr>
            <a:r>
              <a:rPr lang="ru-RU" sz="2800" dirty="0"/>
              <a:t>                                     </a:t>
            </a:r>
            <a:r>
              <a:rPr lang="ru-RU" sz="2800" dirty="0" smtClean="0"/>
              <a:t>          Л.И</a:t>
            </a:r>
            <a:r>
              <a:rPr lang="ru-RU" sz="2800" dirty="0"/>
              <a:t>. </a:t>
            </a:r>
            <a:r>
              <a:rPr lang="ru-RU" sz="2800" dirty="0" err="1"/>
              <a:t>Божович</a:t>
            </a:r>
            <a:endParaRPr lang="ru-RU" sz="2800" dirty="0"/>
          </a:p>
          <a:p>
            <a:pPr>
              <a:buClrTx/>
              <a:buSzTx/>
              <a:buFontTx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88913"/>
            <a:ext cx="7793038" cy="1462087"/>
          </a:xfrm>
        </p:spPr>
        <p:txBody>
          <a:bodyPr/>
          <a:lstStyle/>
          <a:p>
            <a:r>
              <a:rPr lang="ru-RU" sz="2800" dirty="0"/>
              <a:t>Компоненты психологической готовности ребенка к школе: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565400"/>
            <a:ext cx="7772400" cy="3567113"/>
          </a:xfrm>
        </p:spPr>
        <p:txBody>
          <a:bodyPr/>
          <a:lstStyle/>
          <a:p>
            <a:r>
              <a:rPr lang="ru-RU" sz="2800" dirty="0"/>
              <a:t>Личностная </a:t>
            </a:r>
            <a:r>
              <a:rPr lang="ru-RU" sz="2800" dirty="0" smtClean="0"/>
              <a:t>и социально-психологическая готовность</a:t>
            </a:r>
            <a:endParaRPr lang="ru-RU" sz="2800" dirty="0"/>
          </a:p>
          <a:p>
            <a:pPr>
              <a:buFont typeface="Wingdings" pitchFamily="2" charset="2"/>
              <a:buNone/>
            </a:pPr>
            <a:endParaRPr lang="ru-RU" sz="2800" dirty="0"/>
          </a:p>
          <a:p>
            <a:r>
              <a:rPr lang="ru-RU" sz="2800" dirty="0" smtClean="0"/>
              <a:t>Эмоционально-волевая готовность</a:t>
            </a:r>
            <a:endParaRPr lang="ru-RU" sz="2800" dirty="0"/>
          </a:p>
          <a:p>
            <a:pPr>
              <a:buFont typeface="Wingdings" pitchFamily="2" charset="2"/>
              <a:buNone/>
            </a:pPr>
            <a:endParaRPr lang="ru-RU" sz="2800" dirty="0"/>
          </a:p>
          <a:p>
            <a:r>
              <a:rPr lang="ru-RU" sz="2800" dirty="0"/>
              <a:t>Интеллектуальная готовность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интернет\мое напечатанное\презентации подготовка к школе\835a791fd02cfe85f527a5c3cf5959c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214554"/>
            <a:ext cx="6683646" cy="44557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Личностная </a:t>
            </a:r>
            <a:r>
              <a:rPr lang="ru-RU" sz="3200" dirty="0" smtClean="0"/>
              <a:t>и социально-психологическая готовность </a:t>
            </a:r>
            <a:r>
              <a:rPr lang="ru-RU" sz="3200" dirty="0"/>
              <a:t>к </a:t>
            </a:r>
            <a:r>
              <a:rPr lang="ru-RU" sz="3200" dirty="0" smtClean="0"/>
              <a:t>школе</a:t>
            </a:r>
            <a:endParaRPr lang="ru-RU" sz="3200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571868" y="1928803"/>
            <a:ext cx="5429288" cy="4429156"/>
          </a:xfrm>
        </p:spPr>
        <p:txBody>
          <a:bodyPr/>
          <a:lstStyle/>
          <a:p>
            <a:pPr marL="271463" indent="0">
              <a:lnSpc>
                <a:spcPct val="80000"/>
              </a:lnSpc>
              <a:buNone/>
            </a:pPr>
            <a:r>
              <a:rPr lang="ru-RU" dirty="0" smtClean="0"/>
              <a:t>Формирование готовности к принятию </a:t>
            </a:r>
            <a:r>
              <a:rPr lang="ru-RU" dirty="0"/>
              <a:t>новой социальной позиции – </a:t>
            </a:r>
            <a:r>
              <a:rPr lang="ru-RU" dirty="0" smtClean="0"/>
              <a:t>положения школьника. </a:t>
            </a:r>
          </a:p>
          <a:p>
            <a:pPr marL="271463" indent="0">
              <a:lnSpc>
                <a:spcPct val="80000"/>
              </a:lnSpc>
              <a:buNone/>
            </a:pPr>
            <a:r>
              <a:rPr lang="ru-RU" dirty="0" smtClean="0"/>
              <a:t>Выражается в определенном отношении ребенка к </a:t>
            </a:r>
            <a:r>
              <a:rPr lang="ru-RU" dirty="0"/>
              <a:t>школе, </a:t>
            </a:r>
            <a:r>
              <a:rPr lang="ru-RU" dirty="0" smtClean="0"/>
              <a:t>к учителю и </a:t>
            </a:r>
            <a:r>
              <a:rPr lang="ru-RU" dirty="0"/>
              <a:t>учебной деятельности, </a:t>
            </a:r>
            <a:r>
              <a:rPr lang="ru-RU" dirty="0" smtClean="0"/>
              <a:t>к сверстникам, к самому себе.</a:t>
            </a:r>
          </a:p>
          <a:p>
            <a:pPr marL="271463" indent="0">
              <a:lnSpc>
                <a:spcPct val="80000"/>
              </a:lnSpc>
              <a:buNone/>
            </a:pPr>
            <a:endParaRPr lang="ru-RU" dirty="0" smtClean="0"/>
          </a:p>
          <a:p>
            <a:pPr marL="271463" indent="0">
              <a:lnSpc>
                <a:spcPct val="80000"/>
              </a:lnSpc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214313"/>
            <a:ext cx="8143900" cy="1428737"/>
          </a:xfrm>
        </p:spPr>
        <p:txBody>
          <a:bodyPr/>
          <a:lstStyle/>
          <a:p>
            <a:r>
              <a:rPr lang="ru-RU" sz="3200" dirty="0"/>
              <a:t>Личностная </a:t>
            </a:r>
            <a:r>
              <a:rPr lang="ru-RU" sz="3200" dirty="0" smtClean="0"/>
              <a:t>и социально-психологическая готовность </a:t>
            </a:r>
            <a:r>
              <a:rPr lang="ru-RU" sz="3200" dirty="0"/>
              <a:t>к </a:t>
            </a:r>
            <a:r>
              <a:rPr lang="ru-RU" sz="3200" dirty="0" smtClean="0"/>
              <a:t>школе</a:t>
            </a:r>
            <a:endParaRPr lang="ru-RU" sz="3200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2143116"/>
            <a:ext cx="7929618" cy="4357718"/>
          </a:xfrm>
        </p:spPr>
        <p:txBody>
          <a:bodyPr/>
          <a:lstStyle/>
          <a:p>
            <a:pPr marL="271463" indent="0">
              <a:lnSpc>
                <a:spcPct val="80000"/>
              </a:lnSpc>
            </a:pPr>
            <a:r>
              <a:rPr lang="ru-RU" sz="2400" dirty="0" smtClean="0"/>
              <a:t> </a:t>
            </a:r>
            <a:r>
              <a:rPr lang="ru-RU" sz="2200" dirty="0" smtClean="0"/>
              <a:t>отношение к школе (начинающий школьник должен соблюдать правила школьного режима, своевременно приходить на уроки, выполнять учебные задания в школе и дома);</a:t>
            </a:r>
          </a:p>
          <a:p>
            <a:pPr marL="271463" indent="0">
              <a:lnSpc>
                <a:spcPct val="80000"/>
              </a:lnSpc>
            </a:pPr>
            <a:r>
              <a:rPr lang="ru-RU" sz="2200" dirty="0" smtClean="0"/>
              <a:t> отношения к учителю и учебной деятельности (ребенок должен правильно воспринимать ситуации урока, верно истолковывать смысл действий учителя, его профессиональную роль);</a:t>
            </a:r>
          </a:p>
          <a:p>
            <a:pPr marL="271463" indent="0">
              <a:lnSpc>
                <a:spcPct val="80000"/>
              </a:lnSpc>
            </a:pPr>
            <a:r>
              <a:rPr lang="ru-RU" sz="2200" dirty="0" smtClean="0"/>
              <a:t> отношение к сверстникам (ребенок должен уметь вступать в общение со сверстниками, взаимодействовать, управлять своим поведением без агрессивности);</a:t>
            </a:r>
          </a:p>
          <a:p>
            <a:pPr marL="271463" indent="0">
              <a:lnSpc>
                <a:spcPct val="80000"/>
              </a:lnSpc>
            </a:pPr>
            <a:r>
              <a:rPr lang="ru-RU" sz="2200" dirty="0" smtClean="0"/>
              <a:t> отношение к самому себе, к своей деятельности (ребенок должен правильно оценивать себя и свое поведение)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D:\интернет\мое напечатанное\презентации подготовка к школе\лесенка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071546"/>
            <a:ext cx="5904995" cy="56436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1439850"/>
          </a:xfrm>
        </p:spPr>
        <p:txBody>
          <a:bodyPr/>
          <a:lstStyle/>
          <a:p>
            <a:r>
              <a:rPr lang="ru-RU" sz="3200" dirty="0" smtClean="0"/>
              <a:t>Тест «Лесенка» самооценка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D:\интернет\мое напечатанное\презентации подготовка к школе\0_b74d9_efa95a41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5554047" cy="56435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428604"/>
            <a:ext cx="5143536" cy="1149372"/>
          </a:xfrm>
        </p:spPr>
        <p:txBody>
          <a:bodyPr/>
          <a:lstStyle/>
          <a:p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sz="3600" b="0" dirty="0" smtClean="0"/>
              <a:t>Мотивация</a:t>
            </a:r>
            <a:br>
              <a:rPr lang="ru-RU" sz="3600" b="0" dirty="0" smtClean="0"/>
            </a:br>
            <a:endParaRPr lang="ru-RU" sz="3600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57884" y="1785926"/>
            <a:ext cx="3071834" cy="4786346"/>
          </a:xfrm>
        </p:spPr>
        <p:txBody>
          <a:bodyPr/>
          <a:lstStyle/>
          <a:p>
            <a:r>
              <a:rPr lang="ru-RU" sz="2800" dirty="0" smtClean="0"/>
              <a:t>Побеседуйте с ребенком о школе: «Если бы можно было учиться в детском саду или дома, то пошел бы ты в школу?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интернет\мое напечатанное\презентации подготовка к школе\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00504"/>
            <a:ext cx="4049738" cy="2699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Эмоционально-волевая готовность к школе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2285992"/>
            <a:ext cx="8286808" cy="3846520"/>
          </a:xfrm>
        </p:spPr>
        <p:txBody>
          <a:bodyPr/>
          <a:lstStyle/>
          <a:p>
            <a:pPr marL="4763" indent="-4763"/>
            <a:r>
              <a:rPr lang="ru-RU" sz="2400" dirty="0" smtClean="0"/>
              <a:t> радостное ожидание начала обучения в школе;</a:t>
            </a:r>
          </a:p>
          <a:p>
            <a:pPr marL="4763" indent="-4763"/>
            <a:r>
              <a:rPr lang="ru-RU" sz="2400" dirty="0" smtClean="0"/>
              <a:t> умение сочувствовать и сопереживать;</a:t>
            </a:r>
          </a:p>
          <a:p>
            <a:pPr marL="4763" indent="-4763"/>
            <a:r>
              <a:rPr lang="ru-RU" sz="2400" dirty="0" smtClean="0"/>
              <a:t> умение управлять собственным поведением, подчинить свое действие правилу, внимательно слушать и выполнять задание).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631</TotalTime>
  <Words>497</Words>
  <Application>Microsoft Office PowerPoint</Application>
  <PresentationFormat>Экран (4:3)</PresentationFormat>
  <Paragraphs>58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Calibri</vt:lpstr>
      <vt:lpstr>Tahoma</vt:lpstr>
      <vt:lpstr>Wingdings</vt:lpstr>
      <vt:lpstr>Палитра</vt:lpstr>
      <vt:lpstr>Психологическая готовность ребенка к школе</vt:lpstr>
      <vt:lpstr>Психологическая готовность ребенка к школе</vt:lpstr>
      <vt:lpstr>Презентация PowerPoint</vt:lpstr>
      <vt:lpstr>Компоненты психологической готовности ребенка к школе:</vt:lpstr>
      <vt:lpstr>Личностная и социально-психологическая готовность к школе</vt:lpstr>
      <vt:lpstr>Личностная и социально-психологическая готовность к школе</vt:lpstr>
      <vt:lpstr>Тест «Лесенка» самооценка</vt:lpstr>
      <vt:lpstr>    Мотивация </vt:lpstr>
      <vt:lpstr>Эмоционально-волевая готовность к школе</vt:lpstr>
      <vt:lpstr>Интеллектуальная готовность ребенка к школе:</vt:lpstr>
      <vt:lpstr>Какие занятия полезны для ребенка в период его подготовки к школе?</vt:lpstr>
      <vt:lpstr>Презентация PowerPoint</vt:lpstr>
      <vt:lpstr>Презентация PowerPoint</vt:lpstr>
    </vt:vector>
  </TitlesOfParts>
  <Company>Школа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готовность ребенка к школе</dc:title>
  <dc:creator>Психолог</dc:creator>
  <cp:lastModifiedBy>стас 111</cp:lastModifiedBy>
  <cp:revision>66</cp:revision>
  <dcterms:created xsi:type="dcterms:W3CDTF">2010-03-11T07:29:52Z</dcterms:created>
  <dcterms:modified xsi:type="dcterms:W3CDTF">2022-11-15T19:53:30Z</dcterms:modified>
</cp:coreProperties>
</file>