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0" r:id="rId3"/>
    <p:sldId id="257" r:id="rId4"/>
    <p:sldId id="258" r:id="rId5"/>
    <p:sldId id="259"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15.11.2022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15.11.2022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15.11.2022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15.11.2022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15.11.2022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15.11.2022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15.11.2022</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43240" y="2571744"/>
            <a:ext cx="3020379" cy="707886"/>
          </a:xfrm>
          <a:prstGeom prst="rect">
            <a:avLst/>
          </a:prstGeom>
        </p:spPr>
        <p:txBody>
          <a:bodyPr wrap="none">
            <a:spAutoFit/>
          </a:bodyPr>
          <a:lstStyle/>
          <a:p>
            <a:r>
              <a:rPr lang="en-US" sz="4000" dirty="0" smtClean="0">
                <a:latin typeface="Times New Roman" pitchFamily="18" charset="0"/>
                <a:cs typeface="Times New Roman" pitchFamily="18" charset="0"/>
              </a:rPr>
              <a:t>Runic writing</a:t>
            </a:r>
            <a:endParaRPr lang="ru-RU" sz="4000" dirty="0">
              <a:latin typeface="Times New Roman" pitchFamily="18" charset="0"/>
              <a:cs typeface="Times New Roman" pitchFamily="18" charset="0"/>
            </a:endParaRPr>
          </a:p>
        </p:txBody>
      </p:sp>
      <p:pic>
        <p:nvPicPr>
          <p:cNvPr id="3" name="Рисунок 2" descr="3ea00acf434aaf85b162ace48c51e8df.jpg"/>
          <p:cNvPicPr>
            <a:picLocks noChangeAspect="1"/>
          </p:cNvPicPr>
          <p:nvPr/>
        </p:nvPicPr>
        <p:blipFill>
          <a:blip r:embed="rId2"/>
          <a:stretch>
            <a:fillRect/>
          </a:stretch>
        </p:blipFill>
        <p:spPr>
          <a:xfrm>
            <a:off x="5572132" y="3714752"/>
            <a:ext cx="2542773" cy="2521224"/>
          </a:xfrm>
          <a:prstGeom prst="rect">
            <a:avLst/>
          </a:prstGeom>
        </p:spPr>
      </p:pic>
      <p:pic>
        <p:nvPicPr>
          <p:cNvPr id="4" name="Рисунок 3" descr="runes1.jpg"/>
          <p:cNvPicPr>
            <a:picLocks noChangeAspect="1"/>
          </p:cNvPicPr>
          <p:nvPr/>
        </p:nvPicPr>
        <p:blipFill>
          <a:blip r:embed="rId3"/>
          <a:stretch>
            <a:fillRect/>
          </a:stretch>
        </p:blipFill>
        <p:spPr>
          <a:xfrm>
            <a:off x="642910" y="357166"/>
            <a:ext cx="1785950" cy="332231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7224" y="857232"/>
            <a:ext cx="3286148" cy="1077218"/>
          </a:xfrm>
          <a:prstGeom prst="rect">
            <a:avLst/>
          </a:prstGeom>
          <a:noFill/>
        </p:spPr>
        <p:txBody>
          <a:bodyPr wrap="square" rtlCol="0">
            <a:spAutoFit/>
          </a:bodyPr>
          <a:lstStyle/>
          <a:p>
            <a:r>
              <a:rPr lang="en-US" sz="1600" dirty="0" smtClean="0"/>
              <a:t> </a:t>
            </a:r>
            <a:r>
              <a:rPr lang="en-US" sz="1600" dirty="0" smtClean="0">
                <a:latin typeface="Times New Roman" pitchFamily="18" charset="0"/>
                <a:cs typeface="Times New Roman" pitchFamily="18" charset="0"/>
              </a:rPr>
              <a:t>Runic alphabet  is commonly thought to have been </a:t>
            </a:r>
            <a:r>
              <a:rPr lang="en-US" sz="1600" dirty="0" err="1" smtClean="0">
                <a:latin typeface="Times New Roman" pitchFamily="18" charset="0"/>
                <a:cs typeface="Times New Roman" pitchFamily="18" charset="0"/>
              </a:rPr>
              <a:t>modelled</a:t>
            </a:r>
            <a:r>
              <a:rPr lang="en-US" sz="1600" dirty="0" smtClean="0">
                <a:latin typeface="Times New Roman" pitchFamily="18" charset="0"/>
                <a:cs typeface="Times New Roman" pitchFamily="18" charset="0"/>
              </a:rPr>
              <a:t> on the Latin or northern Italian alphabets such as Etruscan.</a:t>
            </a:r>
            <a:endParaRPr lang="ru-RU" sz="1600" dirty="0">
              <a:latin typeface="Times New Roman" pitchFamily="18" charset="0"/>
              <a:cs typeface="Times New Roman" pitchFamily="18" charset="0"/>
            </a:endParaRPr>
          </a:p>
        </p:txBody>
      </p:sp>
      <p:sp>
        <p:nvSpPr>
          <p:cNvPr id="4" name="TextBox 3"/>
          <p:cNvSpPr txBox="1"/>
          <p:nvPr/>
        </p:nvSpPr>
        <p:spPr>
          <a:xfrm>
            <a:off x="4429124" y="3857628"/>
            <a:ext cx="4143404" cy="1569660"/>
          </a:xfrm>
          <a:prstGeom prst="rect">
            <a:avLst/>
          </a:prstGeom>
          <a:noFill/>
        </p:spPr>
        <p:txBody>
          <a:bodyPr wrap="square" rtlCol="0">
            <a:spAutoFit/>
          </a:bodyPr>
          <a:lstStyle/>
          <a:p>
            <a:r>
              <a:rPr lang="en-US" sz="1600" dirty="0" smtClean="0">
                <a:latin typeface="Times New Roman" pitchFamily="18" charset="0"/>
                <a:cs typeface="Times New Roman" pitchFamily="18" charset="0"/>
              </a:rPr>
              <a:t>The earliest known Runic inscriptions date from the 1st century AD, but the vast majority of Runic inscriptions date from the 11th century. Runic inscriptions have been found throughout Europe from the Balkans to Germany, Scandinavia and the British Isles.</a:t>
            </a:r>
            <a:endParaRPr lang="ru-RU" sz="1600" dirty="0">
              <a:latin typeface="Times New Roman" pitchFamily="18" charset="0"/>
              <a:cs typeface="Times New Roman" pitchFamily="18" charset="0"/>
            </a:endParaRPr>
          </a:p>
        </p:txBody>
      </p:sp>
      <p:pic>
        <p:nvPicPr>
          <p:cNvPr id="5" name="Рисунок 4" descr="etruscan.jpg"/>
          <p:cNvPicPr>
            <a:picLocks noChangeAspect="1"/>
          </p:cNvPicPr>
          <p:nvPr/>
        </p:nvPicPr>
        <p:blipFill>
          <a:blip r:embed="rId2" cstate="print"/>
          <a:stretch>
            <a:fillRect/>
          </a:stretch>
        </p:blipFill>
        <p:spPr>
          <a:xfrm>
            <a:off x="4786314" y="642918"/>
            <a:ext cx="3355913" cy="2238367"/>
          </a:xfrm>
          <a:prstGeom prst="rect">
            <a:avLst/>
          </a:prstGeom>
        </p:spPr>
      </p:pic>
      <p:pic>
        <p:nvPicPr>
          <p:cNvPr id="6" name="Рисунок 5" descr="etruscan-wall-words.jpg"/>
          <p:cNvPicPr>
            <a:picLocks noChangeAspect="1"/>
          </p:cNvPicPr>
          <p:nvPr/>
        </p:nvPicPr>
        <p:blipFill>
          <a:blip r:embed="rId3"/>
          <a:stretch>
            <a:fillRect/>
          </a:stretch>
        </p:blipFill>
        <p:spPr>
          <a:xfrm>
            <a:off x="642910" y="3143248"/>
            <a:ext cx="3406612" cy="271464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714356"/>
            <a:ext cx="5072098" cy="1323439"/>
          </a:xfrm>
          <a:prstGeom prst="rect">
            <a:avLst/>
          </a:prstGeom>
          <a:noFill/>
        </p:spPr>
        <p:txBody>
          <a:bodyPr wrap="square" rtlCol="0">
            <a:spAutoFit/>
          </a:bodyPr>
          <a:lstStyle/>
          <a:p>
            <a:r>
              <a:rPr lang="en-US" sz="1600" dirty="0" smtClean="0">
                <a:latin typeface="Times New Roman" pitchFamily="18" charset="0"/>
                <a:cs typeface="Times New Roman" pitchFamily="18" charset="0"/>
              </a:rPr>
              <a:t>The word rune comes from the Old Norse word </a:t>
            </a:r>
            <a:r>
              <a:rPr lang="en-US" sz="1600" i="1" dirty="0" err="1" smtClean="0">
                <a:latin typeface="Times New Roman" pitchFamily="18" charset="0"/>
                <a:cs typeface="Times New Roman" pitchFamily="18" charset="0"/>
              </a:rPr>
              <a:t>rún</a:t>
            </a:r>
            <a:r>
              <a:rPr lang="en-US" sz="1600" dirty="0" smtClean="0">
                <a:latin typeface="Times New Roman" pitchFamily="18" charset="0"/>
                <a:cs typeface="Times New Roman" pitchFamily="18" charset="0"/>
              </a:rPr>
              <a:t> (secret, runic letter), from the Proto-Norse </a:t>
            </a:r>
            <a:r>
              <a:rPr lang="ru-RU" sz="1600" dirty="0" smtClean="0">
                <a:latin typeface="Times New Roman" pitchFamily="18" charset="0"/>
                <a:cs typeface="Times New Roman" pitchFamily="18" charset="0"/>
              </a:rPr>
              <a:t> </a:t>
            </a:r>
            <a:r>
              <a:rPr lang="en-US" sz="1600" i="1" dirty="0" err="1" smtClean="0">
                <a:latin typeface="Times New Roman" pitchFamily="18" charset="0"/>
                <a:cs typeface="Times New Roman" pitchFamily="18" charset="0"/>
              </a:rPr>
              <a:t>runo</a:t>
            </a:r>
            <a:r>
              <a:rPr lang="en-US" sz="1600" dirty="0" smtClean="0">
                <a:latin typeface="Times New Roman" pitchFamily="18" charset="0"/>
                <a:cs typeface="Times New Roman" pitchFamily="18" charset="0"/>
              </a:rPr>
              <a:t> (secret, mystery, rune), from the Proto-Germanic </a:t>
            </a:r>
            <a:r>
              <a:rPr lang="en-US" sz="1600" i="1" dirty="0" err="1" smtClean="0">
                <a:latin typeface="Times New Roman" pitchFamily="18" charset="0"/>
                <a:cs typeface="Times New Roman" pitchFamily="18" charset="0"/>
              </a:rPr>
              <a:t>rūnō</a:t>
            </a:r>
            <a:r>
              <a:rPr lang="en-US" sz="1600" dirty="0" smtClean="0">
                <a:latin typeface="Times New Roman" pitchFamily="18" charset="0"/>
                <a:cs typeface="Times New Roman" pitchFamily="18" charset="0"/>
              </a:rPr>
              <a:t> (secret, mystery, rune), from Proto-Indo-European </a:t>
            </a:r>
            <a:r>
              <a:rPr lang="en-US" sz="1600" i="1" dirty="0" smtClean="0">
                <a:latin typeface="Times New Roman" pitchFamily="18" charset="0"/>
                <a:cs typeface="Times New Roman" pitchFamily="18" charset="0"/>
              </a:rPr>
              <a:t>*</a:t>
            </a:r>
            <a:r>
              <a:rPr lang="en-US" sz="1600" i="1" dirty="0" err="1" smtClean="0">
                <a:latin typeface="Times New Roman" pitchFamily="18" charset="0"/>
                <a:cs typeface="Times New Roman" pitchFamily="18" charset="0"/>
              </a:rPr>
              <a:t>rewHn</a:t>
            </a:r>
            <a:r>
              <a:rPr lang="en-US" sz="1600" i="1" dirty="0" smtClean="0">
                <a:latin typeface="Times New Roman" pitchFamily="18" charset="0"/>
                <a:cs typeface="Times New Roman" pitchFamily="18" charset="0"/>
              </a:rPr>
              <a:t>-</a:t>
            </a:r>
            <a:r>
              <a:rPr lang="en-US" sz="1600" dirty="0" smtClean="0">
                <a:latin typeface="Times New Roman" pitchFamily="18" charset="0"/>
                <a:cs typeface="Times New Roman" pitchFamily="18" charset="0"/>
              </a:rPr>
              <a:t> (to roar; grumble; murmur; mumble; whisper)</a:t>
            </a:r>
            <a:endParaRPr lang="ru-RU" sz="1600" dirty="0">
              <a:latin typeface="Times New Roman" pitchFamily="18" charset="0"/>
              <a:cs typeface="Times New Roman" pitchFamily="18" charset="0"/>
            </a:endParaRPr>
          </a:p>
        </p:txBody>
      </p:sp>
      <p:sp>
        <p:nvSpPr>
          <p:cNvPr id="3" name="TextBox 2"/>
          <p:cNvSpPr txBox="1"/>
          <p:nvPr/>
        </p:nvSpPr>
        <p:spPr>
          <a:xfrm>
            <a:off x="1571604" y="4643446"/>
            <a:ext cx="6072230" cy="1569660"/>
          </a:xfrm>
          <a:prstGeom prst="rect">
            <a:avLst/>
          </a:prstGeom>
          <a:noFill/>
        </p:spPr>
        <p:txBody>
          <a:bodyPr wrap="square" rtlCol="0">
            <a:spAutoFit/>
          </a:bodyPr>
          <a:lstStyle/>
          <a:p>
            <a:r>
              <a:rPr lang="en-US" sz="1600" b="1" dirty="0" smtClean="0">
                <a:latin typeface="Times New Roman" pitchFamily="18" charset="0"/>
                <a:cs typeface="Times New Roman" pitchFamily="18" charset="0"/>
              </a:rPr>
              <a:t>Notable features</a:t>
            </a:r>
          </a:p>
          <a:p>
            <a:r>
              <a:rPr lang="en-US" sz="1600" dirty="0" smtClean="0">
                <a:latin typeface="Times New Roman" pitchFamily="18" charset="0"/>
                <a:cs typeface="Times New Roman" pitchFamily="18" charset="0"/>
              </a:rPr>
              <a:t>The direction of writing in early Runic inscriptions is variable. Later they settled down into a left to right pattern</a:t>
            </a:r>
            <a:endParaRPr lang="ru-RU" sz="1600" dirty="0" smtClean="0">
              <a:latin typeface="Times New Roman" pitchFamily="18" charset="0"/>
              <a:cs typeface="Times New Roman" pitchFamily="18" charset="0"/>
            </a:endParaRPr>
          </a:p>
          <a:p>
            <a:endParaRPr lang="en-US"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Word divisions were not generally </a:t>
            </a:r>
            <a:r>
              <a:rPr lang="en-US" sz="1600" dirty="0" err="1" smtClean="0">
                <a:latin typeface="Times New Roman" pitchFamily="18" charset="0"/>
                <a:cs typeface="Times New Roman" pitchFamily="18" charset="0"/>
              </a:rPr>
              <a:t>recognised</a:t>
            </a:r>
            <a:r>
              <a:rPr lang="en-US" sz="1600" dirty="0" smtClean="0">
                <a:latin typeface="Times New Roman" pitchFamily="18" charset="0"/>
                <a:cs typeface="Times New Roman" pitchFamily="18" charset="0"/>
              </a:rPr>
              <a:t> in Runic writing, although one or more dots were occasionally used for this function.</a:t>
            </a:r>
            <a:endParaRPr lang="en-US" sz="1600" dirty="0">
              <a:latin typeface="Times New Roman" pitchFamily="18" charset="0"/>
              <a:cs typeface="Times New Roman" pitchFamily="18" charset="0"/>
            </a:endParaRPr>
          </a:p>
        </p:txBody>
      </p:sp>
      <p:pic>
        <p:nvPicPr>
          <p:cNvPr id="4" name="Рисунок 3" descr="Codex-Runicus.jpeg"/>
          <p:cNvPicPr>
            <a:picLocks noChangeAspect="1"/>
          </p:cNvPicPr>
          <p:nvPr/>
        </p:nvPicPr>
        <p:blipFill>
          <a:blip r:embed="rId2"/>
          <a:stretch>
            <a:fillRect/>
          </a:stretch>
        </p:blipFill>
        <p:spPr>
          <a:xfrm>
            <a:off x="6000760" y="1000108"/>
            <a:ext cx="2269950" cy="3324378"/>
          </a:xfrm>
          <a:prstGeom prst="rect">
            <a:avLst/>
          </a:prstGeom>
        </p:spPr>
      </p:pic>
      <p:pic>
        <p:nvPicPr>
          <p:cNvPr id="5" name="Рисунок 4" descr="runescanning.jpg"/>
          <p:cNvPicPr>
            <a:picLocks noChangeAspect="1"/>
          </p:cNvPicPr>
          <p:nvPr/>
        </p:nvPicPr>
        <p:blipFill>
          <a:blip r:embed="rId3"/>
          <a:stretch>
            <a:fillRect/>
          </a:stretch>
        </p:blipFill>
        <p:spPr>
          <a:xfrm>
            <a:off x="1000100" y="2143116"/>
            <a:ext cx="3214710" cy="228515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034" y="500042"/>
            <a:ext cx="6000792" cy="923330"/>
          </a:xfrm>
          <a:prstGeom prst="rect">
            <a:avLst/>
          </a:prstGeom>
          <a:noFill/>
        </p:spPr>
        <p:txBody>
          <a:bodyPr wrap="square" rtlCol="0">
            <a:spAutoFit/>
          </a:bodyPr>
          <a:lstStyle/>
          <a:p>
            <a:r>
              <a:rPr lang="en-US" b="1" dirty="0" smtClean="0"/>
              <a:t>Types of runic inscriptions include:</a:t>
            </a:r>
          </a:p>
          <a:p>
            <a:r>
              <a:rPr lang="en-US" dirty="0" smtClean="0"/>
              <a:t>'Hrolf was here' type inscriptions on cliff walls, large rocks and buildings</a:t>
            </a:r>
            <a:endParaRPr lang="ru-RU" dirty="0" smtClean="0"/>
          </a:p>
        </p:txBody>
      </p:sp>
      <p:sp>
        <p:nvSpPr>
          <p:cNvPr id="3" name="Прямоугольник 2"/>
          <p:cNvSpPr/>
          <p:nvPr/>
        </p:nvSpPr>
        <p:spPr>
          <a:xfrm>
            <a:off x="1285852" y="2000240"/>
            <a:ext cx="3429024" cy="1200329"/>
          </a:xfrm>
          <a:prstGeom prst="rect">
            <a:avLst/>
          </a:prstGeom>
        </p:spPr>
        <p:txBody>
          <a:bodyPr wrap="square">
            <a:spAutoFit/>
          </a:bodyPr>
          <a:lstStyle/>
          <a:p>
            <a:r>
              <a:rPr lang="en-US" dirty="0" smtClean="0"/>
              <a:t>grave stone inscriptions, often with who carved the runes and who was buried, and also who made sure the stone was raised. </a:t>
            </a:r>
            <a:endParaRPr lang="ru-RU" dirty="0" smtClean="0"/>
          </a:p>
        </p:txBody>
      </p:sp>
      <p:sp>
        <p:nvSpPr>
          <p:cNvPr id="4" name="Прямоугольник 3"/>
          <p:cNvSpPr/>
          <p:nvPr/>
        </p:nvSpPr>
        <p:spPr>
          <a:xfrm>
            <a:off x="4071934" y="5429264"/>
            <a:ext cx="4572000" cy="646331"/>
          </a:xfrm>
          <a:prstGeom prst="rect">
            <a:avLst/>
          </a:prstGeom>
        </p:spPr>
        <p:txBody>
          <a:bodyPr>
            <a:spAutoFit/>
          </a:bodyPr>
          <a:lstStyle/>
          <a:p>
            <a:r>
              <a:rPr lang="en-US" dirty="0" smtClean="0"/>
              <a:t>religious/magic inscriptions: prayers and curses, formulas on charms, etc.</a:t>
            </a:r>
            <a:endParaRPr lang="en-US" dirty="0"/>
          </a:p>
        </p:txBody>
      </p:sp>
      <p:pic>
        <p:nvPicPr>
          <p:cNvPr id="5" name="Рисунок 4" descr="266210.jpg"/>
          <p:cNvPicPr>
            <a:picLocks noChangeAspect="1"/>
          </p:cNvPicPr>
          <p:nvPr/>
        </p:nvPicPr>
        <p:blipFill>
          <a:blip r:embed="rId2"/>
          <a:stretch>
            <a:fillRect/>
          </a:stretch>
        </p:blipFill>
        <p:spPr>
          <a:xfrm>
            <a:off x="5072066" y="1285860"/>
            <a:ext cx="2357454" cy="3143272"/>
          </a:xfrm>
          <a:prstGeom prst="rect">
            <a:avLst/>
          </a:prstGeom>
        </p:spPr>
      </p:pic>
      <p:pic>
        <p:nvPicPr>
          <p:cNvPr id="6" name="Рисунок 5" descr="266212.jpg"/>
          <p:cNvPicPr>
            <a:picLocks noChangeAspect="1"/>
          </p:cNvPicPr>
          <p:nvPr/>
        </p:nvPicPr>
        <p:blipFill>
          <a:blip r:embed="rId3"/>
          <a:stretch>
            <a:fillRect/>
          </a:stretch>
        </p:blipFill>
        <p:spPr>
          <a:xfrm>
            <a:off x="928662" y="4143380"/>
            <a:ext cx="3071834" cy="220902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franks-weland.jpg"/>
          <p:cNvPicPr>
            <a:picLocks noChangeAspect="1"/>
          </p:cNvPicPr>
          <p:nvPr/>
        </p:nvPicPr>
        <p:blipFill>
          <a:blip r:embed="rId2"/>
          <a:stretch>
            <a:fillRect/>
          </a:stretch>
        </p:blipFill>
        <p:spPr>
          <a:xfrm>
            <a:off x="283796" y="928631"/>
            <a:ext cx="8360169" cy="4572071"/>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odex-Runicus.jpeg"/>
          <p:cNvPicPr>
            <a:picLocks noChangeAspect="1"/>
          </p:cNvPicPr>
          <p:nvPr/>
        </p:nvPicPr>
        <p:blipFill>
          <a:blip r:embed="rId2"/>
          <a:stretch>
            <a:fillRect/>
          </a:stretch>
        </p:blipFill>
        <p:spPr>
          <a:xfrm>
            <a:off x="714348" y="428604"/>
            <a:ext cx="2698578" cy="3952111"/>
          </a:xfrm>
          <a:prstGeom prst="rect">
            <a:avLst/>
          </a:prstGeom>
        </p:spPr>
      </p:pic>
      <p:sp>
        <p:nvSpPr>
          <p:cNvPr id="3" name="Прямоугольник 2"/>
          <p:cNvSpPr/>
          <p:nvPr/>
        </p:nvSpPr>
        <p:spPr>
          <a:xfrm>
            <a:off x="3714744" y="1285860"/>
            <a:ext cx="4572000" cy="1077218"/>
          </a:xfrm>
          <a:prstGeom prst="rect">
            <a:avLst/>
          </a:prstGeom>
        </p:spPr>
        <p:txBody>
          <a:bodyPr>
            <a:spAutoFit/>
          </a:bodyPr>
          <a:lstStyle/>
          <a:p>
            <a:r>
              <a:rPr lang="en-US" sz="1600" dirty="0" smtClean="0">
                <a:latin typeface="Times New Roman" pitchFamily="18" charset="0"/>
                <a:cs typeface="Times New Roman" pitchFamily="18" charset="0"/>
              </a:rPr>
              <a:t>Codex </a:t>
            </a:r>
            <a:r>
              <a:rPr lang="en-US" sz="1600" dirty="0" err="1" smtClean="0">
                <a:latin typeface="Times New Roman" pitchFamily="18" charset="0"/>
                <a:cs typeface="Times New Roman" pitchFamily="18" charset="0"/>
              </a:rPr>
              <a:t>Runicus</a:t>
            </a:r>
            <a:r>
              <a:rPr lang="en-US" sz="1600" dirty="0" smtClean="0">
                <a:latin typeface="Times New Roman" pitchFamily="18" charset="0"/>
                <a:cs typeface="Times New Roman" pitchFamily="18" charset="0"/>
              </a:rPr>
              <a:t>, a vellum manuscript from approximately AD 1300 containing one of the oldest and best preserved texts of the </a:t>
            </a:r>
            <a:r>
              <a:rPr lang="en-US" sz="1600" dirty="0" err="1" smtClean="0">
                <a:latin typeface="Times New Roman" pitchFamily="18" charset="0"/>
                <a:cs typeface="Times New Roman" pitchFamily="18" charset="0"/>
              </a:rPr>
              <a:t>Scanian</a:t>
            </a:r>
            <a:r>
              <a:rPr lang="en-US" sz="1600" dirty="0" smtClean="0">
                <a:latin typeface="Times New Roman" pitchFamily="18" charset="0"/>
                <a:cs typeface="Times New Roman" pitchFamily="18" charset="0"/>
              </a:rPr>
              <a:t> Law, is written entirely in runes)</a:t>
            </a:r>
            <a:endParaRPr lang="ru-RU" sz="1600" dirty="0">
              <a:latin typeface="Times New Roman" pitchFamily="18" charset="0"/>
              <a:cs typeface="Times New Roman" pitchFamily="18" charset="0"/>
            </a:endParaRPr>
          </a:p>
        </p:txBody>
      </p:sp>
      <p:pic>
        <p:nvPicPr>
          <p:cNvPr id="4" name="Рисунок 3" descr="udhr_oldnorse.gif"/>
          <p:cNvPicPr>
            <a:picLocks noChangeAspect="1"/>
          </p:cNvPicPr>
          <p:nvPr/>
        </p:nvPicPr>
        <p:blipFill>
          <a:blip r:embed="rId3"/>
          <a:stretch>
            <a:fillRect/>
          </a:stretch>
        </p:blipFill>
        <p:spPr>
          <a:xfrm>
            <a:off x="4214810" y="4143380"/>
            <a:ext cx="4500554" cy="2077756"/>
          </a:xfrm>
          <a:prstGeom prst="rect">
            <a:avLst/>
          </a:prstGeom>
        </p:spPr>
      </p:pic>
      <p:sp>
        <p:nvSpPr>
          <p:cNvPr id="5" name="Прямоугольник 4"/>
          <p:cNvSpPr/>
          <p:nvPr/>
        </p:nvSpPr>
        <p:spPr>
          <a:xfrm>
            <a:off x="357158" y="5357826"/>
            <a:ext cx="3643338" cy="584775"/>
          </a:xfrm>
          <a:prstGeom prst="rect">
            <a:avLst/>
          </a:prstGeom>
        </p:spPr>
        <p:txBody>
          <a:bodyPr wrap="square">
            <a:spAutoFit/>
          </a:bodyPr>
          <a:lstStyle/>
          <a:p>
            <a:r>
              <a:rPr lang="en-US" sz="1600" dirty="0" smtClean="0">
                <a:latin typeface="Times New Roman" pitchFamily="18" charset="0"/>
                <a:cs typeface="Times New Roman" pitchFamily="18" charset="0"/>
              </a:rPr>
              <a:t>Sample text - Lord's Prayer in Old Norse (Runic alphabet - </a:t>
            </a:r>
            <a:r>
              <a:rPr lang="en-US" sz="1600" dirty="0" err="1" smtClean="0">
                <a:latin typeface="Times New Roman" pitchFamily="18" charset="0"/>
                <a:cs typeface="Times New Roman" pitchFamily="18" charset="0"/>
              </a:rPr>
              <a:t>Futhark</a:t>
            </a:r>
            <a:r>
              <a:rPr lang="en-US" sz="1600" dirty="0" smtClean="0">
                <a:latin typeface="Times New Roman" pitchFamily="18" charset="0"/>
                <a:cs typeface="Times New Roman" pitchFamily="18" charset="0"/>
              </a:rPr>
              <a:t>)</a:t>
            </a:r>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43042" y="714356"/>
            <a:ext cx="5357850" cy="1077218"/>
          </a:xfrm>
          <a:prstGeom prst="rect">
            <a:avLst/>
          </a:prstGeom>
        </p:spPr>
        <p:txBody>
          <a:bodyPr wrap="square">
            <a:spAutoFit/>
          </a:bodyPr>
          <a:lstStyle/>
          <a:p>
            <a:r>
              <a:rPr lang="en-US" sz="1600" dirty="0" smtClean="0">
                <a:latin typeface="Times New Roman" pitchFamily="18" charset="0"/>
                <a:cs typeface="Times New Roman" pitchFamily="18" charset="0"/>
              </a:rPr>
              <a:t>There are a number of different Runic alphabets including:</a:t>
            </a:r>
          </a:p>
          <a:p>
            <a:r>
              <a:rPr lang="en-US" sz="1600" dirty="0" smtClean="0">
                <a:latin typeface="Times New Roman" pitchFamily="18" charset="0"/>
                <a:cs typeface="Times New Roman" pitchFamily="18" charset="0"/>
              </a:rPr>
              <a:t>Elder </a:t>
            </a:r>
            <a:r>
              <a:rPr lang="en-US" sz="1600" dirty="0" err="1" smtClean="0">
                <a:latin typeface="Times New Roman" pitchFamily="18" charset="0"/>
                <a:cs typeface="Times New Roman" pitchFamily="18" charset="0"/>
              </a:rPr>
              <a:t>Futhark</a:t>
            </a:r>
            <a:endParaRPr lang="en-US"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Younger </a:t>
            </a:r>
            <a:r>
              <a:rPr lang="en-US" sz="1600" dirty="0" err="1" smtClean="0">
                <a:latin typeface="Times New Roman" pitchFamily="18" charset="0"/>
                <a:cs typeface="Times New Roman" pitchFamily="18" charset="0"/>
              </a:rPr>
              <a:t>Futhark</a:t>
            </a:r>
            <a:endParaRPr lang="en-US"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Medieval (</a:t>
            </a:r>
            <a:r>
              <a:rPr lang="en-US" sz="1600" dirty="0" err="1" smtClean="0">
                <a:latin typeface="Times New Roman" pitchFamily="18" charset="0"/>
                <a:cs typeface="Times New Roman" pitchFamily="18" charset="0"/>
              </a:rPr>
              <a:t>Latinised</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Futhark</a:t>
            </a:r>
            <a:endParaRPr lang="en-US" sz="1600" dirty="0">
              <a:latin typeface="Times New Roman" pitchFamily="18" charset="0"/>
              <a:cs typeface="Times New Roman" pitchFamily="18" charset="0"/>
            </a:endParaRPr>
          </a:p>
        </p:txBody>
      </p:sp>
      <p:sp>
        <p:nvSpPr>
          <p:cNvPr id="3" name="Прямоугольник 2"/>
          <p:cNvSpPr/>
          <p:nvPr/>
        </p:nvSpPr>
        <p:spPr>
          <a:xfrm>
            <a:off x="785786" y="2285992"/>
            <a:ext cx="4572000" cy="1477328"/>
          </a:xfrm>
          <a:prstGeom prst="rect">
            <a:avLst/>
          </a:prstGeom>
        </p:spPr>
        <p:txBody>
          <a:bodyPr>
            <a:spAutoFit/>
          </a:bodyPr>
          <a:lstStyle/>
          <a:p>
            <a:r>
              <a:rPr lang="en-US" b="1" dirty="0" smtClean="0"/>
              <a:t>Elder </a:t>
            </a:r>
            <a:r>
              <a:rPr lang="en-US" b="1" dirty="0" err="1" smtClean="0"/>
              <a:t>Futhark</a:t>
            </a:r>
            <a:endParaRPr lang="en-US" b="1" dirty="0" smtClean="0"/>
          </a:p>
          <a:p>
            <a:r>
              <a:rPr lang="en-US" dirty="0" smtClean="0"/>
              <a:t>Elder </a:t>
            </a:r>
            <a:r>
              <a:rPr lang="en-US" dirty="0" err="1" smtClean="0"/>
              <a:t>Futhark</a:t>
            </a:r>
            <a:r>
              <a:rPr lang="en-US" dirty="0" smtClean="0"/>
              <a:t> is thought to be the oldest version of the Runic alphabet, and was used in the parts of Europe which were home to Germanic peoples, including Scandinavia. </a:t>
            </a:r>
            <a:endParaRPr lang="en-US" dirty="0"/>
          </a:p>
        </p:txBody>
      </p:sp>
      <p:pic>
        <p:nvPicPr>
          <p:cNvPr id="4" name="Рисунок 3" descr="eldrfuthark.gif"/>
          <p:cNvPicPr>
            <a:picLocks noChangeAspect="1"/>
          </p:cNvPicPr>
          <p:nvPr/>
        </p:nvPicPr>
        <p:blipFill>
          <a:blip r:embed="rId2"/>
          <a:stretch>
            <a:fillRect/>
          </a:stretch>
        </p:blipFill>
        <p:spPr>
          <a:xfrm>
            <a:off x="3714744" y="3857628"/>
            <a:ext cx="4210061" cy="2439404"/>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28662" y="571480"/>
            <a:ext cx="7358114" cy="1908215"/>
          </a:xfrm>
          <a:prstGeom prst="rect">
            <a:avLst/>
          </a:prstGeom>
        </p:spPr>
        <p:txBody>
          <a:bodyPr wrap="square">
            <a:spAutoFit/>
          </a:bodyPr>
          <a:lstStyle/>
          <a:p>
            <a:r>
              <a:rPr lang="en-US" sz="1600" b="1" dirty="0" smtClean="0">
                <a:latin typeface="Times New Roman" pitchFamily="18" charset="0"/>
                <a:cs typeface="Times New Roman" pitchFamily="18" charset="0"/>
              </a:rPr>
              <a:t>Younger </a:t>
            </a:r>
            <a:r>
              <a:rPr lang="en-US" sz="1600" b="1" dirty="0" err="1" smtClean="0">
                <a:latin typeface="Times New Roman" pitchFamily="18" charset="0"/>
                <a:cs typeface="Times New Roman" pitchFamily="18" charset="0"/>
              </a:rPr>
              <a:t>Futhark</a:t>
            </a:r>
            <a:endParaRPr lang="en-US" sz="1600" b="1"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Younger </a:t>
            </a:r>
            <a:r>
              <a:rPr lang="en-US" sz="1600" dirty="0" err="1" smtClean="0">
                <a:latin typeface="Times New Roman" pitchFamily="18" charset="0"/>
                <a:cs typeface="Times New Roman" pitchFamily="18" charset="0"/>
              </a:rPr>
              <a:t>Futhark</a:t>
            </a:r>
            <a:r>
              <a:rPr lang="en-US" sz="1600" dirty="0" smtClean="0">
                <a:latin typeface="Times New Roman" pitchFamily="18" charset="0"/>
                <a:cs typeface="Times New Roman" pitchFamily="18" charset="0"/>
              </a:rPr>
              <a:t> or "Normal Runes" gradually evolved Elder </a:t>
            </a:r>
            <a:r>
              <a:rPr lang="en-US" sz="1600" dirty="0" err="1" smtClean="0">
                <a:latin typeface="Times New Roman" pitchFamily="18" charset="0"/>
                <a:cs typeface="Times New Roman" pitchFamily="18" charset="0"/>
              </a:rPr>
              <a:t>Futhark</a:t>
            </a:r>
            <a:r>
              <a:rPr lang="en-US" sz="1600" dirty="0" smtClean="0">
                <a:latin typeface="Times New Roman" pitchFamily="18" charset="0"/>
                <a:cs typeface="Times New Roman" pitchFamily="18" charset="0"/>
              </a:rPr>
              <a:t> over a period of many years and stabilized by about 800 A.D., the beginning of the Viking Age. It was the main alphabet in Norway, Sweden and Denmark throughout the Viking Age</a:t>
            </a:r>
            <a:endParaRPr lang="ru-RU" sz="16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Three slightly different versions of the alphabet developed in Denmark, Norway and Sweden - the first row of runes are the Danish ones, the second row are the Norwegian ones, and the third row are the Swedish ones, which are also known as Short-twig or </a:t>
            </a:r>
            <a:r>
              <a:rPr lang="en-US" sz="1200" dirty="0" err="1" smtClean="0">
                <a:latin typeface="Times New Roman" pitchFamily="18" charset="0"/>
                <a:cs typeface="Times New Roman" pitchFamily="18" charset="0"/>
              </a:rPr>
              <a:t>Rök</a:t>
            </a:r>
            <a:r>
              <a:rPr lang="en-US" sz="1200" dirty="0" smtClean="0">
                <a:latin typeface="Times New Roman" pitchFamily="18" charset="0"/>
                <a:cs typeface="Times New Roman" pitchFamily="18" charset="0"/>
              </a:rPr>
              <a:t> Runes.</a:t>
            </a:r>
            <a:endParaRPr lang="ru-RU" sz="1200" dirty="0" smtClean="0">
              <a:latin typeface="Times New Roman" pitchFamily="18" charset="0"/>
              <a:cs typeface="Times New Roman" pitchFamily="18" charset="0"/>
            </a:endParaRPr>
          </a:p>
          <a:p>
            <a:endParaRPr lang="en-US" dirty="0"/>
          </a:p>
        </p:txBody>
      </p:sp>
      <p:pic>
        <p:nvPicPr>
          <p:cNvPr id="3" name="Рисунок 2" descr="youngerfuthark.gif"/>
          <p:cNvPicPr>
            <a:picLocks noChangeAspect="1"/>
          </p:cNvPicPr>
          <p:nvPr/>
        </p:nvPicPr>
        <p:blipFill>
          <a:blip r:embed="rId2"/>
          <a:stretch>
            <a:fillRect/>
          </a:stretch>
        </p:blipFill>
        <p:spPr>
          <a:xfrm>
            <a:off x="1142976" y="2643182"/>
            <a:ext cx="6500858" cy="3230927"/>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43042" y="857232"/>
            <a:ext cx="5214974" cy="1200329"/>
          </a:xfrm>
          <a:prstGeom prst="rect">
            <a:avLst/>
          </a:prstGeom>
        </p:spPr>
        <p:txBody>
          <a:bodyPr wrap="square">
            <a:spAutoFit/>
          </a:bodyPr>
          <a:lstStyle/>
          <a:p>
            <a:r>
              <a:rPr lang="en-US" b="1" dirty="0" smtClean="0"/>
              <a:t>Medieval (</a:t>
            </a:r>
            <a:r>
              <a:rPr lang="en-US" b="1" dirty="0" err="1" smtClean="0"/>
              <a:t>Latinised</a:t>
            </a:r>
            <a:r>
              <a:rPr lang="en-US" b="1" dirty="0" smtClean="0"/>
              <a:t>) </a:t>
            </a:r>
            <a:r>
              <a:rPr lang="en-US" b="1" dirty="0" err="1" smtClean="0"/>
              <a:t>Futhark</a:t>
            </a:r>
            <a:endParaRPr lang="en-US" b="1" dirty="0" smtClean="0"/>
          </a:p>
          <a:p>
            <a:r>
              <a:rPr lang="en-US" dirty="0" smtClean="0"/>
              <a:t>After the arrival of Christianity in Scandinavia, the Runic alphabet was </a:t>
            </a:r>
            <a:r>
              <a:rPr lang="en-US" dirty="0" err="1" smtClean="0"/>
              <a:t>Latinised</a:t>
            </a:r>
            <a:r>
              <a:rPr lang="en-US" dirty="0" smtClean="0"/>
              <a:t> and was used occasionally, mainly for decoration, until 1850.</a:t>
            </a:r>
            <a:endParaRPr lang="en-US" dirty="0"/>
          </a:p>
        </p:txBody>
      </p:sp>
      <p:pic>
        <p:nvPicPr>
          <p:cNvPr id="3" name="Рисунок 2" descr="futhark_medieval.gif"/>
          <p:cNvPicPr>
            <a:picLocks noChangeAspect="1"/>
          </p:cNvPicPr>
          <p:nvPr/>
        </p:nvPicPr>
        <p:blipFill>
          <a:blip r:embed="rId2"/>
          <a:stretch>
            <a:fillRect/>
          </a:stretch>
        </p:blipFill>
        <p:spPr>
          <a:xfrm>
            <a:off x="1357290" y="2500306"/>
            <a:ext cx="6000792" cy="2801801"/>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Другая 4">
      <a:dk1>
        <a:srgbClr val="FF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78</TotalTime>
  <Words>397</Words>
  <PresentationFormat>Экран (4:3)</PresentationFormat>
  <Paragraphs>25</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Поток</vt:lpstr>
      <vt:lpstr>Слайд 1</vt:lpstr>
      <vt:lpstr>Слайд 2</vt:lpstr>
      <vt:lpstr>Слайд 3</vt:lpstr>
      <vt:lpstr>Слайд 4</vt:lpstr>
      <vt:lpstr>Слайд 5</vt:lpstr>
      <vt:lpstr>Слайд 6</vt:lpstr>
      <vt:lpstr>Слайд 7</vt:lpstr>
      <vt:lpstr>Слайд 8</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КАТЯ</cp:lastModifiedBy>
  <cp:revision>15</cp:revision>
  <dcterms:modified xsi:type="dcterms:W3CDTF">2022-11-15T10:24:22Z</dcterms:modified>
</cp:coreProperties>
</file>