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77" r:id="rId6"/>
    <p:sldId id="278" r:id="rId7"/>
    <p:sldId id="279" r:id="rId8"/>
    <p:sldId id="280" r:id="rId9"/>
    <p:sldId id="281" r:id="rId10"/>
    <p:sldId id="282" r:id="rId11"/>
    <p:sldId id="275" r:id="rId12"/>
    <p:sldId id="283" r:id="rId13"/>
    <p:sldId id="284" r:id="rId14"/>
    <p:sldId id="276" r:id="rId15"/>
    <p:sldId id="28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59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8674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586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8880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4292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2033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807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794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52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581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490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77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829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18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456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952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760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393400-EE58-4D46-A630-57B73F6C948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212D28-FC49-44E6-B85B-AD90BD0B8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86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docs.google.com/document/d/1KZpgzQp0lXKL7pIdTuAvjxAmUO9PsFP1GCtf2OC9VLM/ed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docs.google.com/document/d/1KZpgzQp0lXKL7pIdTuAvjxAmUO9PsFP1GCtf2OC9VLM/edi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ocs.google.com/forms/d/e/1FAIpQLSfom9qzDuFe8a6aAC-EyzuqaUnwe2VgDZH0XzCKDv1g34f2_w/viewfor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7DC804-949E-414E-9E0E-14B626616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8362" y="1512803"/>
            <a:ext cx="10433638" cy="2557751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Облачные технологии</a:t>
            </a:r>
            <a:b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Google</a:t>
            </a:r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:Формы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474A8AF-94D8-4D26-A4A1-03D760C9A8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6807" y="6385506"/>
            <a:ext cx="2917810" cy="472494"/>
          </a:xfrm>
        </p:spPr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Магнитогорск, 2021</a:t>
            </a:r>
          </a:p>
        </p:txBody>
      </p:sp>
    </p:spTree>
    <p:extLst>
      <p:ext uri="{BB962C8B-B14F-4D97-AF65-F5344CB8AC3E}">
        <p14:creationId xmlns:p14="http://schemas.microsoft.com/office/powerpoint/2010/main" xmlns="" val="377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51.png" descr="image">
            <a:extLst>
              <a:ext uri="{FF2B5EF4-FFF2-40B4-BE49-F238E27FC236}">
                <a16:creationId xmlns:a16="http://schemas.microsoft.com/office/drawing/2014/main" xmlns="" id="{E934D475-5B19-42C5-92C7-862EFC3AF18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230436" y="1804218"/>
            <a:ext cx="9729788" cy="4906297"/>
          </a:xfrm>
          <a:prstGeom prst="rect">
            <a:avLst/>
          </a:prstGeom>
          <a:ln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A420020-3B6D-4C34-BF01-F3048384D296}"/>
              </a:ext>
            </a:extLst>
          </p:cNvPr>
          <p:cNvSpPr txBox="1"/>
          <p:nvPr/>
        </p:nvSpPr>
        <p:spPr>
          <a:xfrm>
            <a:off x="3358945" y="1434886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</a:t>
            </a:r>
            <a:r>
              <a:rPr lang="ru-RU" sz="200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лок с единственным вариантом ответа</a:t>
            </a: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3637E4B-4262-4577-942B-9991050106E8}"/>
              </a:ext>
            </a:extLst>
          </p:cNvPr>
          <p:cNvSpPr txBox="1"/>
          <p:nvPr/>
        </p:nvSpPr>
        <p:spPr>
          <a:xfrm>
            <a:off x="3358945" y="1478508"/>
            <a:ext cx="60984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i="1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</a:t>
            </a:r>
            <a:r>
              <a:rPr lang="ru-RU" sz="220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лок с несколькими вариантами ответов</a:t>
            </a:r>
            <a:endParaRPr lang="ru-RU" sz="2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image54.png" descr="image">
            <a:extLst>
              <a:ext uri="{FF2B5EF4-FFF2-40B4-BE49-F238E27FC236}">
                <a16:creationId xmlns:a16="http://schemas.microsoft.com/office/drawing/2014/main" xmlns="" id="{7718C977-B698-4F0D-9720-0F79C1783BB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230436" y="1878617"/>
            <a:ext cx="9729788" cy="4906296"/>
          </a:xfrm>
          <a:prstGeom prst="rect">
            <a:avLst/>
          </a:prstGeom>
          <a:ln/>
        </p:spPr>
      </p:pic>
      <p:sp>
        <p:nvSpPr>
          <p:cNvPr id="32" name="Заголовок 1">
            <a:extLst>
              <a:ext uri="{FF2B5EF4-FFF2-40B4-BE49-F238E27FC236}">
                <a16:creationId xmlns:a16="http://schemas.microsoft.com/office/drawing/2014/main" xmlns="" id="{B57A11CC-2CC0-432D-A4C5-243EE1BC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77020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5357BF-3AF2-4F2C-85C0-F7078BE61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012" y="1237067"/>
            <a:ext cx="9547485" cy="86563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Настраиваем баллы для правильных ответов: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1F4FF5F5-82FB-45CC-8CD4-22A08EC4C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74DE597E-8522-4BBC-B4EA-5B9087EB746D}"/>
              </a:ext>
            </a:extLst>
          </p:cNvPr>
          <p:cNvSpPr/>
          <p:nvPr/>
        </p:nvSpPr>
        <p:spPr>
          <a:xfrm>
            <a:off x="1337602" y="1708815"/>
            <a:ext cx="2877436" cy="15283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Раздел Настройки (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верхней правой части элементов управления: шестерёнка)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1DE0A8F0-4149-4E9C-8A77-5EDACEDF77D2}"/>
              </a:ext>
            </a:extLst>
          </p:cNvPr>
          <p:cNvSpPr/>
          <p:nvPr/>
        </p:nvSpPr>
        <p:spPr>
          <a:xfrm>
            <a:off x="4695862" y="1854179"/>
            <a:ext cx="2635045" cy="11277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акладка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Тест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и активация переключателя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3779733D-B450-481E-BA6D-1F5B12E8C56A}"/>
              </a:ext>
            </a:extLst>
          </p:cNvPr>
          <p:cNvSpPr/>
          <p:nvPr/>
        </p:nvSpPr>
        <p:spPr>
          <a:xfrm>
            <a:off x="7841228" y="2102700"/>
            <a:ext cx="2877434" cy="11277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Сохранить и возвращаемся к списку вопросов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2C5C590E-2BAF-449F-BEF0-B84772AFE1EA}"/>
              </a:ext>
            </a:extLst>
          </p:cNvPr>
          <p:cNvSpPr/>
          <p:nvPr/>
        </p:nvSpPr>
        <p:spPr>
          <a:xfrm>
            <a:off x="9856838" y="3436096"/>
            <a:ext cx="2335162" cy="1286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Нажав на любое пустое место блока вопроса, активируем его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0410141C-BC86-4609-94C6-13C4FAD4B535}"/>
              </a:ext>
            </a:extLst>
          </p:cNvPr>
          <p:cNvSpPr/>
          <p:nvPr/>
        </p:nvSpPr>
        <p:spPr>
          <a:xfrm>
            <a:off x="7841228" y="4873466"/>
            <a:ext cx="2900518" cy="110787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Слева внизу активируем блок ответов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578D059-4CEF-4105-ACA6-DF5A3D077901}"/>
              </a:ext>
            </a:extLst>
          </p:cNvPr>
          <p:cNvSpPr/>
          <p:nvPr/>
        </p:nvSpPr>
        <p:spPr>
          <a:xfrm>
            <a:off x="4790773" y="5219498"/>
            <a:ext cx="2767782" cy="1286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Выбираем нужный нам ответ верным и назначаем количество баллов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7962E6A-49A7-4DBB-9234-F7C507A12784}"/>
              </a:ext>
            </a:extLst>
          </p:cNvPr>
          <p:cNvSpPr/>
          <p:nvPr/>
        </p:nvSpPr>
        <p:spPr>
          <a:xfrm>
            <a:off x="2122455" y="5620933"/>
            <a:ext cx="2274250" cy="110787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Нажимаем кнопку готово. Баллы назначены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xmlns="" id="{8960C171-F4A6-41C7-AB60-928051B6A16D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4215038" y="2418041"/>
            <a:ext cx="480824" cy="54926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xmlns="" id="{8CE2ADB4-48F0-48F5-8568-0BFA65F99DE1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330907" y="2556033"/>
            <a:ext cx="510321" cy="110530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xmlns="" id="{0D5ED7FE-A908-4581-9E37-CBA4016A4BA5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10741746" y="3102343"/>
            <a:ext cx="282673" cy="333753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xmlns="" id="{E0950460-3E54-43FF-8697-80E072EAD89D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0718663" y="4722893"/>
            <a:ext cx="305756" cy="498036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BAFF867B-7172-4821-8031-3DBAD5AA123E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7531540" y="5427406"/>
            <a:ext cx="309688" cy="193527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0E198DEE-E218-4F1E-A159-19DDD60AA64D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4396705" y="5862897"/>
            <a:ext cx="394068" cy="11844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8" name="image55.png" descr="image">
            <a:extLst>
              <a:ext uri="{FF2B5EF4-FFF2-40B4-BE49-F238E27FC236}">
                <a16:creationId xmlns:a16="http://schemas.microsoft.com/office/drawing/2014/main" xmlns="" id="{79CB2957-03D6-4544-BF21-1B313F63AED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37602" y="1637071"/>
            <a:ext cx="10854398" cy="4869224"/>
          </a:xfrm>
          <a:prstGeom prst="rect">
            <a:avLst/>
          </a:prstGeom>
          <a:ln/>
        </p:spPr>
      </p:pic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E827120E-12A9-4597-BD17-B645CC120BE0}"/>
              </a:ext>
            </a:extLst>
          </p:cNvPr>
          <p:cNvSpPr/>
          <p:nvPr/>
        </p:nvSpPr>
        <p:spPr>
          <a:xfrm>
            <a:off x="10069545" y="2666563"/>
            <a:ext cx="1770952" cy="61896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xmlns="" id="{F1F25BAC-424A-4587-88FE-4009AF2119FB}"/>
              </a:ext>
            </a:extLst>
          </p:cNvPr>
          <p:cNvSpPr/>
          <p:nvPr/>
        </p:nvSpPr>
        <p:spPr>
          <a:xfrm>
            <a:off x="10221945" y="5783124"/>
            <a:ext cx="1770952" cy="61896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8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5357BF-3AF2-4F2C-85C0-F7078BE61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5307" y="1043219"/>
            <a:ext cx="10025190" cy="8656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Настройка регулярности вопросов и сбора адресов электронной почты: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1F4FF5F5-82FB-45CC-8CD4-22A08EC4C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74DE597E-8522-4BBC-B4EA-5B9087EB746D}"/>
              </a:ext>
            </a:extLst>
          </p:cNvPr>
          <p:cNvSpPr/>
          <p:nvPr/>
        </p:nvSpPr>
        <p:spPr>
          <a:xfrm>
            <a:off x="1219614" y="1653615"/>
            <a:ext cx="3027921" cy="124477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Раздел Настройки (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верхней правой части элементов управления: шестерёнка)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1DE0A8F0-4149-4E9C-8A77-5EDACEDF77D2}"/>
              </a:ext>
            </a:extLst>
          </p:cNvPr>
          <p:cNvSpPr/>
          <p:nvPr/>
        </p:nvSpPr>
        <p:spPr>
          <a:xfrm>
            <a:off x="4843228" y="1565772"/>
            <a:ext cx="4188542" cy="14254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Закладка «Общие»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Активируем «Собирать адреса электронной почты» и «Отправлять респондентам копии их ответов (по запросу респондента)»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2C5C590E-2BAF-449F-BEF0-B84772AFE1EA}"/>
              </a:ext>
            </a:extLst>
          </p:cNvPr>
          <p:cNvSpPr/>
          <p:nvPr/>
        </p:nvSpPr>
        <p:spPr>
          <a:xfrm>
            <a:off x="8401663" y="3064121"/>
            <a:ext cx="3615814" cy="15297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Закладка 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Презентация»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Активировать пункт «Показывать ссылку для повторного заполнения формы»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578D059-4CEF-4105-ACA6-DF5A3D077901}"/>
              </a:ext>
            </a:extLst>
          </p:cNvPr>
          <p:cNvSpPr/>
          <p:nvPr/>
        </p:nvSpPr>
        <p:spPr>
          <a:xfrm>
            <a:off x="9140701" y="5005756"/>
            <a:ext cx="2137738" cy="64339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Сохранить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7962E6A-49A7-4DBB-9234-F7C507A12784}"/>
              </a:ext>
            </a:extLst>
          </p:cNvPr>
          <p:cNvSpPr/>
          <p:nvPr/>
        </p:nvSpPr>
        <p:spPr>
          <a:xfrm>
            <a:off x="9140701" y="6061056"/>
            <a:ext cx="2293374" cy="6433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Тест (форма) готов.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xmlns="" id="{8960C171-F4A6-41C7-AB60-928051B6A16D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247535" y="2276004"/>
            <a:ext cx="575188" cy="0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xmlns="" id="{0D5ED7FE-A908-4581-9E37-CBA4016A4BA5}"/>
              </a:ext>
            </a:extLst>
          </p:cNvPr>
          <p:cNvCxnSpPr>
            <a:cxnSpLocks/>
            <a:stCxn id="6" idx="3"/>
            <a:endCxn id="8" idx="0"/>
          </p:cNvCxnSpPr>
          <p:nvPr/>
        </p:nvCxnSpPr>
        <p:spPr>
          <a:xfrm>
            <a:off x="9031770" y="2278484"/>
            <a:ext cx="1177800" cy="785637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BAFF867B-7172-4821-8031-3DBAD5AA123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10209570" y="4593855"/>
            <a:ext cx="0" cy="411901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0E198DEE-E218-4F1E-A159-19DDD60AA64D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0209570" y="5649155"/>
            <a:ext cx="0" cy="41302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7" name="image22.png" descr="image">
            <a:extLst>
              <a:ext uri="{FF2B5EF4-FFF2-40B4-BE49-F238E27FC236}">
                <a16:creationId xmlns:a16="http://schemas.microsoft.com/office/drawing/2014/main" xmlns="" id="{609E2DE4-2DC6-43FF-B90C-B03498056901}"/>
              </a:ext>
            </a:extLst>
          </p:cNvPr>
          <p:cNvPicPr/>
          <p:nvPr/>
        </p:nvPicPr>
        <p:blipFill rotWithShape="1">
          <a:blip r:embed="rId2"/>
          <a:srcRect l="4018" r="5669" b="7837"/>
          <a:stretch/>
        </p:blipFill>
        <p:spPr>
          <a:xfrm>
            <a:off x="2057176" y="3188928"/>
            <a:ext cx="6179572" cy="30791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952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5357BF-3AF2-4F2C-85C0-F7078BE61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0210" y="1249697"/>
            <a:ext cx="10435686" cy="16262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i="1" dirty="0">
                <a:latin typeface="Arial" panose="020B0604020202020204" pitchFamily="34" charset="0"/>
                <a:cs typeface="Arial" panose="020B0604020202020204" pitchFamily="34" charset="0"/>
              </a:rPr>
              <a:t>Отправка теста (формы). </a:t>
            </a:r>
          </a:p>
          <a:p>
            <a:pPr marL="0" indent="0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Отправка осуществляется путем нажатия кнопки «Отправить». 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1F4FF5F5-82FB-45CC-8CD4-22A08EC4C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  <p:pic>
        <p:nvPicPr>
          <p:cNvPr id="18" name="image23.png" descr="image">
            <a:extLst>
              <a:ext uri="{FF2B5EF4-FFF2-40B4-BE49-F238E27FC236}">
                <a16:creationId xmlns:a16="http://schemas.microsoft.com/office/drawing/2014/main" xmlns="" id="{AC3231BE-2D70-4873-9B5F-7F96288F0CA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536723" y="1109458"/>
            <a:ext cx="8686799" cy="5527317"/>
          </a:xfrm>
          <a:prstGeom prst="rect">
            <a:avLst/>
          </a:prstGeom>
          <a:ln/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48BAD5B4-2C29-4EB5-85E9-428CA1650A52}"/>
              </a:ext>
            </a:extLst>
          </p:cNvPr>
          <p:cNvSpPr/>
          <p:nvPr/>
        </p:nvSpPr>
        <p:spPr>
          <a:xfrm>
            <a:off x="2875935" y="3244645"/>
            <a:ext cx="2448233" cy="73742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2BCE8F40-4592-4BAA-8A55-ACEE32474D3F}"/>
              </a:ext>
            </a:extLst>
          </p:cNvPr>
          <p:cNvSpPr/>
          <p:nvPr/>
        </p:nvSpPr>
        <p:spPr>
          <a:xfrm>
            <a:off x="5958349" y="2595716"/>
            <a:ext cx="2182762" cy="8332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Введите адреса получателей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EEDC3FB2-E323-4C81-B863-0104D68AF53C}"/>
              </a:ext>
            </a:extLst>
          </p:cNvPr>
          <p:cNvCxnSpPr>
            <a:cxnSpLocks/>
          </p:cNvCxnSpPr>
          <p:nvPr/>
        </p:nvCxnSpPr>
        <p:spPr>
          <a:xfrm flipH="1">
            <a:off x="5387537" y="3012358"/>
            <a:ext cx="595212" cy="59718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FEF1A8E5-2290-476B-AC5D-1318131AF724}"/>
              </a:ext>
            </a:extLst>
          </p:cNvPr>
          <p:cNvSpPr/>
          <p:nvPr/>
        </p:nvSpPr>
        <p:spPr>
          <a:xfrm>
            <a:off x="0" y="199139"/>
            <a:ext cx="2267987" cy="1820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этом случае в закладке ответы, Вы будете видеть кто проголосовал, а кто еще не ответил на вопросы формы.</a:t>
            </a:r>
          </a:p>
        </p:txBody>
      </p:sp>
      <p:pic>
        <p:nvPicPr>
          <p:cNvPr id="24" name="image25.png" descr="image">
            <a:extLst>
              <a:ext uri="{FF2B5EF4-FFF2-40B4-BE49-F238E27FC236}">
                <a16:creationId xmlns:a16="http://schemas.microsoft.com/office/drawing/2014/main" xmlns="" id="{5B0AA7A4-8386-410D-BF40-681CAE7F7C77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463361" y="1249697"/>
            <a:ext cx="8760161" cy="528739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2106571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3B1BFE13-A986-483E-964B-4AAFBEB9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Самостоятельная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19F50B7-B490-4E99-A0DC-432AC782A297}"/>
              </a:ext>
            </a:extLst>
          </p:cNvPr>
          <p:cNvSpPr txBox="1"/>
          <p:nvPr/>
        </p:nvSpPr>
        <p:spPr>
          <a:xfrm>
            <a:off x="1765504" y="1336028"/>
            <a:ext cx="1042649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Задание практической работы:</a:t>
            </a: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Создать собственную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Форм по уже готовой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Форме, используя инструкцию и пример выше.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EA1EE69-BC62-4345-939F-E01BB9FFA78B}"/>
              </a:ext>
            </a:extLst>
          </p:cNvPr>
          <p:cNvSpPr txBox="1"/>
          <p:nvPr/>
        </p:nvSpPr>
        <p:spPr>
          <a:xfrm>
            <a:off x="1765505" y="4578172"/>
            <a:ext cx="10426495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завершению практической работы, необходимо скопированную ссылку на созданную Вами Форму, вставить в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Документ: 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https://docs.google.com/document/d/1KZpgzQp0lXKL7pIdTuAvjxAmUO9PsFP1GCtf2OC9VLM/edit</a:t>
            </a:r>
            <a:endParaRPr lang="ru-RU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Google Формы | LiveAgent">
            <a:extLst>
              <a:ext uri="{FF2B5EF4-FFF2-40B4-BE49-F238E27FC236}">
                <a16:creationId xmlns:a16="http://schemas.microsoft.com/office/drawing/2014/main" xmlns="" id="{BB78449B-BEF8-4294-B132-6D69D2FA97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08" t="22865" r="16427" b="21100"/>
          <a:stretch/>
        </p:blipFill>
        <p:spPr bwMode="auto">
          <a:xfrm>
            <a:off x="2689863" y="2575306"/>
            <a:ext cx="2064774" cy="170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Google Формы | LiveAgent">
            <a:extLst>
              <a:ext uri="{FF2B5EF4-FFF2-40B4-BE49-F238E27FC236}">
                <a16:creationId xmlns:a16="http://schemas.microsoft.com/office/drawing/2014/main" xmlns="" id="{2017931E-27D6-47FF-B943-C55D8B8A89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08" t="22865" r="16427" b="21100"/>
          <a:stretch/>
        </p:blipFill>
        <p:spPr bwMode="auto">
          <a:xfrm>
            <a:off x="8877302" y="2575306"/>
            <a:ext cx="2064774" cy="170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ake any type of online form, google forms by Adammo22 | Fiverr">
            <a:extLst>
              <a:ext uri="{FF2B5EF4-FFF2-40B4-BE49-F238E27FC236}">
                <a16:creationId xmlns:a16="http://schemas.microsoft.com/office/drawing/2014/main" xmlns="" id="{B51E73CA-4DB7-4384-BE95-09CF27811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44" b="31475"/>
          <a:stretch/>
        </p:blipFill>
        <p:spPr bwMode="auto">
          <a:xfrm>
            <a:off x="4754637" y="3156665"/>
            <a:ext cx="4122665" cy="84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5191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EA1EE69-BC62-4345-939F-E01BB9FFA78B}"/>
              </a:ext>
            </a:extLst>
          </p:cNvPr>
          <p:cNvSpPr txBox="1"/>
          <p:nvPr/>
        </p:nvSpPr>
        <p:spPr>
          <a:xfrm>
            <a:off x="1323053" y="1844938"/>
            <a:ext cx="408960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завершению практической работы, необходимо скопированную ссылку на созданную Вами Форму, вставить в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Документ: 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https://docs.google.com/document/d/1KZpgzQp0lXKL7pIdTuAvjxAmUO9PsFP1GCtf2OC9VLM/edit</a:t>
            </a:r>
            <a:endParaRPr lang="ru-RU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1D3D5BE-D8E1-469E-AD26-9ABA8930898F}"/>
              </a:ext>
            </a:extLst>
          </p:cNvPr>
          <p:cNvSpPr txBox="1"/>
          <p:nvPr/>
        </p:nvSpPr>
        <p:spPr>
          <a:xfrm>
            <a:off x="1740002" y="486697"/>
            <a:ext cx="6105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Готовая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Google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Форма:</a:t>
            </a:r>
          </a:p>
        </p:txBody>
      </p:sp>
      <p:pic>
        <p:nvPicPr>
          <p:cNvPr id="17" name="image28.png">
            <a:extLst>
              <a:ext uri="{FF2B5EF4-FFF2-40B4-BE49-F238E27FC236}">
                <a16:creationId xmlns:a16="http://schemas.microsoft.com/office/drawing/2014/main" xmlns="" id="{AB2FA4C0-86BA-429E-B8CE-DDB0E03B76EB}"/>
              </a:ext>
            </a:extLst>
          </p:cNvPr>
          <p:cNvPicPr/>
          <p:nvPr/>
        </p:nvPicPr>
        <p:blipFill rotWithShape="1">
          <a:blip r:embed="rId3"/>
          <a:srcRect l="27915" t="6569" r="28599" b="3945"/>
          <a:stretch/>
        </p:blipFill>
        <p:spPr>
          <a:xfrm>
            <a:off x="5530645" y="0"/>
            <a:ext cx="5220315" cy="68580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150816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7DC804-949E-414E-9E0E-14B626616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8362" y="1512803"/>
            <a:ext cx="10433638" cy="2557751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Облачные технологии</a:t>
            </a:r>
            <a:b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Google</a:t>
            </a:r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:Формы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474A8AF-94D8-4D26-A4A1-03D760C9A8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6807" y="6385506"/>
            <a:ext cx="2917810" cy="472494"/>
          </a:xfrm>
        </p:spPr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Магнитогорск, 2021</a:t>
            </a:r>
          </a:p>
        </p:txBody>
      </p:sp>
    </p:spTree>
    <p:extLst>
      <p:ext uri="{BB962C8B-B14F-4D97-AF65-F5344CB8AC3E}">
        <p14:creationId xmlns:p14="http://schemas.microsoft.com/office/powerpoint/2010/main" xmlns="" val="377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9730" y="-272845"/>
            <a:ext cx="10018713" cy="1752599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План работы: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915D79-53BF-49C0-9576-E27466375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4242" y="1040990"/>
            <a:ext cx="10196411" cy="3586317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Ознакомиться с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Формой и пройти опрос;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Работа с облачной технологией: представление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:Формы;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Совместная практическая работа с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Формами;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 Самостоятельная практическая работа с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Формой.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Установка Google Chrome на Debian или Ubuntu, инструкция со скриншотами">
            <a:extLst>
              <a:ext uri="{FF2B5EF4-FFF2-40B4-BE49-F238E27FC236}">
                <a16:creationId xmlns:a16="http://schemas.microsoft.com/office/drawing/2014/main" xmlns="" id="{BF47AAF5-F018-42BC-98CB-895C74AB8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39484">
            <a:off x="2074964" y="4159045"/>
            <a:ext cx="3223652" cy="181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 файлам Google Drive можно будет получить доступ без Интернета через Google  Chrome - hi-Tech.ua">
            <a:extLst>
              <a:ext uri="{FF2B5EF4-FFF2-40B4-BE49-F238E27FC236}">
                <a16:creationId xmlns:a16="http://schemas.microsoft.com/office/drawing/2014/main" xmlns="" id="{B865A9B7-1D8A-495A-B85F-B8426F182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190">
            <a:off x="5664733" y="4196699"/>
            <a:ext cx="2812113" cy="18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oogle Forms для email-маркетологов: 3 лайфхака ⋆ Блог Digital агенції  UAMASTER">
            <a:extLst>
              <a:ext uri="{FF2B5EF4-FFF2-40B4-BE49-F238E27FC236}">
                <a16:creationId xmlns:a16="http://schemas.microsoft.com/office/drawing/2014/main" xmlns="" id="{C3B80758-3B09-4FC9-BDAE-3018A9E90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93859">
            <a:off x="8887686" y="4214534"/>
            <a:ext cx="2932017" cy="18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812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915D79-53BF-49C0-9576-E27466375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020" y="5483942"/>
            <a:ext cx="9311509" cy="1219200"/>
          </a:xfrm>
        </p:spPr>
        <p:txBody>
          <a:bodyPr>
            <a:no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https://docs.google.com/forms/d/e/1FAIpQLSfom9qzDuFe8a6aAC-EyzuqaUnwe2VgDZH0XzCKDv1g34f2_w/viewform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A1C7F36-BA57-463F-A6F5-122507E00CD6}"/>
              </a:ext>
            </a:extLst>
          </p:cNvPr>
          <p:cNvSpPr txBox="1"/>
          <p:nvPr/>
        </p:nvSpPr>
        <p:spPr>
          <a:xfrm>
            <a:off x="3194073" y="5324517"/>
            <a:ext cx="70413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Опрос, созданный при помощи </a:t>
            </a:r>
            <a:r>
              <a:rPr lang="ru-RU" sz="2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Формы: </a:t>
            </a:r>
            <a:endParaRPr lang="ru-RU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C6FDC21-9C9C-42F5-BAAE-479F7DD4725D}"/>
              </a:ext>
            </a:extLst>
          </p:cNvPr>
          <p:cNvSpPr txBox="1"/>
          <p:nvPr/>
        </p:nvSpPr>
        <p:spPr>
          <a:xfrm>
            <a:off x="2238068" y="2063874"/>
            <a:ext cx="65224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Продукт позволяет: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Проводить опросы;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Регистрировать участников мероприятий;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Сегментировать клиентов;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 err="1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Брифовать</a:t>
            </a: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клиентов;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Получать обратную связь;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Собирать отзывы;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Проводить тестирования и викторины;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1F292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Собирать контакты для рассылок.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6D4D68D-B2D0-4B07-A790-4390F08CDFB5}"/>
              </a:ext>
            </a:extLst>
          </p:cNvPr>
          <p:cNvSpPr txBox="1"/>
          <p:nvPr/>
        </p:nvSpPr>
        <p:spPr>
          <a:xfrm>
            <a:off x="1618635" y="277869"/>
            <a:ext cx="714190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ru-RU" sz="2000" b="1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0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Формы </a:t>
            </a: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— один из облачных сервисов </a:t>
            </a:r>
            <a:r>
              <a:rPr lang="ru-RU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связанный с облаком и таблицами. </a:t>
            </a:r>
          </a:p>
          <a:p>
            <a:pPr indent="457200"/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и для использования любых других продуктов </a:t>
            </a:r>
            <a:r>
              <a:rPr lang="ru-RU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для авторизации достаточно просто иметь почтовый ящик на </a:t>
            </a:r>
            <a:r>
              <a:rPr lang="ru-RU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Gmail</a:t>
            </a: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A21E0850-E3A8-428F-9446-4DA9303F4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9613" y="2251209"/>
            <a:ext cx="4575794" cy="258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51EF6852-7DD9-4970-B70E-F0F8F732C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17163">
            <a:off x="9200536" y="387334"/>
            <a:ext cx="1008498" cy="100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6688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018713" cy="1752599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облачной технологией: представление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:Формы</a:t>
            </a:r>
            <a:endParaRPr lang="ru-RU" sz="3000" b="1" dirty="0"/>
          </a:p>
        </p:txBody>
      </p:sp>
      <p:pic>
        <p:nvPicPr>
          <p:cNvPr id="4" name="image39.png">
            <a:extLst>
              <a:ext uri="{FF2B5EF4-FFF2-40B4-BE49-F238E27FC236}">
                <a16:creationId xmlns:a16="http://schemas.microsoft.com/office/drawing/2014/main" xmlns="" id="{0D414FDF-1966-4C1F-BFD9-8F3F3BDBC1FB}"/>
              </a:ext>
            </a:extLst>
          </p:cNvPr>
          <p:cNvPicPr/>
          <p:nvPr/>
        </p:nvPicPr>
        <p:blipFill>
          <a:blip r:embed="rId2"/>
          <a:srcRect l="88348" r="6360" b="87791"/>
          <a:stretch>
            <a:fillRect/>
          </a:stretch>
        </p:blipFill>
        <p:spPr>
          <a:xfrm>
            <a:off x="3197593" y="2915740"/>
            <a:ext cx="1125445" cy="1479387"/>
          </a:xfrm>
          <a:prstGeom prst="rect">
            <a:avLst/>
          </a:prstGeom>
          <a:ln/>
        </p:spPr>
      </p:pic>
      <p:pic>
        <p:nvPicPr>
          <p:cNvPr id="5" name="image1.png">
            <a:extLst>
              <a:ext uri="{FF2B5EF4-FFF2-40B4-BE49-F238E27FC236}">
                <a16:creationId xmlns:a16="http://schemas.microsoft.com/office/drawing/2014/main" xmlns="" id="{857BD63F-3C9C-4857-99A8-A91FA0996F3D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323038" y="2067815"/>
            <a:ext cx="6300368" cy="3521824"/>
          </a:xfrm>
          <a:prstGeom prst="rect">
            <a:avLst/>
          </a:prstGeom>
          <a:ln/>
        </p:spPr>
      </p:pic>
      <p:pic>
        <p:nvPicPr>
          <p:cNvPr id="9" name="image40.png">
            <a:extLst>
              <a:ext uri="{FF2B5EF4-FFF2-40B4-BE49-F238E27FC236}">
                <a16:creationId xmlns:a16="http://schemas.microsoft.com/office/drawing/2014/main" xmlns="" id="{51AE4502-B3AC-4219-9190-23FE4E5D2453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265616" y="1107650"/>
            <a:ext cx="9370502" cy="5442154"/>
          </a:xfrm>
          <a:prstGeom prst="rect">
            <a:avLst/>
          </a:prstGeom>
          <a:ln/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A9D72A1-A486-4FC5-9625-15917B4D1EF8}"/>
              </a:ext>
            </a:extLst>
          </p:cNvPr>
          <p:cNvSpPr/>
          <p:nvPr/>
        </p:nvSpPr>
        <p:spPr>
          <a:xfrm>
            <a:off x="10867824" y="1882077"/>
            <a:ext cx="523875" cy="37147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1" name="image38.png">
            <a:extLst>
              <a:ext uri="{FF2B5EF4-FFF2-40B4-BE49-F238E27FC236}">
                <a16:creationId xmlns:a16="http://schemas.microsoft.com/office/drawing/2014/main" xmlns="" id="{AF9A77C4-6A6F-49C3-966C-F2F917B02C1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2265616" y="1107650"/>
            <a:ext cx="9474100" cy="5558621"/>
          </a:xfrm>
          <a:prstGeom prst="rect">
            <a:avLst/>
          </a:prstGeom>
          <a:ln/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E1F62E63-5D9D-4544-A946-87C9ADD65A0F}"/>
              </a:ext>
            </a:extLst>
          </p:cNvPr>
          <p:cNvSpPr/>
          <p:nvPr/>
        </p:nvSpPr>
        <p:spPr>
          <a:xfrm>
            <a:off x="9607296" y="4597195"/>
            <a:ext cx="638175" cy="4953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3" name="image36.png">
            <a:extLst>
              <a:ext uri="{FF2B5EF4-FFF2-40B4-BE49-F238E27FC236}">
                <a16:creationId xmlns:a16="http://schemas.microsoft.com/office/drawing/2014/main" xmlns="" id="{5B67FEFF-9234-41AE-9C60-A14B8F7A04CF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2265616" y="1107651"/>
            <a:ext cx="9474099" cy="555862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72484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018713" cy="1752599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облачной технологией: представление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:Формы</a:t>
            </a:r>
            <a:endParaRPr lang="ru-RU" sz="3000" b="1" dirty="0"/>
          </a:p>
        </p:txBody>
      </p:sp>
      <p:pic>
        <p:nvPicPr>
          <p:cNvPr id="14" name="image36.png">
            <a:extLst>
              <a:ext uri="{FF2B5EF4-FFF2-40B4-BE49-F238E27FC236}">
                <a16:creationId xmlns:a16="http://schemas.microsoft.com/office/drawing/2014/main" xmlns="" id="{C318CAD9-52B0-4574-BB8A-33582D64C4E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433484" y="1184788"/>
            <a:ext cx="9291484" cy="5466736"/>
          </a:xfrm>
          <a:prstGeom prst="rect">
            <a:avLst/>
          </a:prstGeom>
          <a:ln/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E21AED44-7C86-4B03-A3C2-3FB4E1CAD932}"/>
              </a:ext>
            </a:extLst>
          </p:cNvPr>
          <p:cNvSpPr/>
          <p:nvPr/>
        </p:nvSpPr>
        <p:spPr>
          <a:xfrm>
            <a:off x="2551625" y="2186141"/>
            <a:ext cx="923925" cy="36195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6" name="image44.png">
            <a:extLst>
              <a:ext uri="{FF2B5EF4-FFF2-40B4-BE49-F238E27FC236}">
                <a16:creationId xmlns:a16="http://schemas.microsoft.com/office/drawing/2014/main" xmlns="" id="{1AC8D4BB-EFCD-4840-80B7-9B74919DCA7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433484" y="1184788"/>
            <a:ext cx="9291484" cy="5466736"/>
          </a:xfrm>
          <a:prstGeom prst="rect">
            <a:avLst/>
          </a:prstGeom>
          <a:ln/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E25AAD7-E6BB-4FE6-B864-25C8AD49B1A5}"/>
              </a:ext>
            </a:extLst>
          </p:cNvPr>
          <p:cNvSpPr/>
          <p:nvPr/>
        </p:nvSpPr>
        <p:spPr>
          <a:xfrm>
            <a:off x="2551625" y="3918156"/>
            <a:ext cx="1371600" cy="2286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8" name="image47.png">
            <a:extLst>
              <a:ext uri="{FF2B5EF4-FFF2-40B4-BE49-F238E27FC236}">
                <a16:creationId xmlns:a16="http://schemas.microsoft.com/office/drawing/2014/main" xmlns="" id="{2FFC37DF-304B-43C8-B93D-FD81974CF32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433484" y="1184788"/>
            <a:ext cx="9291483" cy="546673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327934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018713" cy="1752599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облачной технологией: представление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:Формы</a:t>
            </a:r>
            <a:endParaRPr lang="ru-RU" sz="3000" b="1" dirty="0"/>
          </a:p>
        </p:txBody>
      </p:sp>
      <p:pic>
        <p:nvPicPr>
          <p:cNvPr id="8" name="image43.png">
            <a:extLst>
              <a:ext uri="{FF2B5EF4-FFF2-40B4-BE49-F238E27FC236}">
                <a16:creationId xmlns:a16="http://schemas.microsoft.com/office/drawing/2014/main" xmlns="" id="{BD3E30F8-E1CF-4E97-B437-2525443AFB7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300749" y="1002891"/>
            <a:ext cx="9438968" cy="5855110"/>
          </a:xfrm>
          <a:prstGeom prst="rect">
            <a:avLst/>
          </a:prstGeom>
          <a:ln/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7B3AEA2-8F94-4C97-A0E6-4958CB073A26}"/>
              </a:ext>
            </a:extLst>
          </p:cNvPr>
          <p:cNvSpPr/>
          <p:nvPr/>
        </p:nvSpPr>
        <p:spPr>
          <a:xfrm>
            <a:off x="9965914" y="1627956"/>
            <a:ext cx="1095375" cy="304083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C1793828-DA30-4FE9-8F8A-01D89CA563C3}"/>
              </a:ext>
            </a:extLst>
          </p:cNvPr>
          <p:cNvSpPr/>
          <p:nvPr/>
        </p:nvSpPr>
        <p:spPr>
          <a:xfrm>
            <a:off x="10056400" y="2185681"/>
            <a:ext cx="1678399" cy="569810"/>
          </a:xfrm>
          <a:custGeom>
            <a:avLst/>
            <a:gdLst/>
            <a:ahLst/>
            <a:cxnLst/>
            <a:rect l="l" t="t" r="r" b="b"/>
            <a:pathLst>
              <a:path w="1085850" h="781050" extrusionOk="0">
                <a:moveTo>
                  <a:pt x="0" y="0"/>
                </a:moveTo>
                <a:lnTo>
                  <a:pt x="0" y="781050"/>
                </a:lnTo>
                <a:lnTo>
                  <a:pt x="1085850" y="781050"/>
                </a:lnTo>
                <a:lnTo>
                  <a:pt x="108585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Отправка формы для прохождения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xmlns="" id="{1716BFCB-E38F-403A-98DE-C77EF4FAF146}"/>
              </a:ext>
            </a:extLst>
          </p:cNvPr>
          <p:cNvSpPr/>
          <p:nvPr/>
        </p:nvSpPr>
        <p:spPr>
          <a:xfrm rot="10800000">
            <a:off x="10909350" y="1932039"/>
            <a:ext cx="151939" cy="253642"/>
          </a:xfrm>
          <a:custGeom>
            <a:avLst/>
            <a:gdLst/>
            <a:ahLst/>
            <a:cxnLst/>
            <a:rect l="l" t="t" r="r" b="b"/>
            <a:pathLst>
              <a:path w="47625" h="152400" extrusionOk="0">
                <a:moveTo>
                  <a:pt x="0" y="0"/>
                </a:moveTo>
                <a:lnTo>
                  <a:pt x="47625" y="15240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69EF7C8-BEBC-4FA9-A59C-9F58930311D8}"/>
              </a:ext>
            </a:extLst>
          </p:cNvPr>
          <p:cNvSpPr/>
          <p:nvPr/>
        </p:nvSpPr>
        <p:spPr>
          <a:xfrm>
            <a:off x="4454550" y="2617377"/>
            <a:ext cx="1443192" cy="420791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16D020A2-79FF-4A26-B436-37BDAE005822}"/>
              </a:ext>
            </a:extLst>
          </p:cNvPr>
          <p:cNvSpPr/>
          <p:nvPr/>
        </p:nvSpPr>
        <p:spPr>
          <a:xfrm>
            <a:off x="6604642" y="2502231"/>
            <a:ext cx="1701518" cy="420791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Название формы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xmlns="" id="{D8B68817-49AA-436E-B2E6-0EEA92C33921}"/>
              </a:ext>
            </a:extLst>
          </p:cNvPr>
          <p:cNvSpPr/>
          <p:nvPr/>
        </p:nvSpPr>
        <p:spPr>
          <a:xfrm flipH="1">
            <a:off x="5909317" y="2712627"/>
            <a:ext cx="695325" cy="85725"/>
          </a:xfrm>
          <a:custGeom>
            <a:avLst/>
            <a:gdLst/>
            <a:ahLst/>
            <a:cxnLst/>
            <a:rect l="l" t="t" r="r" b="b"/>
            <a:pathLst>
              <a:path w="685800" h="76200" extrusionOk="0">
                <a:moveTo>
                  <a:pt x="0" y="0"/>
                </a:moveTo>
                <a:lnTo>
                  <a:pt x="685800" y="7620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D24A7226-A164-4CB1-90BE-D971DD46D3F9}"/>
              </a:ext>
            </a:extLst>
          </p:cNvPr>
          <p:cNvSpPr/>
          <p:nvPr/>
        </p:nvSpPr>
        <p:spPr>
          <a:xfrm>
            <a:off x="4488962" y="3886353"/>
            <a:ext cx="1607037" cy="2762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:a16="http://schemas.microsoft.com/office/drawing/2014/main" xmlns="" id="{6BF19A60-3712-4E4D-9941-972D9E806253}"/>
              </a:ext>
            </a:extLst>
          </p:cNvPr>
          <p:cNvSpPr/>
          <p:nvPr/>
        </p:nvSpPr>
        <p:spPr>
          <a:xfrm>
            <a:off x="5909317" y="3511935"/>
            <a:ext cx="923925" cy="247650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Вопрос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:a16="http://schemas.microsoft.com/office/drawing/2014/main" xmlns="" id="{EF8725EB-A46C-4461-9980-78250B0C57C2}"/>
              </a:ext>
            </a:extLst>
          </p:cNvPr>
          <p:cNvSpPr/>
          <p:nvPr/>
        </p:nvSpPr>
        <p:spPr>
          <a:xfrm flipH="1">
            <a:off x="5633092" y="3682216"/>
            <a:ext cx="276225" cy="133350"/>
          </a:xfrm>
          <a:custGeom>
            <a:avLst/>
            <a:gdLst/>
            <a:ahLst/>
            <a:cxnLst/>
            <a:rect l="l" t="t" r="r" b="b"/>
            <a:pathLst>
              <a:path w="266700" h="123825" extrusionOk="0">
                <a:moveTo>
                  <a:pt x="0" y="0"/>
                </a:moveTo>
                <a:lnTo>
                  <a:pt x="266700" y="12382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EBD9B106-12F4-4F8E-A3DA-D126A49D3921}"/>
              </a:ext>
            </a:extLst>
          </p:cNvPr>
          <p:cNvSpPr/>
          <p:nvPr/>
        </p:nvSpPr>
        <p:spPr>
          <a:xfrm>
            <a:off x="6949590" y="3812948"/>
            <a:ext cx="342900" cy="2762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xmlns="" id="{DFFD0A45-4B94-43BD-8A39-D726ACD7EB65}"/>
              </a:ext>
            </a:extLst>
          </p:cNvPr>
          <p:cNvSpPr/>
          <p:nvPr/>
        </p:nvSpPr>
        <p:spPr>
          <a:xfrm>
            <a:off x="7346464" y="3200400"/>
            <a:ext cx="1399329" cy="552223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Вставка изображения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xmlns="" id="{FE74BF92-6156-426A-AE5A-47A2FD83DB8A}"/>
              </a:ext>
            </a:extLst>
          </p:cNvPr>
          <p:cNvSpPr/>
          <p:nvPr/>
        </p:nvSpPr>
        <p:spPr>
          <a:xfrm flipH="1">
            <a:off x="7125956" y="3626234"/>
            <a:ext cx="204635" cy="186713"/>
          </a:xfrm>
          <a:custGeom>
            <a:avLst/>
            <a:gdLst/>
            <a:ahLst/>
            <a:cxnLst/>
            <a:rect l="l" t="t" r="r" b="b"/>
            <a:pathLst>
              <a:path w="266700" h="123825" extrusionOk="0">
                <a:moveTo>
                  <a:pt x="0" y="0"/>
                </a:moveTo>
                <a:lnTo>
                  <a:pt x="266700" y="12382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EB78058C-17B2-41A9-92A1-94601ED06753}"/>
              </a:ext>
            </a:extLst>
          </p:cNvPr>
          <p:cNvSpPr/>
          <p:nvPr/>
        </p:nvSpPr>
        <p:spPr>
          <a:xfrm>
            <a:off x="7413793" y="3812948"/>
            <a:ext cx="1438275" cy="27622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xmlns="" id="{A8376142-9DAF-4774-87E9-451E797C36EA}"/>
              </a:ext>
            </a:extLst>
          </p:cNvPr>
          <p:cNvSpPr/>
          <p:nvPr/>
        </p:nvSpPr>
        <p:spPr>
          <a:xfrm>
            <a:off x="7587022" y="4389511"/>
            <a:ext cx="1438275" cy="276225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Типы ответов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xmlns="" id="{95D905E1-4BCF-400B-8590-247C88D01C16}"/>
              </a:ext>
            </a:extLst>
          </p:cNvPr>
          <p:cNvSpPr/>
          <p:nvPr/>
        </p:nvSpPr>
        <p:spPr>
          <a:xfrm rot="10800000">
            <a:off x="8075780" y="4122117"/>
            <a:ext cx="57150" cy="266700"/>
          </a:xfrm>
          <a:custGeom>
            <a:avLst/>
            <a:gdLst/>
            <a:ahLst/>
            <a:cxnLst/>
            <a:rect l="l" t="t" r="r" b="b"/>
            <a:pathLst>
              <a:path w="47625" h="257175" extrusionOk="0">
                <a:moveTo>
                  <a:pt x="0" y="0"/>
                </a:moveTo>
                <a:lnTo>
                  <a:pt x="47625" y="25717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:a16="http://schemas.microsoft.com/office/drawing/2014/main" xmlns="" id="{C2FC5542-83B8-4E1B-8044-D3BBF348DCF2}"/>
              </a:ext>
            </a:extLst>
          </p:cNvPr>
          <p:cNvSpPr/>
          <p:nvPr/>
        </p:nvSpPr>
        <p:spPr>
          <a:xfrm>
            <a:off x="4967685" y="5476623"/>
            <a:ext cx="1607037" cy="403607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Варианты ответов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E80D81EE-8CB5-4F73-AAEE-41E5F405B6CE}"/>
              </a:ext>
            </a:extLst>
          </p:cNvPr>
          <p:cNvSpPr/>
          <p:nvPr/>
        </p:nvSpPr>
        <p:spPr>
          <a:xfrm>
            <a:off x="4433654" y="4348498"/>
            <a:ext cx="2980139" cy="630601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:a16="http://schemas.microsoft.com/office/drawing/2014/main" xmlns="" id="{09BA8A93-7252-4A3F-92A4-EE5009855679}"/>
              </a:ext>
            </a:extLst>
          </p:cNvPr>
          <p:cNvSpPr/>
          <p:nvPr/>
        </p:nvSpPr>
        <p:spPr>
          <a:xfrm rot="10800000">
            <a:off x="5442592" y="5041017"/>
            <a:ext cx="190500" cy="400050"/>
          </a:xfrm>
          <a:custGeom>
            <a:avLst/>
            <a:gdLst/>
            <a:ahLst/>
            <a:cxnLst/>
            <a:rect l="l" t="t" r="r" b="b"/>
            <a:pathLst>
              <a:path w="180975" h="390525" extrusionOk="0">
                <a:moveTo>
                  <a:pt x="0" y="0"/>
                </a:moveTo>
                <a:lnTo>
                  <a:pt x="180975" y="39052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B36D5FBD-4FEF-4D19-94F9-6C48B6AF3084}"/>
              </a:ext>
            </a:extLst>
          </p:cNvPr>
          <p:cNvSpPr/>
          <p:nvPr/>
        </p:nvSpPr>
        <p:spPr>
          <a:xfrm>
            <a:off x="7238884" y="5289960"/>
            <a:ext cx="376784" cy="2718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4" name="Полилиния: фигура 43">
            <a:extLst>
              <a:ext uri="{FF2B5EF4-FFF2-40B4-BE49-F238E27FC236}">
                <a16:creationId xmlns:a16="http://schemas.microsoft.com/office/drawing/2014/main" xmlns="" id="{DE324400-D35A-454F-B2B5-630A0CE7E234}"/>
              </a:ext>
            </a:extLst>
          </p:cNvPr>
          <p:cNvSpPr/>
          <p:nvPr/>
        </p:nvSpPr>
        <p:spPr>
          <a:xfrm>
            <a:off x="6947788" y="5996233"/>
            <a:ext cx="1311653" cy="498812"/>
          </a:xfrm>
          <a:custGeom>
            <a:avLst/>
            <a:gdLst/>
            <a:ahLst/>
            <a:cxnLst/>
            <a:rect l="l" t="t" r="r" b="b"/>
            <a:pathLst>
              <a:path w="914400" h="238125" extrusionOk="0">
                <a:moveTo>
                  <a:pt x="0" y="0"/>
                </a:moveTo>
                <a:lnTo>
                  <a:pt x="0" y="238125"/>
                </a:lnTo>
                <a:lnTo>
                  <a:pt x="914400" y="238125"/>
                </a:lnTo>
                <a:lnTo>
                  <a:pt x="91440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Удаление вопроса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1F1F41EA-F8E5-4CF3-B3D9-3336096AF39A}"/>
              </a:ext>
            </a:extLst>
          </p:cNvPr>
          <p:cNvSpPr/>
          <p:nvPr/>
        </p:nvSpPr>
        <p:spPr>
          <a:xfrm>
            <a:off x="7581783" y="5289960"/>
            <a:ext cx="1659875" cy="271799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6" name="Полилиния: фигура 45">
            <a:extLst>
              <a:ext uri="{FF2B5EF4-FFF2-40B4-BE49-F238E27FC236}">
                <a16:creationId xmlns:a16="http://schemas.microsoft.com/office/drawing/2014/main" xmlns="" id="{692E7273-287E-492D-A652-C43476952E64}"/>
              </a:ext>
            </a:extLst>
          </p:cNvPr>
          <p:cNvSpPr/>
          <p:nvPr/>
        </p:nvSpPr>
        <p:spPr>
          <a:xfrm>
            <a:off x="9343751" y="5692267"/>
            <a:ext cx="1717538" cy="739251"/>
          </a:xfrm>
          <a:custGeom>
            <a:avLst/>
            <a:gdLst/>
            <a:ahLst/>
            <a:cxnLst/>
            <a:rect l="l" t="t" r="r" b="b"/>
            <a:pathLst>
              <a:path w="1156970" h="668655" extrusionOk="0">
                <a:moveTo>
                  <a:pt x="0" y="0"/>
                </a:moveTo>
                <a:lnTo>
                  <a:pt x="0" y="668655"/>
                </a:lnTo>
                <a:lnTo>
                  <a:pt x="1156970" y="668655"/>
                </a:lnTo>
                <a:lnTo>
                  <a:pt x="115697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Обязательность ответа на вопрос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7" name="Полилиния: фигура 46">
            <a:extLst>
              <a:ext uri="{FF2B5EF4-FFF2-40B4-BE49-F238E27FC236}">
                <a16:creationId xmlns:a16="http://schemas.microsoft.com/office/drawing/2014/main" xmlns="" id="{9A714DE6-06FB-46C4-9834-7269553483E2}"/>
              </a:ext>
            </a:extLst>
          </p:cNvPr>
          <p:cNvSpPr/>
          <p:nvPr/>
        </p:nvSpPr>
        <p:spPr>
          <a:xfrm rot="10800000">
            <a:off x="8745793" y="5561759"/>
            <a:ext cx="609600" cy="318471"/>
          </a:xfrm>
          <a:custGeom>
            <a:avLst/>
            <a:gdLst/>
            <a:ahLst/>
            <a:cxnLst/>
            <a:rect l="l" t="t" r="r" b="b"/>
            <a:pathLst>
              <a:path w="600075" h="142875" extrusionOk="0">
                <a:moveTo>
                  <a:pt x="0" y="0"/>
                </a:moveTo>
                <a:lnTo>
                  <a:pt x="600075" y="14287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xmlns="" id="{F1E09281-609C-4764-9A43-9D23674936DC}"/>
              </a:ext>
            </a:extLst>
          </p:cNvPr>
          <p:cNvSpPr/>
          <p:nvPr/>
        </p:nvSpPr>
        <p:spPr>
          <a:xfrm rot="10800000" flipH="1">
            <a:off x="7361275" y="5564369"/>
            <a:ext cx="52517" cy="431863"/>
          </a:xfrm>
          <a:custGeom>
            <a:avLst/>
            <a:gdLst/>
            <a:ahLst/>
            <a:cxnLst/>
            <a:rect l="l" t="t" r="r" b="b"/>
            <a:pathLst>
              <a:path w="45720" h="171450" extrusionOk="0">
                <a:moveTo>
                  <a:pt x="0" y="0"/>
                </a:moveTo>
                <a:lnTo>
                  <a:pt x="45720" y="17145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pic>
        <p:nvPicPr>
          <p:cNvPr id="51" name="image41.png">
            <a:extLst>
              <a:ext uri="{FF2B5EF4-FFF2-40B4-BE49-F238E27FC236}">
                <a16:creationId xmlns:a16="http://schemas.microsoft.com/office/drawing/2014/main" xmlns="" id="{387E22E1-A734-49BB-B392-10521D54C6C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300749" y="977769"/>
            <a:ext cx="9438968" cy="5855110"/>
          </a:xfrm>
          <a:prstGeom prst="rect">
            <a:avLst/>
          </a:prstGeom>
          <a:ln/>
        </p:spPr>
      </p:pic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31E33C22-DDFF-40A5-A5C5-7E9DE15425F3}"/>
              </a:ext>
            </a:extLst>
          </p:cNvPr>
          <p:cNvSpPr/>
          <p:nvPr/>
        </p:nvSpPr>
        <p:spPr>
          <a:xfrm>
            <a:off x="8975081" y="1574239"/>
            <a:ext cx="321573" cy="318471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BDB22361-3507-447F-8F90-62C38F330B8A}"/>
              </a:ext>
            </a:extLst>
          </p:cNvPr>
          <p:cNvSpPr/>
          <p:nvPr/>
        </p:nvSpPr>
        <p:spPr>
          <a:xfrm>
            <a:off x="9355393" y="1603847"/>
            <a:ext cx="292487" cy="271798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1B47982A-FF8C-4E76-B758-47C380014393}"/>
              </a:ext>
            </a:extLst>
          </p:cNvPr>
          <p:cNvSpPr/>
          <p:nvPr/>
        </p:nvSpPr>
        <p:spPr>
          <a:xfrm>
            <a:off x="9709714" y="1581432"/>
            <a:ext cx="292487" cy="304083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55" name="Полилиния: фигура 54">
            <a:extLst>
              <a:ext uri="{FF2B5EF4-FFF2-40B4-BE49-F238E27FC236}">
                <a16:creationId xmlns:a16="http://schemas.microsoft.com/office/drawing/2014/main" xmlns="" id="{8DCCB08A-B20A-4D8A-B6B4-87C862BF4ADA}"/>
              </a:ext>
            </a:extLst>
          </p:cNvPr>
          <p:cNvSpPr/>
          <p:nvPr/>
        </p:nvSpPr>
        <p:spPr>
          <a:xfrm>
            <a:off x="6479832" y="1511432"/>
            <a:ext cx="1701518" cy="461752"/>
          </a:xfrm>
          <a:custGeom>
            <a:avLst/>
            <a:gdLst/>
            <a:ahLst/>
            <a:cxnLst/>
            <a:rect l="l" t="t" r="r" b="b"/>
            <a:pathLst>
              <a:path w="914400" h="323850" extrusionOk="0">
                <a:moveTo>
                  <a:pt x="0" y="0"/>
                </a:moveTo>
                <a:lnTo>
                  <a:pt x="0" y="323850"/>
                </a:lnTo>
                <a:lnTo>
                  <a:pt x="914400" y="323850"/>
                </a:lnTo>
                <a:lnTo>
                  <a:pt x="914400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Палитра цветов для формы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6" name="Полилиния: фигура 55">
            <a:extLst>
              <a:ext uri="{FF2B5EF4-FFF2-40B4-BE49-F238E27FC236}">
                <a16:creationId xmlns:a16="http://schemas.microsoft.com/office/drawing/2014/main" xmlns="" id="{06525A08-3A48-4DE6-9F31-9CAD8983493E}"/>
              </a:ext>
            </a:extLst>
          </p:cNvPr>
          <p:cNvSpPr/>
          <p:nvPr/>
        </p:nvSpPr>
        <p:spPr>
          <a:xfrm>
            <a:off x="9942490" y="610874"/>
            <a:ext cx="2263062" cy="669681"/>
          </a:xfrm>
          <a:custGeom>
            <a:avLst/>
            <a:gdLst/>
            <a:ahLst/>
            <a:cxnLst/>
            <a:rect l="l" t="t" r="r" b="b"/>
            <a:pathLst>
              <a:path w="1343025" h="628650" extrusionOk="0">
                <a:moveTo>
                  <a:pt x="0" y="0"/>
                </a:moveTo>
                <a:lnTo>
                  <a:pt x="0" y="628650"/>
                </a:lnTo>
                <a:lnTo>
                  <a:pt x="1343025" y="628650"/>
                </a:lnTo>
                <a:lnTo>
                  <a:pt x="1343025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Посмотреть, как смотрится </a:t>
            </a:r>
            <a:r>
              <a:rPr lang="ru-RU" sz="1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Google</a:t>
            </a: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форма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7" name="Полилиния: фигура 56">
            <a:extLst>
              <a:ext uri="{FF2B5EF4-FFF2-40B4-BE49-F238E27FC236}">
                <a16:creationId xmlns:a16="http://schemas.microsoft.com/office/drawing/2014/main" xmlns="" id="{123E3EF0-A2C2-4CCE-915B-A846DF09F691}"/>
              </a:ext>
            </a:extLst>
          </p:cNvPr>
          <p:cNvSpPr/>
          <p:nvPr/>
        </p:nvSpPr>
        <p:spPr>
          <a:xfrm>
            <a:off x="9908792" y="2249620"/>
            <a:ext cx="1194718" cy="379405"/>
          </a:xfrm>
          <a:custGeom>
            <a:avLst/>
            <a:gdLst/>
            <a:ahLst/>
            <a:cxnLst/>
            <a:rect l="l" t="t" r="r" b="b"/>
            <a:pathLst>
              <a:path w="914400" h="323850" extrusionOk="0">
                <a:moveTo>
                  <a:pt x="0" y="0"/>
                </a:moveTo>
                <a:lnTo>
                  <a:pt x="0" y="323850"/>
                </a:lnTo>
                <a:lnTo>
                  <a:pt x="914400" y="323850"/>
                </a:lnTo>
                <a:lnTo>
                  <a:pt x="914400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Настройки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8" name="Полилиния: фигура 57">
            <a:extLst>
              <a:ext uri="{FF2B5EF4-FFF2-40B4-BE49-F238E27FC236}">
                <a16:creationId xmlns:a16="http://schemas.microsoft.com/office/drawing/2014/main" xmlns="" id="{9A1CE206-5DF6-444F-BC03-0D0AB70CF239}"/>
              </a:ext>
            </a:extLst>
          </p:cNvPr>
          <p:cNvSpPr/>
          <p:nvPr/>
        </p:nvSpPr>
        <p:spPr>
          <a:xfrm rot="10800000" flipH="1">
            <a:off x="9451106" y="1263850"/>
            <a:ext cx="514807" cy="337963"/>
          </a:xfrm>
          <a:custGeom>
            <a:avLst/>
            <a:gdLst/>
            <a:ahLst/>
            <a:cxnLst/>
            <a:rect l="l" t="t" r="r" b="b"/>
            <a:pathLst>
              <a:path w="66675" h="228600" extrusionOk="0">
                <a:moveTo>
                  <a:pt x="0" y="0"/>
                </a:moveTo>
                <a:lnTo>
                  <a:pt x="66675" y="22860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59" name="Полилиния: фигура 58">
            <a:extLst>
              <a:ext uri="{FF2B5EF4-FFF2-40B4-BE49-F238E27FC236}">
                <a16:creationId xmlns:a16="http://schemas.microsoft.com/office/drawing/2014/main" xmlns="" id="{6B5F4F20-228F-46F9-81AD-160707F0B336}"/>
              </a:ext>
            </a:extLst>
          </p:cNvPr>
          <p:cNvSpPr/>
          <p:nvPr/>
        </p:nvSpPr>
        <p:spPr>
          <a:xfrm rot="10800000">
            <a:off x="9903874" y="1902860"/>
            <a:ext cx="151938" cy="375940"/>
          </a:xfrm>
          <a:custGeom>
            <a:avLst/>
            <a:gdLst/>
            <a:ahLst/>
            <a:cxnLst/>
            <a:rect l="l" t="t" r="r" b="b"/>
            <a:pathLst>
              <a:path w="45720" h="142875" extrusionOk="0">
                <a:moveTo>
                  <a:pt x="0" y="0"/>
                </a:moveTo>
                <a:lnTo>
                  <a:pt x="45720" y="142875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60" name="Полилиния: фигура 59">
            <a:extLst>
              <a:ext uri="{FF2B5EF4-FFF2-40B4-BE49-F238E27FC236}">
                <a16:creationId xmlns:a16="http://schemas.microsoft.com/office/drawing/2014/main" xmlns="" id="{EED886DC-3B3F-43B5-AB62-E5D04EF6E603}"/>
              </a:ext>
            </a:extLst>
          </p:cNvPr>
          <p:cNvSpPr/>
          <p:nvPr/>
        </p:nvSpPr>
        <p:spPr>
          <a:xfrm rot="10800000" flipH="1">
            <a:off x="8166407" y="1659617"/>
            <a:ext cx="808673" cy="45719"/>
          </a:xfrm>
          <a:custGeom>
            <a:avLst/>
            <a:gdLst/>
            <a:ahLst/>
            <a:cxnLst/>
            <a:rect l="l" t="t" r="r" b="b"/>
            <a:pathLst>
              <a:path w="361950" h="57150" extrusionOk="0">
                <a:moveTo>
                  <a:pt x="0" y="0"/>
                </a:moveTo>
                <a:lnTo>
                  <a:pt x="361950" y="5715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61" name="Овал 60">
            <a:extLst>
              <a:ext uri="{FF2B5EF4-FFF2-40B4-BE49-F238E27FC236}">
                <a16:creationId xmlns:a16="http://schemas.microsoft.com/office/drawing/2014/main" xmlns="" id="{D56D9133-0203-4FFB-AC3C-D870E3E55903}"/>
              </a:ext>
            </a:extLst>
          </p:cNvPr>
          <p:cNvSpPr/>
          <p:nvPr/>
        </p:nvSpPr>
        <p:spPr>
          <a:xfrm>
            <a:off x="9745969" y="3575120"/>
            <a:ext cx="393041" cy="37594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xmlns="" id="{A3EFAFDA-B25A-4C1E-BCE8-4D5CF94342F1}"/>
              </a:ext>
            </a:extLst>
          </p:cNvPr>
          <p:cNvSpPr/>
          <p:nvPr/>
        </p:nvSpPr>
        <p:spPr>
          <a:xfrm>
            <a:off x="9758143" y="5164634"/>
            <a:ext cx="342634" cy="31971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F66E50A0-97CE-4136-8E81-1F6A279E69A8}"/>
              </a:ext>
            </a:extLst>
          </p:cNvPr>
          <p:cNvSpPr/>
          <p:nvPr/>
        </p:nvSpPr>
        <p:spPr>
          <a:xfrm>
            <a:off x="9776753" y="3923896"/>
            <a:ext cx="335957" cy="293435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xmlns="" id="{D4448619-70BF-43BE-A3C0-6870AAD269FC}"/>
              </a:ext>
            </a:extLst>
          </p:cNvPr>
          <p:cNvSpPr/>
          <p:nvPr/>
        </p:nvSpPr>
        <p:spPr>
          <a:xfrm>
            <a:off x="9776753" y="4540680"/>
            <a:ext cx="335958" cy="354445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xmlns="" id="{F6A0435A-0A24-4F02-BE49-B6149B6513CC}"/>
              </a:ext>
            </a:extLst>
          </p:cNvPr>
          <p:cNvSpPr/>
          <p:nvPr/>
        </p:nvSpPr>
        <p:spPr>
          <a:xfrm>
            <a:off x="9799381" y="4864647"/>
            <a:ext cx="284023" cy="333369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xmlns="" id="{C8C02185-F365-4D45-B440-1C19E1C93A47}"/>
              </a:ext>
            </a:extLst>
          </p:cNvPr>
          <p:cNvSpPr/>
          <p:nvPr/>
        </p:nvSpPr>
        <p:spPr>
          <a:xfrm>
            <a:off x="9770076" y="4217331"/>
            <a:ext cx="342634" cy="360988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7" name="Полилиния: фигура 66">
            <a:extLst>
              <a:ext uri="{FF2B5EF4-FFF2-40B4-BE49-F238E27FC236}">
                <a16:creationId xmlns:a16="http://schemas.microsoft.com/office/drawing/2014/main" xmlns="" id="{081EF7E9-0BA2-4935-BFD4-0E872EC51F53}"/>
              </a:ext>
            </a:extLst>
          </p:cNvPr>
          <p:cNvSpPr/>
          <p:nvPr/>
        </p:nvSpPr>
        <p:spPr>
          <a:xfrm>
            <a:off x="10393989" y="3488518"/>
            <a:ext cx="1143000" cy="767935"/>
          </a:xfrm>
          <a:custGeom>
            <a:avLst/>
            <a:gdLst/>
            <a:ahLst/>
            <a:cxnLst/>
            <a:rect l="l" t="t" r="r" b="b"/>
            <a:pathLst>
              <a:path w="1133475" h="609600" extrusionOk="0">
                <a:moveTo>
                  <a:pt x="0" y="0"/>
                </a:moveTo>
                <a:lnTo>
                  <a:pt x="0" y="609600"/>
                </a:lnTo>
                <a:lnTo>
                  <a:pt x="1133475" y="609600"/>
                </a:lnTo>
                <a:lnTo>
                  <a:pt x="1133475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Добавить название и описание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8" name="Полилиния: фигура 67">
            <a:extLst>
              <a:ext uri="{FF2B5EF4-FFF2-40B4-BE49-F238E27FC236}">
                <a16:creationId xmlns:a16="http://schemas.microsoft.com/office/drawing/2014/main" xmlns="" id="{48D14EEC-D63C-4E83-8625-4F711034822A}"/>
              </a:ext>
            </a:extLst>
          </p:cNvPr>
          <p:cNvSpPr/>
          <p:nvPr/>
        </p:nvSpPr>
        <p:spPr>
          <a:xfrm flipH="1">
            <a:off x="10118369" y="4269401"/>
            <a:ext cx="435610" cy="123825"/>
          </a:xfrm>
          <a:custGeom>
            <a:avLst/>
            <a:gdLst/>
            <a:ahLst/>
            <a:cxnLst/>
            <a:rect l="l" t="t" r="r" b="b"/>
            <a:pathLst>
              <a:path w="426085" h="114300" extrusionOk="0">
                <a:moveTo>
                  <a:pt x="0" y="0"/>
                </a:moveTo>
                <a:lnTo>
                  <a:pt x="426085" y="11430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69" name="Полилиния: фигура 68">
            <a:extLst>
              <a:ext uri="{FF2B5EF4-FFF2-40B4-BE49-F238E27FC236}">
                <a16:creationId xmlns:a16="http://schemas.microsoft.com/office/drawing/2014/main" xmlns="" id="{713AB0F3-778B-4BB2-8551-1B72C01D3B47}"/>
              </a:ext>
            </a:extLst>
          </p:cNvPr>
          <p:cNvSpPr/>
          <p:nvPr/>
        </p:nvSpPr>
        <p:spPr>
          <a:xfrm>
            <a:off x="10402204" y="4653579"/>
            <a:ext cx="1108659" cy="576465"/>
          </a:xfrm>
          <a:custGeom>
            <a:avLst/>
            <a:gdLst/>
            <a:ahLst/>
            <a:cxnLst/>
            <a:rect l="l" t="t" r="r" b="b"/>
            <a:pathLst>
              <a:path w="914400" h="400050" extrusionOk="0">
                <a:moveTo>
                  <a:pt x="0" y="0"/>
                </a:moveTo>
                <a:lnTo>
                  <a:pt x="0" y="400050"/>
                </a:lnTo>
                <a:lnTo>
                  <a:pt x="914400" y="400050"/>
                </a:lnTo>
                <a:lnTo>
                  <a:pt x="914400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Добавить видео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0" name="Полилиния: фигура 69">
            <a:extLst>
              <a:ext uri="{FF2B5EF4-FFF2-40B4-BE49-F238E27FC236}">
                <a16:creationId xmlns:a16="http://schemas.microsoft.com/office/drawing/2014/main" xmlns="" id="{08114A13-B2B1-46A4-B07E-6D4E4A97F2F3}"/>
              </a:ext>
            </a:extLst>
          </p:cNvPr>
          <p:cNvSpPr/>
          <p:nvPr/>
        </p:nvSpPr>
        <p:spPr>
          <a:xfrm flipH="1">
            <a:off x="10061858" y="4945214"/>
            <a:ext cx="323850" cy="88265"/>
          </a:xfrm>
          <a:custGeom>
            <a:avLst/>
            <a:gdLst/>
            <a:ahLst/>
            <a:cxnLst/>
            <a:rect l="l" t="t" r="r" b="b"/>
            <a:pathLst>
              <a:path w="314325" h="78740" extrusionOk="0">
                <a:moveTo>
                  <a:pt x="0" y="0"/>
                </a:moveTo>
                <a:lnTo>
                  <a:pt x="314325" y="7874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76" name="Полилиния: фигура 75">
            <a:extLst>
              <a:ext uri="{FF2B5EF4-FFF2-40B4-BE49-F238E27FC236}">
                <a16:creationId xmlns:a16="http://schemas.microsoft.com/office/drawing/2014/main" xmlns="" id="{D0C64AE0-FCD0-4F84-AF38-448AD29FC9B6}"/>
              </a:ext>
            </a:extLst>
          </p:cNvPr>
          <p:cNvSpPr/>
          <p:nvPr/>
        </p:nvSpPr>
        <p:spPr>
          <a:xfrm>
            <a:off x="9286992" y="3551562"/>
            <a:ext cx="440055" cy="200025"/>
          </a:xfrm>
          <a:custGeom>
            <a:avLst/>
            <a:gdLst/>
            <a:ahLst/>
            <a:cxnLst/>
            <a:rect l="l" t="t" r="r" b="b"/>
            <a:pathLst>
              <a:path w="430530" h="190500" extrusionOk="0">
                <a:moveTo>
                  <a:pt x="0" y="0"/>
                </a:moveTo>
                <a:lnTo>
                  <a:pt x="430530" y="19050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77" name="Полилиния: фигура 76">
            <a:extLst>
              <a:ext uri="{FF2B5EF4-FFF2-40B4-BE49-F238E27FC236}">
                <a16:creationId xmlns:a16="http://schemas.microsoft.com/office/drawing/2014/main" xmlns="" id="{D7990C26-0755-47EB-9C8A-5DE751A30619}"/>
              </a:ext>
            </a:extLst>
          </p:cNvPr>
          <p:cNvSpPr/>
          <p:nvPr/>
        </p:nvSpPr>
        <p:spPr>
          <a:xfrm rot="10800000" flipH="1">
            <a:off x="9227104" y="4063237"/>
            <a:ext cx="516255" cy="55245"/>
          </a:xfrm>
          <a:custGeom>
            <a:avLst/>
            <a:gdLst/>
            <a:ahLst/>
            <a:cxnLst/>
            <a:rect l="l" t="t" r="r" b="b"/>
            <a:pathLst>
              <a:path w="506730" h="45720" extrusionOk="0">
                <a:moveTo>
                  <a:pt x="0" y="0"/>
                </a:moveTo>
                <a:lnTo>
                  <a:pt x="506730" y="4572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78" name="Полилиния: фигура 77">
            <a:extLst>
              <a:ext uri="{FF2B5EF4-FFF2-40B4-BE49-F238E27FC236}">
                <a16:creationId xmlns:a16="http://schemas.microsoft.com/office/drawing/2014/main" xmlns="" id="{026C2E5F-7D42-445C-AF99-DC106015EA3F}"/>
              </a:ext>
            </a:extLst>
          </p:cNvPr>
          <p:cNvSpPr/>
          <p:nvPr/>
        </p:nvSpPr>
        <p:spPr>
          <a:xfrm rot="10800000" flipH="1">
            <a:off x="9248184" y="4693860"/>
            <a:ext cx="516255" cy="55245"/>
          </a:xfrm>
          <a:custGeom>
            <a:avLst/>
            <a:gdLst/>
            <a:ahLst/>
            <a:cxnLst/>
            <a:rect l="l" t="t" r="r" b="b"/>
            <a:pathLst>
              <a:path w="506730" h="45720" extrusionOk="0">
                <a:moveTo>
                  <a:pt x="0" y="0"/>
                </a:moveTo>
                <a:lnTo>
                  <a:pt x="506730" y="4572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79" name="Полилиния: фигура 78">
            <a:extLst>
              <a:ext uri="{FF2B5EF4-FFF2-40B4-BE49-F238E27FC236}">
                <a16:creationId xmlns:a16="http://schemas.microsoft.com/office/drawing/2014/main" xmlns="" id="{1536AEFF-E018-422A-99C6-9A5741AB8851}"/>
              </a:ext>
            </a:extLst>
          </p:cNvPr>
          <p:cNvSpPr/>
          <p:nvPr/>
        </p:nvSpPr>
        <p:spPr>
          <a:xfrm rot="10800000" flipH="1">
            <a:off x="9329215" y="5362106"/>
            <a:ext cx="438150" cy="244475"/>
          </a:xfrm>
          <a:custGeom>
            <a:avLst/>
            <a:gdLst/>
            <a:ahLst/>
            <a:cxnLst/>
            <a:rect l="l" t="t" r="r" b="b"/>
            <a:pathLst>
              <a:path w="428625" h="235584" extrusionOk="0">
                <a:moveTo>
                  <a:pt x="0" y="0"/>
                </a:moveTo>
                <a:lnTo>
                  <a:pt x="428625" y="235584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/>
          </a:p>
        </p:txBody>
      </p:sp>
      <p:sp>
        <p:nvSpPr>
          <p:cNvPr id="80" name="Полилиния: фигура 79">
            <a:extLst>
              <a:ext uri="{FF2B5EF4-FFF2-40B4-BE49-F238E27FC236}">
                <a16:creationId xmlns:a16="http://schemas.microsoft.com/office/drawing/2014/main" xmlns="" id="{36B73C62-2D5F-48C3-B0D9-EF08EC47F7C9}"/>
              </a:ext>
            </a:extLst>
          </p:cNvPr>
          <p:cNvSpPr/>
          <p:nvPr/>
        </p:nvSpPr>
        <p:spPr>
          <a:xfrm>
            <a:off x="7903852" y="3077524"/>
            <a:ext cx="1644305" cy="488185"/>
          </a:xfrm>
          <a:custGeom>
            <a:avLst/>
            <a:gdLst/>
            <a:ahLst/>
            <a:cxnLst/>
            <a:rect l="l" t="t" r="r" b="b"/>
            <a:pathLst>
              <a:path w="914400" h="323850" extrusionOk="0">
                <a:moveTo>
                  <a:pt x="0" y="0"/>
                </a:moveTo>
                <a:lnTo>
                  <a:pt x="0" y="323850"/>
                </a:lnTo>
                <a:lnTo>
                  <a:pt x="914400" y="323850"/>
                </a:lnTo>
                <a:lnTo>
                  <a:pt x="914400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Добавить вопрос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1" name="Полилиния: фигура 80">
            <a:extLst>
              <a:ext uri="{FF2B5EF4-FFF2-40B4-BE49-F238E27FC236}">
                <a16:creationId xmlns:a16="http://schemas.microsoft.com/office/drawing/2014/main" xmlns="" id="{D7E3A9AE-978C-4996-A0CB-2AA6336E2B0F}"/>
              </a:ext>
            </a:extLst>
          </p:cNvPr>
          <p:cNvSpPr/>
          <p:nvPr/>
        </p:nvSpPr>
        <p:spPr>
          <a:xfrm>
            <a:off x="7803188" y="3874199"/>
            <a:ext cx="1607036" cy="599769"/>
          </a:xfrm>
          <a:custGeom>
            <a:avLst/>
            <a:gdLst/>
            <a:ahLst/>
            <a:cxnLst/>
            <a:rect l="l" t="t" r="r" b="b"/>
            <a:pathLst>
              <a:path w="1133475" h="400050" extrusionOk="0">
                <a:moveTo>
                  <a:pt x="0" y="0"/>
                </a:moveTo>
                <a:lnTo>
                  <a:pt x="0" y="400050"/>
                </a:lnTo>
                <a:lnTo>
                  <a:pt x="1133475" y="400050"/>
                </a:lnTo>
                <a:lnTo>
                  <a:pt x="1133475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Импортировать вопрос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2" name="Полилиния: фигура 81">
            <a:extLst>
              <a:ext uri="{FF2B5EF4-FFF2-40B4-BE49-F238E27FC236}">
                <a16:creationId xmlns:a16="http://schemas.microsoft.com/office/drawing/2014/main" xmlns="" id="{5024A229-BBB5-4B0F-912D-F0BF3CFE0745}"/>
              </a:ext>
            </a:extLst>
          </p:cNvPr>
          <p:cNvSpPr/>
          <p:nvPr/>
        </p:nvSpPr>
        <p:spPr>
          <a:xfrm>
            <a:off x="7768848" y="4566608"/>
            <a:ext cx="1607036" cy="599769"/>
          </a:xfrm>
          <a:custGeom>
            <a:avLst/>
            <a:gdLst/>
            <a:ahLst/>
            <a:cxnLst/>
            <a:rect l="l" t="t" r="r" b="b"/>
            <a:pathLst>
              <a:path w="1133475" h="400050" extrusionOk="0">
                <a:moveTo>
                  <a:pt x="0" y="0"/>
                </a:moveTo>
                <a:lnTo>
                  <a:pt x="0" y="400050"/>
                </a:lnTo>
                <a:lnTo>
                  <a:pt x="1133475" y="400050"/>
                </a:lnTo>
                <a:lnTo>
                  <a:pt x="1133475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Добавить изображение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3" name="Полилиния: фигура 82">
            <a:extLst>
              <a:ext uri="{FF2B5EF4-FFF2-40B4-BE49-F238E27FC236}">
                <a16:creationId xmlns:a16="http://schemas.microsoft.com/office/drawing/2014/main" xmlns="" id="{54D099EC-AB61-4313-A0C7-C13730408C65}"/>
              </a:ext>
            </a:extLst>
          </p:cNvPr>
          <p:cNvSpPr/>
          <p:nvPr/>
        </p:nvSpPr>
        <p:spPr>
          <a:xfrm>
            <a:off x="7763204" y="5418755"/>
            <a:ext cx="1607036" cy="739251"/>
          </a:xfrm>
          <a:custGeom>
            <a:avLst/>
            <a:gdLst/>
            <a:ahLst/>
            <a:cxnLst/>
            <a:rect l="l" t="t" r="r" b="b"/>
            <a:pathLst>
              <a:path w="1133475" h="495300" extrusionOk="0">
                <a:moveTo>
                  <a:pt x="0" y="0"/>
                </a:moveTo>
                <a:lnTo>
                  <a:pt x="0" y="495300"/>
                </a:lnTo>
                <a:lnTo>
                  <a:pt x="1133475" y="495300"/>
                </a:lnTo>
                <a:lnTo>
                  <a:pt x="1133475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8900" tIns="38100" rIns="88900" bIns="381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Добавить новый раздел изображение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189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018713" cy="1752599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облачной технологией: представление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:Формы</a:t>
            </a:r>
            <a:endParaRPr lang="ru-RU" sz="3000" b="1" dirty="0"/>
          </a:p>
        </p:txBody>
      </p:sp>
      <p:pic>
        <p:nvPicPr>
          <p:cNvPr id="8" name="image52.png">
            <a:extLst>
              <a:ext uri="{FF2B5EF4-FFF2-40B4-BE49-F238E27FC236}">
                <a16:creationId xmlns:a16="http://schemas.microsoft.com/office/drawing/2014/main" xmlns="" id="{B619314C-AA62-4CEE-A5C0-CBF061CFC81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941512" y="1028977"/>
            <a:ext cx="10018712" cy="5371824"/>
          </a:xfrm>
          <a:prstGeom prst="rect">
            <a:avLst/>
          </a:prstGeom>
          <a:ln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02434FD-87F5-4074-BAC7-357CBA746F75}"/>
              </a:ext>
            </a:extLst>
          </p:cNvPr>
          <p:cNvSpPr/>
          <p:nvPr/>
        </p:nvSpPr>
        <p:spPr>
          <a:xfrm>
            <a:off x="7978877" y="2300748"/>
            <a:ext cx="825910" cy="2802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image42.png">
            <a:extLst>
              <a:ext uri="{FF2B5EF4-FFF2-40B4-BE49-F238E27FC236}">
                <a16:creationId xmlns:a16="http://schemas.microsoft.com/office/drawing/2014/main" xmlns="" id="{C19D4038-6BA6-4542-9808-2B9AD1F65447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941510" y="1028977"/>
            <a:ext cx="10018712" cy="5371824"/>
          </a:xfrm>
          <a:prstGeom prst="rect">
            <a:avLst/>
          </a:prstGeom>
          <a:ln/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B6F01443-04CB-43BE-A9A8-E9014250AC8E}"/>
              </a:ext>
            </a:extLst>
          </p:cNvPr>
          <p:cNvSpPr/>
          <p:nvPr/>
        </p:nvSpPr>
        <p:spPr>
          <a:xfrm>
            <a:off x="4711648" y="2567263"/>
            <a:ext cx="4196378" cy="677382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703206D-091F-473B-8EFC-C679EF20C16D}"/>
              </a:ext>
            </a:extLst>
          </p:cNvPr>
          <p:cNvSpPr/>
          <p:nvPr/>
        </p:nvSpPr>
        <p:spPr>
          <a:xfrm>
            <a:off x="8170607" y="5427405"/>
            <a:ext cx="973393" cy="4016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image45.png">
            <a:extLst>
              <a:ext uri="{FF2B5EF4-FFF2-40B4-BE49-F238E27FC236}">
                <a16:creationId xmlns:a16="http://schemas.microsoft.com/office/drawing/2014/main" xmlns="" id="{815B181D-A731-462A-974F-1F4F7D91BF5B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941508" y="1028977"/>
            <a:ext cx="10018712" cy="5371824"/>
          </a:xfrm>
          <a:prstGeom prst="rect">
            <a:avLst/>
          </a:prstGeom>
          <a:ln/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07C62809-DFE4-467D-A931-694914CAD436}"/>
              </a:ext>
            </a:extLst>
          </p:cNvPr>
          <p:cNvSpPr/>
          <p:nvPr/>
        </p:nvSpPr>
        <p:spPr>
          <a:xfrm>
            <a:off x="4063947" y="5400398"/>
            <a:ext cx="1540439" cy="401619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23" name="image53.png">
            <a:extLst>
              <a:ext uri="{FF2B5EF4-FFF2-40B4-BE49-F238E27FC236}">
                <a16:creationId xmlns:a16="http://schemas.microsoft.com/office/drawing/2014/main" xmlns="" id="{58567F81-E13D-4F68-A1D8-6BAA5DD48698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926200" y="903615"/>
            <a:ext cx="10034020" cy="54971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15343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4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018713" cy="1752599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облачной технологией: представление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:Диска и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:Формы</a:t>
            </a:r>
            <a:endParaRPr lang="ru-RU" sz="3000" b="1" dirty="0"/>
          </a:p>
        </p:txBody>
      </p:sp>
      <p:pic>
        <p:nvPicPr>
          <p:cNvPr id="11" name="image46.png">
            <a:extLst>
              <a:ext uri="{FF2B5EF4-FFF2-40B4-BE49-F238E27FC236}">
                <a16:creationId xmlns:a16="http://schemas.microsoft.com/office/drawing/2014/main" xmlns="" id="{6EEC400C-7959-4D95-9DE3-64857ECB04D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211387" y="1117466"/>
            <a:ext cx="9748837" cy="5386573"/>
          </a:xfrm>
          <a:prstGeom prst="rect">
            <a:avLst/>
          </a:prstGeom>
          <a:ln/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8F46A009-2A7D-4CE2-B44B-F6977954A3A4}"/>
              </a:ext>
            </a:extLst>
          </p:cNvPr>
          <p:cNvSpPr/>
          <p:nvPr/>
        </p:nvSpPr>
        <p:spPr>
          <a:xfrm>
            <a:off x="2452277" y="3790131"/>
            <a:ext cx="2186398" cy="32385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C62A12B-AA25-4EBD-AC67-8B3B52AD16F2}"/>
              </a:ext>
            </a:extLst>
          </p:cNvPr>
          <p:cNvSpPr/>
          <p:nvPr/>
        </p:nvSpPr>
        <p:spPr>
          <a:xfrm>
            <a:off x="4638675" y="4113981"/>
            <a:ext cx="1457325" cy="3048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7F8A83DC-0530-4322-8035-3ED9EF836D93}"/>
              </a:ext>
            </a:extLst>
          </p:cNvPr>
          <p:cNvSpPr/>
          <p:nvPr/>
        </p:nvSpPr>
        <p:spPr>
          <a:xfrm>
            <a:off x="4040187" y="3810752"/>
            <a:ext cx="463550" cy="323850"/>
          </a:xfrm>
          <a:prstGeom prst="rect">
            <a:avLst/>
          </a:prstGeom>
          <a:noFill/>
          <a:ln w="57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6" name="image49.png">
            <a:extLst>
              <a:ext uri="{FF2B5EF4-FFF2-40B4-BE49-F238E27FC236}">
                <a16:creationId xmlns:a16="http://schemas.microsoft.com/office/drawing/2014/main" xmlns="" id="{4717ACB7-6550-4B89-9394-65CAB0555E8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211387" y="1117466"/>
            <a:ext cx="9748837" cy="542876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304210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301D6B-E531-4463-972C-F70D4254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511" y="-361335"/>
            <a:ext cx="10250489" cy="1820637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практическая работа с </a:t>
            </a:r>
            <a:b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ru-RU" sz="3000" b="1" dirty="0">
                <a:latin typeface="Arial" panose="020B0604020202020204" pitchFamily="34" charset="0"/>
                <a:cs typeface="Arial" panose="020B0604020202020204" pitchFamily="34" charset="0"/>
              </a:rPr>
              <a:t>: Формами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65EC9B0-EEE0-499A-B1AE-BAAB35B78B4A}"/>
              </a:ext>
            </a:extLst>
          </p:cNvPr>
          <p:cNvSpPr txBox="1"/>
          <p:nvPr/>
        </p:nvSpPr>
        <p:spPr>
          <a:xfrm>
            <a:off x="5689190" y="1206598"/>
            <a:ext cx="18914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Создаем тест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4965B46-AC37-42A1-9A99-111D7AFB3CB5}"/>
              </a:ext>
            </a:extLst>
          </p:cNvPr>
          <p:cNvSpPr/>
          <p:nvPr/>
        </p:nvSpPr>
        <p:spPr>
          <a:xfrm>
            <a:off x="2594486" y="1703142"/>
            <a:ext cx="3220063" cy="81299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Bef>
                <a:spcPts val="1400"/>
              </a:spcBef>
              <a:spcAft>
                <a:spcPts val="800"/>
              </a:spcAft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вводим имя файла на Диске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4E7E0829-BFB1-437D-A649-C15E3E0D6D98}"/>
              </a:ext>
            </a:extLst>
          </p:cNvPr>
          <p:cNvSpPr/>
          <p:nvPr/>
        </p:nvSpPr>
        <p:spPr>
          <a:xfrm>
            <a:off x="6919089" y="2077835"/>
            <a:ext cx="2418736" cy="66367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Вводим заголовок теста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52362556-6B11-4700-AA5D-1BAE56339205}"/>
              </a:ext>
            </a:extLst>
          </p:cNvPr>
          <p:cNvSpPr/>
          <p:nvPr/>
        </p:nvSpPr>
        <p:spPr>
          <a:xfrm>
            <a:off x="9316064" y="3429000"/>
            <a:ext cx="2418736" cy="66367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Вводим описание теста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D31938B3-9F14-41B4-89C0-064014EEC32A}"/>
              </a:ext>
            </a:extLst>
          </p:cNvPr>
          <p:cNvSpPr/>
          <p:nvPr/>
        </p:nvSpPr>
        <p:spPr>
          <a:xfrm>
            <a:off x="7084833" y="4987725"/>
            <a:ext cx="2418735" cy="66367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Вводим вопрос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AC45BDA1-CA71-4F02-B8F0-2474731D3387}"/>
              </a:ext>
            </a:extLst>
          </p:cNvPr>
          <p:cNvSpPr/>
          <p:nvPr/>
        </p:nvSpPr>
        <p:spPr>
          <a:xfrm>
            <a:off x="2354208" y="5422091"/>
            <a:ext cx="3700617" cy="81299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1400"/>
              </a:spcAft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Раскрыв выпадающий список выбираем пункт «Текст (строка)»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5A931117-B8C9-40B3-9A05-A998CFECD68C}"/>
              </a:ext>
            </a:extLst>
          </p:cNvPr>
          <p:cNvSpPr/>
          <p:nvPr/>
        </p:nvSpPr>
        <p:spPr>
          <a:xfrm rot="883229">
            <a:off x="5964498" y="2030270"/>
            <a:ext cx="825910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xmlns="" id="{D861FAA9-3218-47A8-BEE7-74553F7214EA}"/>
              </a:ext>
            </a:extLst>
          </p:cNvPr>
          <p:cNvSpPr/>
          <p:nvPr/>
        </p:nvSpPr>
        <p:spPr>
          <a:xfrm rot="1938984">
            <a:off x="9350822" y="2827586"/>
            <a:ext cx="825910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xmlns="" id="{87362A31-608A-4440-9EC1-85CDA04ED9E9}"/>
              </a:ext>
            </a:extLst>
          </p:cNvPr>
          <p:cNvSpPr/>
          <p:nvPr/>
        </p:nvSpPr>
        <p:spPr>
          <a:xfrm rot="8166536">
            <a:off x="9500808" y="4448573"/>
            <a:ext cx="825910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право 21">
            <a:extLst>
              <a:ext uri="{FF2B5EF4-FFF2-40B4-BE49-F238E27FC236}">
                <a16:creationId xmlns:a16="http://schemas.microsoft.com/office/drawing/2014/main" xmlns="" id="{95E1EA51-3927-4149-BA84-D04DA20592EA}"/>
              </a:ext>
            </a:extLst>
          </p:cNvPr>
          <p:cNvSpPr/>
          <p:nvPr/>
        </p:nvSpPr>
        <p:spPr>
          <a:xfrm rot="9312826">
            <a:off x="6102425" y="5219546"/>
            <a:ext cx="825910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7A78EFE6-F357-455C-B53F-8E1E2C27C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7472" y="2989910"/>
            <a:ext cx="3162968" cy="178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50.png" descr="image">
            <a:extLst>
              <a:ext uri="{FF2B5EF4-FFF2-40B4-BE49-F238E27FC236}">
                <a16:creationId xmlns:a16="http://schemas.microsoft.com/office/drawing/2014/main" xmlns="" id="{34F385C5-16B2-41C2-8638-5E918D60D4E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941511" y="1680149"/>
            <a:ext cx="9949348" cy="4659158"/>
          </a:xfrm>
          <a:prstGeom prst="rect">
            <a:avLst/>
          </a:prstGeom>
          <a:ln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F8787A4-A8B3-40DB-A3C7-42697B7EB9CA}"/>
              </a:ext>
            </a:extLst>
          </p:cNvPr>
          <p:cNvSpPr/>
          <p:nvPr/>
        </p:nvSpPr>
        <p:spPr>
          <a:xfrm>
            <a:off x="8220455" y="5176684"/>
            <a:ext cx="3141407" cy="6815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image48.png" descr="image">
            <a:extLst>
              <a:ext uri="{FF2B5EF4-FFF2-40B4-BE49-F238E27FC236}">
                <a16:creationId xmlns:a16="http://schemas.microsoft.com/office/drawing/2014/main" xmlns="" id="{707EBE7C-F653-4BE9-94EA-4331190121E6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920536" y="1680149"/>
            <a:ext cx="10018713" cy="4775786"/>
          </a:xfrm>
          <a:prstGeom prst="rect">
            <a:avLst/>
          </a:prstGeom>
          <a:ln/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5DBFED04-1FC0-41E3-9349-354CF3520874}"/>
              </a:ext>
            </a:extLst>
          </p:cNvPr>
          <p:cNvCxnSpPr/>
          <p:nvPr/>
        </p:nvCxnSpPr>
        <p:spPr>
          <a:xfrm>
            <a:off x="8230955" y="5300636"/>
            <a:ext cx="1867442" cy="9438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4FAFBEA9-3D96-4A85-9EB2-A54B4D191342}"/>
              </a:ext>
            </a:extLst>
          </p:cNvPr>
          <p:cNvCxnSpPr>
            <a:cxnSpLocks/>
          </p:cNvCxnSpPr>
          <p:nvPr/>
        </p:nvCxnSpPr>
        <p:spPr>
          <a:xfrm flipH="1">
            <a:off x="8591365" y="5173801"/>
            <a:ext cx="1403899" cy="11328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887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5" grpId="0" animBg="1"/>
      <p:bldP spid="20" grpId="0" animBg="1"/>
      <p:bldP spid="21" grpId="0" animBg="1"/>
      <p:bldP spid="22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350</TotalTime>
  <Words>497</Words>
  <Application>Microsoft Office PowerPoint</Application>
  <PresentationFormat>Произвольный</PresentationFormat>
  <Paragraphs>108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Параллакс</vt:lpstr>
      <vt:lpstr>Облачные технологии Google:Формы</vt:lpstr>
      <vt:lpstr>План работы:</vt:lpstr>
      <vt:lpstr>Слайд 3</vt:lpstr>
      <vt:lpstr>Работа с облачной технологией: представление Google:Диска и Google:Формы</vt:lpstr>
      <vt:lpstr>Работа с облачной технологией: представление Google:Диска и Google:Формы</vt:lpstr>
      <vt:lpstr>Работа с облачной технологией: представление Google:Диска и Google:Формы</vt:lpstr>
      <vt:lpstr>Работа с облачной технологией: представление Google:Диска и Google:Формы</vt:lpstr>
      <vt:lpstr>Работа с облачной технологией: представление Google:Диска и Google:Формы</vt:lpstr>
      <vt:lpstr>Совместная практическая работа с  Google: Формами</vt:lpstr>
      <vt:lpstr>Совместная практическая работа с  Google: Формами</vt:lpstr>
      <vt:lpstr>Совместная практическая работа с  Google: Формами</vt:lpstr>
      <vt:lpstr>Совместная практическая работа с  Google: Формами</vt:lpstr>
      <vt:lpstr>Совместная практическая работа с  Google: Формами</vt:lpstr>
      <vt:lpstr>Самостоятельная практическая работа с  Google: Формами</vt:lpstr>
      <vt:lpstr>Слайд 15</vt:lpstr>
      <vt:lpstr>Облачные технологии Google:Формы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38</cp:revision>
  <dcterms:created xsi:type="dcterms:W3CDTF">2021-03-21T16:25:35Z</dcterms:created>
  <dcterms:modified xsi:type="dcterms:W3CDTF">2022-11-15T20:19:15Z</dcterms:modified>
</cp:coreProperties>
</file>