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SkazkaForSerge" panose="020B0604020202020204" charset="0"/>
      <p:regular r:id="rId16"/>
    </p:embeddedFont>
    <p:embeddedFont>
      <p:font typeface="Monotype Corsiva" panose="03010101010201010101" pitchFamily="66" charset="0"/>
      <p:italic r:id="rId17"/>
    </p:embeddedFont>
    <p:embeddedFont>
      <p:font typeface="SimSun" panose="02010600030101010101" pitchFamily="2" charset="-122"/>
      <p:regular r:id="rId18"/>
    </p:embeddedFont>
    <p:embeddedFont>
      <p:font typeface="Garamond" panose="02020404030301010803" pitchFamily="18" charset="0"/>
      <p:regular r:id="rId19"/>
      <p:bold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2320"/>
    <a:srgbClr val="C42A26"/>
    <a:srgbClr val="8D1E1B"/>
    <a:srgbClr val="820041"/>
    <a:srgbClr val="CC0066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645024"/>
            <a:ext cx="4320480" cy="17281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rgbClr val="0070C0"/>
                </a:solidFill>
                <a:latin typeface="SkazkaForSerge" pitchFamily="18" charset="0"/>
              </a:rPr>
              <a:t>МБДОУ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rgbClr val="0070C0"/>
                </a:solidFill>
                <a:latin typeface="SkazkaForSerge" pitchFamily="18" charset="0"/>
              </a:rPr>
              <a:t>ЭЛИТОВСКИЙ ДЕТСКИЙ САД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rgbClr val="0070C0"/>
                </a:solidFill>
                <a:latin typeface="SkazkaForSerge" pitchFamily="18" charset="0"/>
              </a:rPr>
              <a:t>Воспитатель</a:t>
            </a:r>
          </a:p>
          <a:p>
            <a:pPr>
              <a:spcBef>
                <a:spcPts val="0"/>
              </a:spcBef>
            </a:pPr>
            <a:r>
              <a:rPr lang="ru-RU" sz="1800" dirty="0" err="1" smtClean="0">
                <a:solidFill>
                  <a:srgbClr val="0070C0"/>
                </a:solidFill>
                <a:latin typeface="SkazkaForSerge" pitchFamily="18" charset="0"/>
              </a:rPr>
              <a:t>Бурина</a:t>
            </a:r>
            <a:r>
              <a:rPr lang="ru-RU" sz="1800" dirty="0" smtClean="0">
                <a:solidFill>
                  <a:srgbClr val="0070C0"/>
                </a:solidFill>
                <a:latin typeface="SkazkaForSerge" pitchFamily="18" charset="0"/>
              </a:rPr>
              <a:t> Светлана Валерьевна</a:t>
            </a:r>
            <a:endParaRPr lang="ru-RU" sz="1800" dirty="0">
              <a:solidFill>
                <a:srgbClr val="0070C0"/>
              </a:solidFill>
              <a:latin typeface="SkazkaForSerg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1264" y="990600"/>
            <a:ext cx="80772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«ИСПОЛЬЗОВАНИЕ ТЕХНОЛОГИИ «СИНКВЕЙН» </a:t>
            </a:r>
            <a:br>
              <a:rPr lang="ru-RU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РАБОТЕ </a:t>
            </a:r>
            <a:r>
              <a:rPr lang="ru-RU" sz="2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sz="2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ДЕТЬМИ </a:t>
            </a:r>
            <a:r>
              <a:rPr lang="ru-RU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СТАРШЕГО </a:t>
            </a:r>
            <a:r>
              <a:rPr lang="ru-RU" sz="2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ДОШКОЛЬНОГО </a:t>
            </a:r>
            <a:r>
              <a:rPr lang="ru-RU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ВОЗРАСТА </a:t>
            </a:r>
            <a:r>
              <a:rPr lang="ru-RU" sz="2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РЕЧЕВОМУ </a:t>
            </a:r>
            <a:r>
              <a:rPr lang="ru-RU" sz="2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РАЗВИТИЮ»</a:t>
            </a:r>
            <a:endParaRPr lang="ru-RU" sz="2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0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Составить </a:t>
            </a:r>
            <a:r>
              <a:rPr lang="ru-RU" altLang="ru-RU" sz="4000" b="1" dirty="0" err="1">
                <a:solidFill>
                  <a:srgbClr val="0070C0"/>
                </a:solidFill>
                <a:latin typeface="Monotype Corsiva" panose="03010101010201010101" pitchFamily="66" charset="0"/>
              </a:rPr>
              <a:t>синквейн</a:t>
            </a:r>
            <a:r>
              <a:rPr lang="ru-RU" altLang="ru-RU" sz="40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 по  теме «Семья»</a:t>
            </a:r>
            <a:endParaRPr lang="ru-RU" sz="40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2667000"/>
            <a:ext cx="3420152" cy="343234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24000" y="1600200"/>
            <a:ext cx="4572000" cy="36686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3400" lvl="0" indent="-5334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800" b="1" dirty="0">
                <a:solidFill>
                  <a:srgbClr val="3F9763"/>
                </a:solidFill>
                <a:latin typeface="Garamond" panose="02020404030301010803" pitchFamily="18" charset="0"/>
              </a:rPr>
              <a:t>Слово-предмет</a:t>
            </a:r>
          </a:p>
          <a:p>
            <a:pPr marL="533400" lvl="0" indent="-5334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800" b="1" dirty="0">
                <a:solidFill>
                  <a:srgbClr val="3F9763"/>
                </a:solidFill>
                <a:latin typeface="Garamond" panose="02020404030301010803" pitchFamily="18" charset="0"/>
              </a:rPr>
              <a:t>Слова – признаки(2</a:t>
            </a:r>
            <a:r>
              <a:rPr lang="ru-RU" altLang="ru-RU" sz="2800" b="1" dirty="0" smtClean="0">
                <a:solidFill>
                  <a:srgbClr val="3F9763"/>
                </a:solidFill>
                <a:latin typeface="Garamond" panose="02020404030301010803" pitchFamily="18" charset="0"/>
              </a:rPr>
              <a:t>).</a:t>
            </a:r>
            <a:endParaRPr lang="ru-RU" altLang="ru-RU" sz="2800" b="1" dirty="0">
              <a:solidFill>
                <a:srgbClr val="3F9763"/>
              </a:solidFill>
              <a:latin typeface="Garamond" panose="02020404030301010803" pitchFamily="18" charset="0"/>
            </a:endParaRPr>
          </a:p>
          <a:p>
            <a:pPr marL="533400" lvl="0" indent="-5334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3F9763"/>
                </a:solidFill>
                <a:latin typeface="Garamond" panose="02020404030301010803" pitchFamily="18" charset="0"/>
              </a:rPr>
              <a:t>3. Слова-действия (3</a:t>
            </a:r>
            <a:r>
              <a:rPr lang="ru-RU" altLang="ru-RU" sz="2800" b="1" dirty="0" smtClean="0">
                <a:solidFill>
                  <a:srgbClr val="3F9763"/>
                </a:solidFill>
                <a:latin typeface="Garamond" panose="02020404030301010803" pitchFamily="18" charset="0"/>
              </a:rPr>
              <a:t>).</a:t>
            </a:r>
            <a:endParaRPr lang="ru-RU" altLang="ru-RU" sz="2800" b="1" dirty="0">
              <a:solidFill>
                <a:srgbClr val="3F9763"/>
              </a:solidFill>
              <a:latin typeface="Garamond" panose="02020404030301010803" pitchFamily="18" charset="0"/>
            </a:endParaRPr>
          </a:p>
          <a:p>
            <a:pPr marL="533400" lvl="0" indent="-5334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3F9763"/>
                </a:solidFill>
                <a:latin typeface="Garamond" panose="02020404030301010803" pitchFamily="18" charset="0"/>
              </a:rPr>
              <a:t>4. Предложение по </a:t>
            </a:r>
            <a:r>
              <a:rPr lang="ru-RU" altLang="ru-RU" sz="2800" b="1" dirty="0" smtClean="0">
                <a:solidFill>
                  <a:srgbClr val="3F9763"/>
                </a:solidFill>
                <a:latin typeface="Garamond" panose="02020404030301010803" pitchFamily="18" charset="0"/>
              </a:rPr>
              <a:t>теме.</a:t>
            </a:r>
            <a:endParaRPr lang="ru-RU" altLang="ru-RU" sz="2800" b="1" dirty="0">
              <a:solidFill>
                <a:srgbClr val="3F9763"/>
              </a:solidFill>
              <a:latin typeface="Garamond" panose="02020404030301010803" pitchFamily="18" charset="0"/>
            </a:endParaRPr>
          </a:p>
          <a:p>
            <a:pPr marL="533400" lvl="0" indent="-5334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3F9763"/>
                </a:solidFill>
                <a:latin typeface="Garamond" panose="02020404030301010803" pitchFamily="18" charset="0"/>
              </a:rPr>
              <a:t>5. Синоним, ассоциация.</a:t>
            </a:r>
          </a:p>
        </p:txBody>
      </p:sp>
    </p:spTree>
    <p:extLst>
      <p:ext uri="{BB962C8B-B14F-4D97-AF65-F5344CB8AC3E}">
        <p14:creationId xmlns:p14="http://schemas.microsoft.com/office/powerpoint/2010/main" val="395214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620000" cy="91440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50000"/>
              </a:lnSpc>
              <a:defRPr/>
            </a:pPr>
            <a:r>
              <a:rPr lang="ru-RU" sz="3600" b="1" dirty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Arial" pitchFamily="34" charset="0"/>
              </a:rPr>
              <a:t>        </a:t>
            </a:r>
            <a:br>
              <a:rPr lang="ru-RU" sz="3600" b="1" dirty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Arial" pitchFamily="34" charset="0"/>
              </a:rPr>
            </a:br>
            <a:r>
              <a:rPr lang="ru-RU" b="1" dirty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rial" pitchFamily="34" charset="0"/>
              </a:rPr>
              <a:t>Что такое </a:t>
            </a:r>
            <a:r>
              <a:rPr lang="ru-RU" b="1" dirty="0" err="1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rial" pitchFamily="34" charset="0"/>
              </a:rPr>
              <a:t>синквейн</a:t>
            </a:r>
            <a:r>
              <a:rPr lang="ru-RU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rial" pitchFamily="34" charset="0"/>
              </a:rPr>
              <a:t>?</a:t>
            </a:r>
            <a:r>
              <a:rPr lang="ru-RU" b="1" dirty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rial" pitchFamily="34" charset="0"/>
              </a:rPr>
              <a:t/>
            </a:r>
            <a:br>
              <a:rPr lang="ru-RU" b="1" dirty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rial" pitchFamily="34" charset="0"/>
              </a:rPr>
            </a:br>
            <a:r>
              <a:rPr lang="ru-RU" b="1" dirty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Arial" pitchFamily="34" charset="0"/>
              </a:rPr>
              <a:t/>
            </a:r>
            <a:br>
              <a:rPr lang="ru-RU" b="1" dirty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Arial" pitchFamily="34" charset="0"/>
              </a:rPr>
            </a:br>
            <a:r>
              <a:rPr lang="ru-RU" sz="3600" b="1" dirty="0">
                <a:ln w="1905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Arial" pitchFamily="34" charset="0"/>
              </a:rPr>
              <a:t>                </a:t>
            </a:r>
            <a:endParaRPr lang="ru-RU" sz="3600" dirty="0">
              <a:solidFill>
                <a:schemeClr val="accent6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219200"/>
            <a:ext cx="7772400" cy="4648200"/>
          </a:xfrm>
        </p:spPr>
        <p:txBody>
          <a:bodyPr>
            <a:normAutofit/>
          </a:bodyPr>
          <a:lstStyle/>
          <a:p>
            <a:pPr indent="539750"/>
            <a:r>
              <a:rPr lang="ru-RU" altLang="ru-RU" sz="2800" b="1" dirty="0" err="1" smtClean="0">
                <a:solidFill>
                  <a:srgbClr val="0070C0"/>
                </a:solidFill>
                <a:latin typeface="Monotype Corsiva" panose="03010101010201010101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Синквейн</a:t>
            </a:r>
            <a:r>
              <a:rPr lang="ru-RU" alt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–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игровая технология, средство успешной коррекции и развития речи дошкольников.</a:t>
            </a:r>
          </a:p>
          <a:p>
            <a:pPr indent="539750"/>
            <a:r>
              <a:rPr lang="ru-RU" altLang="ru-RU" sz="2800" b="1" dirty="0" err="1" smtClean="0">
                <a:solidFill>
                  <a:srgbClr val="0070C0"/>
                </a:solidFill>
                <a:latin typeface="Monotype Corsiva" panose="03010101010201010101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Синквейн</a:t>
            </a:r>
            <a:r>
              <a:rPr lang="ru-RU" alt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– это стихотворение, написанное в соответствии с определёнными правилами.</a:t>
            </a:r>
            <a:endParaRPr lang="ru-RU" altLang="ru-RU" sz="2800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indent="539750"/>
            <a:r>
              <a:rPr lang="ru-RU" altLang="ru-RU" sz="2800" b="1" dirty="0" err="1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Синквейн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используется как метод 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образной речи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позволяющий быстро получить результат. </a:t>
            </a:r>
            <a:endParaRPr lang="ru-RU" altLang="ru-RU" sz="2800" dirty="0" smtClean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pic>
        <p:nvPicPr>
          <p:cNvPr id="7172" name="Рисунок 3" descr="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1295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48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89640" cy="720080"/>
          </a:xfrm>
        </p:spPr>
        <p:txBody>
          <a:bodyPr>
            <a:noAutofit/>
          </a:bodyPr>
          <a:lstStyle/>
          <a:p>
            <a:r>
              <a:rPr lang="ru-RU" altLang="ru-RU" sz="36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Актуальность и целесообразность использования </a:t>
            </a:r>
            <a:r>
              <a:rPr lang="ru-RU" altLang="ru-RU" sz="3600" b="1" dirty="0" err="1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синквейна</a:t>
            </a: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1371600"/>
            <a:ext cx="7601272" cy="4509864"/>
          </a:xfrm>
        </p:spPr>
        <p:txBody>
          <a:bodyPr>
            <a:normAutofit fontScale="92500" lnSpcReduction="10000"/>
          </a:bodyPr>
          <a:lstStyle/>
          <a:p>
            <a:pPr lvl="0" indent="0" eaLnBrk="0" fontAlgn="base" hangingPunct="0">
              <a:spcAft>
                <a:spcPct val="0"/>
              </a:spcAft>
              <a:buNone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открываются новые творческие интеллектуальные возможности;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lvl="0" indent="0" eaLnBrk="0" fontAlgn="base" hangingPunct="0">
              <a:spcAft>
                <a:spcPct val="0"/>
              </a:spcAft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способствует обогащению и актуализации словаря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indent="0" eaLnBrk="0" fontAlgn="base" hangingPunct="0">
              <a:spcAft>
                <a:spcPct val="0"/>
              </a:spcAft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диагностическим 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инструментом </a:t>
            </a:r>
          </a:p>
          <a:p>
            <a:pPr lvl="0" indent="0" eaLnBrk="0" fontAlgn="base" hangingPunct="0">
              <a:spcAft>
                <a:spcPct val="0"/>
              </a:spcAft>
              <a:buNone/>
            </a:pPr>
            <a:r>
              <a:rPr lang="ru-RU" altLang="ru-RU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(коммуникативные качества</a:t>
            </a: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indent="0" eaLnBrk="0" fontAlgn="base" hangingPunct="0">
              <a:spcAft>
                <a:spcPct val="0"/>
              </a:spcAft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носит характер комплексного воздействия </a:t>
            </a: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речь</a:t>
            </a: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память, внимание, мышление):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indent="0" eaLnBrk="0" fontAlgn="base" hangingPunct="0">
              <a:spcAft>
                <a:spcPct val="0"/>
              </a:spcAft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используется для закрепления изученной темы;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indent="0" eaLnBrk="0" fontAlgn="base" hangingPunct="0">
              <a:spcAft>
                <a:spcPct val="0"/>
              </a:spcAft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игровым приемом.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3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4" descr="https://ds04.infourok.ru/uploads/ex/08e6/00062365-54a8f7a0/im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3925" y="1438389"/>
            <a:ext cx="2953641" cy="4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797"/>
            <a:ext cx="8229600" cy="1143000"/>
          </a:xfrm>
        </p:spPr>
        <p:txBody>
          <a:bodyPr>
            <a:noAutofit/>
          </a:bodyPr>
          <a:lstStyle/>
          <a:p>
            <a:r>
              <a:rPr lang="ru-RU" alt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Слово «</a:t>
            </a:r>
            <a:r>
              <a:rPr lang="ru-RU" altLang="ru-RU" sz="2800" b="1" dirty="0" err="1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синквейн</a:t>
            </a:r>
            <a:r>
              <a:rPr lang="ru-RU" alt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» происходит от французского «пять». </a:t>
            </a:r>
            <a:br>
              <a:rPr lang="ru-RU" alt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Это стихотворение из пяти строк, которое строится по следующим </a:t>
            </a:r>
            <a:r>
              <a:rPr lang="ru-RU" altLang="ru-RU" sz="2800" b="1" u="sng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правилам</a:t>
            </a:r>
            <a:r>
              <a:rPr lang="ru-RU" altLang="ru-RU" sz="2800" b="1" dirty="0">
                <a:solidFill>
                  <a:srgbClr val="0070C0"/>
                </a:solidFill>
                <a:latin typeface="Monotype Corsiva" panose="03010101010201010101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solidFill>
                  <a:srgbClr val="0070C0"/>
                </a:solidFill>
              </a:rPr>
              <a:t/>
            </a:r>
            <a:br>
              <a:rPr lang="ru-RU" sz="2800" b="1" dirty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44409"/>
            <a:ext cx="6096000" cy="4572000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4280" y="1654291"/>
            <a:ext cx="5544554" cy="4650735"/>
          </a:xfrm>
        </p:spPr>
      </p:pic>
    </p:spTree>
    <p:extLst>
      <p:ext uri="{BB962C8B-B14F-4D97-AF65-F5344CB8AC3E}">
        <p14:creationId xmlns:p14="http://schemas.microsoft.com/office/powerpoint/2010/main" val="80351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685800"/>
            <a:ext cx="4267200" cy="533400"/>
          </a:xfrm>
        </p:spPr>
        <p:txBody>
          <a:bodyPr>
            <a:noAutofit/>
          </a:bodyPr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ru-RU" sz="4000" b="1" kern="150" dirty="0">
                <a:solidFill>
                  <a:srgbClr val="0070C0"/>
                </a:solidFill>
                <a:latin typeface="Monotype Corsiva" panose="03010101010201010101" pitchFamily="66" charset="0"/>
                <a:ea typeface="SimSun" panose="02010600030101010101" pitchFamily="2" charset="-122"/>
                <a:cs typeface="Arial" panose="020B0604020202020204" pitchFamily="34" charset="0"/>
              </a:rPr>
              <a:t>Тема: «</a:t>
            </a:r>
            <a:r>
              <a:rPr lang="ru-RU" sz="4000" b="1" kern="150" dirty="0" smtClean="0">
                <a:solidFill>
                  <a:srgbClr val="0070C0"/>
                </a:solidFill>
                <a:latin typeface="Monotype Corsiva" panose="03010101010201010101" pitchFamily="66" charset="0"/>
                <a:ea typeface="SimSun" panose="02010600030101010101" pitchFamily="2" charset="-122"/>
                <a:cs typeface="Arial" panose="020B0604020202020204" pitchFamily="34" charset="0"/>
              </a:rPr>
              <a:t>Деревья»</a:t>
            </a:r>
            <a:r>
              <a:rPr lang="ru-RU" sz="4000" b="1" dirty="0">
                <a:solidFill>
                  <a:srgbClr val="0070C0"/>
                </a:solidFill>
                <a:latin typeface="Monotype Corsiva" panose="03010101010201010101" pitchFamily="66" charset="0"/>
                <a:ea typeface="+mn-ea"/>
                <a:cs typeface="+mn-cs"/>
              </a:rPr>
              <a:t/>
            </a:r>
            <a:br>
              <a:rPr lang="ru-RU" sz="4000" b="1" dirty="0">
                <a:solidFill>
                  <a:srgbClr val="0070C0"/>
                </a:solidFill>
                <a:latin typeface="Monotype Corsiva" panose="03010101010201010101" pitchFamily="66" charset="0"/>
                <a:ea typeface="+mn-ea"/>
                <a:cs typeface="+mn-cs"/>
              </a:rPr>
            </a:b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961681"/>
            <a:ext cx="6699568" cy="502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1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983" y="2056652"/>
            <a:ext cx="4883319" cy="30726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0376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40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Способы  работы с </a:t>
            </a:r>
            <a:r>
              <a:rPr lang="ru-RU" altLang="ru-RU" sz="4000" b="1" dirty="0" err="1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синквейнами</a:t>
            </a:r>
            <a:r>
              <a:rPr lang="ru-RU" altLang="ru-RU" sz="40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752600"/>
            <a:ext cx="3124200" cy="4525963"/>
          </a:xfrm>
        </p:spPr>
        <p:txBody>
          <a:bodyPr/>
          <a:lstStyle/>
          <a:p>
            <a:pPr marL="0" lvl="0" indent="0"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AutoNum type="arabicPeriod"/>
            </a:pPr>
            <a:r>
              <a:rPr lang="ru-RU" alt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Петушок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AutoNum type="arabicPeriod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Смелый, храбрый.</a:t>
            </a:r>
          </a:p>
          <a:p>
            <a:pPr marL="0" lvl="0" indent="0"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AutoNum type="arabicPeriod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Идёт, несёт, выгнал.</a:t>
            </a:r>
          </a:p>
          <a:p>
            <a:pPr marL="0" lvl="0" indent="0"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AutoNum type="arabicPeriod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 нравится смелый петушок.</a:t>
            </a:r>
          </a:p>
          <a:p>
            <a:pPr marL="0" lvl="0" indent="0"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AutoNum type="arabicPeriod"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Сказочный герой.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946496"/>
            <a:ext cx="8374655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Составление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 прослушанному рассказу или сказке. </a:t>
            </a:r>
          </a:p>
        </p:txBody>
      </p:sp>
    </p:spTree>
    <p:extLst>
      <p:ext uri="{BB962C8B-B14F-4D97-AF65-F5344CB8AC3E}">
        <p14:creationId xmlns:p14="http://schemas.microsoft.com/office/powerpoint/2010/main" val="277143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3094" y="914400"/>
            <a:ext cx="3115937" cy="52267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2. Составление 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краткого рассказа по готовому </a:t>
            </a:r>
            <a:r>
              <a:rPr lang="ru-RU" alt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синквейну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(с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использованиием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слов и фраз, входящих в состав последнего).</a:t>
            </a:r>
            <a:r>
              <a:rPr lang="ru-RU" altLang="ru-RU" sz="2000" b="1" i="1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000" b="1" i="1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7800" y="1447800"/>
            <a:ext cx="4038600" cy="4525963"/>
          </a:xfrm>
        </p:spPr>
        <p:txBody>
          <a:bodyPr/>
          <a:lstStyle/>
          <a:p>
            <a:pPr marL="0" lvl="0" indent="0" eaLnBrk="0" fontAlgn="base" hangingPunct="0">
              <a:lnSpc>
                <a:spcPct val="107000"/>
              </a:lnSpc>
              <a:spcAft>
                <a:spcPct val="0"/>
              </a:spcAft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Заяц.</a:t>
            </a:r>
          </a:p>
          <a:p>
            <a:pPr marL="0" lvl="0" indent="0" eaLnBrk="0" fontAlgn="base" hangingPunct="0">
              <a:lnSpc>
                <a:spcPct val="107000"/>
              </a:lnSpc>
              <a:spcAft>
                <a:spcPct val="0"/>
              </a:spcAft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Белый, пушистый.</a:t>
            </a:r>
          </a:p>
          <a:p>
            <a:pPr marL="0" lvl="0" indent="0" eaLnBrk="0" fontAlgn="base" hangingPunct="0">
              <a:lnSpc>
                <a:spcPct val="107000"/>
              </a:lnSpc>
              <a:spcAft>
                <a:spcPct val="0"/>
              </a:spcAft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Прячется, боится, убегает.</a:t>
            </a:r>
          </a:p>
          <a:p>
            <a:pPr marL="0" lvl="0" indent="0" eaLnBrk="0" fontAlgn="base" hangingPunct="0">
              <a:lnSpc>
                <a:spcPct val="107000"/>
              </a:lnSpc>
              <a:spcAft>
                <a:spcPct val="0"/>
              </a:spcAft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Я жалею зайца.</a:t>
            </a:r>
          </a:p>
          <a:p>
            <a:pPr marL="0" lvl="0" indent="0" eaLnBrk="0" fontAlgn="base" hangingPunct="0">
              <a:lnSpc>
                <a:spcPct val="107000"/>
              </a:lnSpc>
              <a:spcAft>
                <a:spcPct val="0"/>
              </a:spcAft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Дикое животное.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76400" y="4419600"/>
            <a:ext cx="6858000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зимнем лесу живет белый пушистый заяц. Жизнь у зайца трудная, он боится волка и лису, увидев их, прячется или убегает. Мне жалко зайца. Зимой диким животным жить трудно. </a:t>
            </a:r>
          </a:p>
        </p:txBody>
      </p:sp>
    </p:spTree>
    <p:extLst>
      <p:ext uri="{BB962C8B-B14F-4D97-AF65-F5344CB8AC3E}">
        <p14:creationId xmlns:p14="http://schemas.microsoft.com/office/powerpoint/2010/main" val="15646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Коррекция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совершенствование готового </a:t>
            </a:r>
            <a:r>
              <a:rPr lang="ru-RU" alt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(анализ неполного </a:t>
            </a:r>
            <a:r>
              <a:rPr lang="ru-RU" alt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для определения отсутствующей части. </a:t>
            </a: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135" y="1828800"/>
            <a:ext cx="3505200" cy="4525963"/>
          </a:xfrm>
        </p:spPr>
        <p:txBody>
          <a:bodyPr/>
          <a:lstStyle/>
          <a:p>
            <a:pPr marL="457200" lvl="0" indent="-457200" fontAlgn="base">
              <a:lnSpc>
                <a:spcPct val="90000"/>
              </a:lnSpc>
              <a:spcAft>
                <a:spcPct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alt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457200" lvl="0" indent="-457200" fontAlgn="base">
              <a:lnSpc>
                <a:spcPct val="90000"/>
              </a:lnSpc>
              <a:spcAft>
                <a:spcPct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alt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Добрый, отзывчивый.</a:t>
            </a:r>
          </a:p>
          <a:p>
            <a:pPr marL="457200" lvl="0" indent="-457200" fontAlgn="base">
              <a:lnSpc>
                <a:spcPct val="90000"/>
              </a:lnSpc>
              <a:spcAft>
                <a:spcPct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alt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Помогает, спасает, исцеляет.</a:t>
            </a:r>
          </a:p>
          <a:p>
            <a:pPr marL="457200" lvl="0" indent="-457200" fontAlgn="base">
              <a:lnSpc>
                <a:spcPct val="90000"/>
              </a:lnSpc>
              <a:spcAft>
                <a:spcPct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alt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придёт на помощь.</a:t>
            </a:r>
          </a:p>
          <a:p>
            <a:pPr marL="457200" lvl="0" indent="-457200" fontAlgn="base">
              <a:lnSpc>
                <a:spcPct val="90000"/>
              </a:lnSpc>
              <a:spcAft>
                <a:spcPct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alt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Доктор.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76800" y="2438400"/>
            <a:ext cx="3124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Страшный, усатый.</a:t>
            </a:r>
          </a:p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Рычит, кричит, усами шевелит.</a:t>
            </a:r>
          </a:p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Испугал всю звериную семью.</a:t>
            </a:r>
          </a:p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Жидконогая букашечка.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56722" y="1273534"/>
            <a:ext cx="33528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-загадка</a:t>
            </a:r>
            <a:endParaRPr lang="ru-RU" alt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91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1295400"/>
            <a:ext cx="8458200" cy="34290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None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Использование </a:t>
            </a:r>
            <a:r>
              <a:rPr lang="ru-RU" alt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синквейнов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закрепления изученной лексической темы.</a:t>
            </a:r>
            <a:endParaRPr lang="ru-RU" altLang="ru-RU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5.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при составлении  </a:t>
            </a:r>
            <a:r>
              <a:rPr lang="ru-RU" alt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синквейнов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altLang="ru-RU" sz="2400" u="sng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назовет больше нужных слов»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indent="0" algn="just" eaLnBrk="0" fontAlgn="base" hangingPunct="0">
              <a:spcAft>
                <a:spcPct val="0"/>
              </a:spcAft>
              <a:buNone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6. </a:t>
            </a:r>
            <a:r>
              <a:rPr lang="ru-RU" alt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способ контроля и самоконтроля 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(дети могут сравнивать </a:t>
            </a:r>
            <a:r>
              <a:rPr lang="ru-RU" altLang="ru-RU" sz="24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синквейны</a:t>
            </a:r>
            <a:r>
              <a:rPr lang="ru-RU" alt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оценивать их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6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268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Calibri</vt:lpstr>
      <vt:lpstr>SkazkaForSerge</vt:lpstr>
      <vt:lpstr>Times New Roman</vt:lpstr>
      <vt:lpstr>Monotype Corsiva</vt:lpstr>
      <vt:lpstr>Arial</vt:lpstr>
      <vt:lpstr>SimSun</vt:lpstr>
      <vt:lpstr>Garamond</vt:lpstr>
      <vt:lpstr>Тема Office</vt:lpstr>
      <vt:lpstr>Презентация PowerPoint</vt:lpstr>
      <vt:lpstr>         Что такое синквейн?                  </vt:lpstr>
      <vt:lpstr>Актуальность и целесообразность использования синквейна</vt:lpstr>
      <vt:lpstr>Слово «синквейн» происходит от французского «пять».  Это стихотворение из пяти строк, которое строится по следующим правилам. </vt:lpstr>
      <vt:lpstr>Тема: «Деревья» </vt:lpstr>
      <vt:lpstr>Способы  работы с синквейнами.</vt:lpstr>
      <vt:lpstr>2. Составление краткого рассказа по готовому синквейну (с использованиием слов и фраз, входящих в состав последнего). </vt:lpstr>
      <vt:lpstr>3. Коррекция и совершенствование готового синквейна. (анализ неполного синквейна для определения отсутствующей части.  </vt:lpstr>
      <vt:lpstr>Презентация PowerPoint</vt:lpstr>
      <vt:lpstr>Составить синквейн по  теме «Семья»</vt:lpstr>
    </vt:vector>
  </TitlesOfParts>
  <Company>МАОУ лицей №21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ПК</cp:lastModifiedBy>
  <cp:revision>56</cp:revision>
  <dcterms:created xsi:type="dcterms:W3CDTF">2015-04-19T15:51:03Z</dcterms:created>
  <dcterms:modified xsi:type="dcterms:W3CDTF">2022-11-15T16:26:55Z</dcterms:modified>
</cp:coreProperties>
</file>