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59" r:id="rId7"/>
    <p:sldId id="257" r:id="rId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Monotype Corsiva" panose="03010101010201010101" pitchFamily="66" charset="0"/>
      <p:italic r:id="rId13"/>
    </p:embeddedFont>
    <p:embeddedFont>
      <p:font typeface="SimSun" panose="02010600030101010101" pitchFamily="2" charset="-122"/>
      <p:regular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76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4000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Составить </a:t>
            </a:r>
            <a:r>
              <a:rPr lang="ru-RU" altLang="ru-RU" sz="4000" b="1" dirty="0" err="1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по сказке «Колобок»</a:t>
            </a:r>
            <a:endParaRPr lang="ru-RU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066800"/>
            <a:ext cx="5325152" cy="4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7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СИНКВЕЙН -ЗАГАДКА</a:t>
            </a:r>
            <a:endParaRPr lang="ru-RU" sz="4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990600"/>
            <a:ext cx="5562600" cy="4525963"/>
          </a:xfrm>
        </p:spPr>
        <p:txBody>
          <a:bodyPr/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 ?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ru-RU" altLang="ru-RU" sz="2800" b="1" dirty="0" err="1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Cерый</a:t>
            </a: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, колючий</a:t>
            </a:r>
            <a:endParaRPr lang="ru-RU" altLang="ru-RU" sz="2800" b="1" dirty="0">
              <a:solidFill>
                <a:srgbClr val="00B050"/>
              </a:solidFill>
              <a:latin typeface="Calibri"/>
            </a:endParaRP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3. Фыркает, спит, сворачивается.</a:t>
            </a:r>
            <a:endParaRPr lang="ru-RU" altLang="ru-RU" sz="2800" b="1" dirty="0">
              <a:solidFill>
                <a:srgbClr val="00B050"/>
              </a:solidFill>
              <a:latin typeface="Calibri"/>
            </a:endParaRP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Мне нравится этот зверек</a:t>
            </a:r>
            <a:endParaRPr lang="ru-RU" altLang="ru-RU" sz="2600" b="1" dirty="0">
              <a:solidFill>
                <a:srgbClr val="00B050"/>
              </a:solidFill>
              <a:latin typeface="Calibri"/>
            </a:endParaRP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5. Лес.</a:t>
            </a:r>
            <a:endParaRPr lang="ru-RU" altLang="ru-RU" sz="2800" b="1" dirty="0">
              <a:solidFill>
                <a:srgbClr val="00B050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5983">
            <a:off x="3845819" y="2853558"/>
            <a:ext cx="5048547" cy="35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1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Педагогическая ценность</a:t>
            </a:r>
            <a:endParaRPr lang="ru-RU" sz="4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1600200"/>
            <a:ext cx="7543800" cy="4525963"/>
          </a:xfrm>
        </p:spPr>
        <p:txBody>
          <a:bodyPr/>
          <a:lstStyle/>
          <a:p>
            <a:pPr marL="0" lvl="0" indent="0" algn="just" eaLnBrk="0" fontAlgn="base" hangingPunct="0">
              <a:spcAft>
                <a:spcPts val="30"/>
              </a:spcAft>
              <a:buNone/>
              <a:defRPr/>
            </a:pPr>
            <a:r>
              <a:rPr lang="ru-RU" sz="2400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Эффективность </a:t>
            </a:r>
            <a:r>
              <a:rPr lang="ru-RU" sz="2400" b="1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синквейна</a:t>
            </a:r>
            <a:r>
              <a:rPr lang="ru-RU" sz="2400" b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в развитии образной речи дошкольника.</a:t>
            </a:r>
            <a:endParaRPr lang="ru-RU" sz="2400" b="1" kern="150" dirty="0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 algn="just" eaLnBrk="0" fontAlgn="base" hangingPunct="0">
              <a:spcAft>
                <a:spcPts val="30"/>
              </a:spcAft>
              <a:defRPr/>
            </a:pP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Простота. </a:t>
            </a:r>
            <a:r>
              <a:rPr lang="ru-RU" sz="2000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Синквейн</a:t>
            </a: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 могут составить все.</a:t>
            </a:r>
            <a:endParaRPr lang="ru-RU" sz="2000" kern="150" dirty="0">
              <a:solidFill>
                <a:prstClr val="black"/>
              </a:solidFill>
              <a:latin typeface="Times New Roman" panose="02020603050405020304" pitchFamily="18" charset="0"/>
              <a:ea typeface="OpenSymbol"/>
              <a:cs typeface="Times New Roman" panose="02020603050405020304" pitchFamily="18" charset="0"/>
            </a:endParaRPr>
          </a:p>
          <a:p>
            <a:pPr lvl="0" algn="just" eaLnBrk="0" fontAlgn="base" hangingPunct="0">
              <a:spcAft>
                <a:spcPts val="30"/>
              </a:spcAft>
              <a:defRPr/>
            </a:pP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В составлении </a:t>
            </a:r>
            <a:r>
              <a:rPr lang="ru-RU" sz="2000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синквейна</a:t>
            </a: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 каждый ребенок может реализовать свои творческие, интеллектуальные возможности.</a:t>
            </a:r>
            <a:endParaRPr lang="ru-RU" sz="2000" kern="150" dirty="0">
              <a:solidFill>
                <a:prstClr val="black"/>
              </a:solidFill>
              <a:latin typeface="Times New Roman" panose="02020603050405020304" pitchFamily="18" charset="0"/>
              <a:ea typeface="OpenSymbol"/>
              <a:cs typeface="Times New Roman" panose="02020603050405020304" pitchFamily="18" charset="0"/>
            </a:endParaRPr>
          </a:p>
          <a:p>
            <a:pPr lvl="0" algn="just" eaLnBrk="0" fontAlgn="base" hangingPunct="0">
              <a:spcAft>
                <a:spcPts val="30"/>
              </a:spcAft>
              <a:defRPr/>
            </a:pPr>
            <a:r>
              <a:rPr lang="ru-RU" sz="2000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Синквейн</a:t>
            </a: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 является игровым приемом.</a:t>
            </a:r>
            <a:endParaRPr lang="ru-RU" sz="2000" kern="150" dirty="0">
              <a:solidFill>
                <a:prstClr val="black"/>
              </a:solidFill>
              <a:latin typeface="Times New Roman" panose="02020603050405020304" pitchFamily="18" charset="0"/>
              <a:ea typeface="OpenSymbol"/>
              <a:cs typeface="Times New Roman" panose="02020603050405020304" pitchFamily="18" charset="0"/>
            </a:endParaRPr>
          </a:p>
          <a:p>
            <a:pPr lvl="0" algn="just" eaLnBrk="0" fontAlgn="base" hangingPunct="0">
              <a:spcAft>
                <a:spcPts val="30"/>
              </a:spcAft>
              <a:defRPr/>
            </a:pP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Составление </a:t>
            </a:r>
            <a:r>
              <a:rPr lang="ru-RU" sz="2000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синквейна</a:t>
            </a: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 используется как заключительное задание по пройденному материалу.</a:t>
            </a:r>
            <a:endParaRPr lang="ru-RU" sz="2000" kern="150" dirty="0">
              <a:solidFill>
                <a:prstClr val="black"/>
              </a:solidFill>
              <a:latin typeface="Times New Roman" panose="02020603050405020304" pitchFamily="18" charset="0"/>
              <a:ea typeface="OpenSymbol"/>
              <a:cs typeface="Times New Roman" panose="02020603050405020304" pitchFamily="18" charset="0"/>
            </a:endParaRPr>
          </a:p>
          <a:p>
            <a:pPr lvl="0" algn="just" eaLnBrk="0" fontAlgn="base" hangingPunct="0">
              <a:spcAft>
                <a:spcPts val="30"/>
              </a:spcAft>
              <a:defRPr/>
            </a:pP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Составление </a:t>
            </a:r>
            <a:r>
              <a:rPr lang="ru-RU" sz="2000" kern="150" dirty="0" err="1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синквейна</a:t>
            </a:r>
            <a:r>
              <a:rPr lang="ru-RU" sz="2000" kern="150" dirty="0">
                <a:solidFill>
                  <a:srgbClr val="000000"/>
                </a:solidFill>
                <a:latin typeface="Times New Roman" panose="02020603050405020304" pitchFamily="18" charset="0"/>
                <a:ea typeface="OpenSymbol"/>
                <a:cs typeface="Times New Roman" panose="02020603050405020304" pitchFamily="18" charset="0"/>
              </a:rPr>
              <a:t> используется для проведения рефлексии, анализа и синтеза полученной информации.</a:t>
            </a:r>
            <a:endParaRPr lang="ru-RU" sz="2000" kern="150" dirty="0">
              <a:solidFill>
                <a:prstClr val="black"/>
              </a:solidFill>
              <a:latin typeface="Times New Roman" panose="02020603050405020304" pitchFamily="18" charset="0"/>
              <a:ea typeface="OpenSymbol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7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143000"/>
            <a:ext cx="8229600" cy="4525963"/>
          </a:xfrm>
        </p:spPr>
        <p:txBody>
          <a:bodyPr/>
          <a:lstStyle/>
          <a:p>
            <a:pPr lvl="0" fontAlgn="base"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70C0"/>
                </a:solidFill>
              </a:rPr>
              <a:t>Составление </a:t>
            </a:r>
            <a:r>
              <a:rPr lang="ru-RU" altLang="ru-RU" sz="2800" b="1" dirty="0" err="1">
                <a:solidFill>
                  <a:srgbClr val="0070C0"/>
                </a:solidFill>
              </a:rPr>
              <a:t>синквейна</a:t>
            </a:r>
            <a:r>
              <a:rPr lang="ru-RU" altLang="ru-RU" sz="2800" b="1" dirty="0">
                <a:solidFill>
                  <a:srgbClr val="0070C0"/>
                </a:solidFill>
              </a:rPr>
              <a:t> похоже на игру, ведь сочинять весело, полезно и легко! Можно научить составлять </a:t>
            </a:r>
            <a:r>
              <a:rPr lang="ru-RU" altLang="ru-RU" sz="2800" b="1" dirty="0" err="1">
                <a:solidFill>
                  <a:srgbClr val="0070C0"/>
                </a:solidFill>
              </a:rPr>
              <a:t>синквейны</a:t>
            </a:r>
            <a:r>
              <a:rPr lang="ru-RU" altLang="ru-RU" sz="2800" b="1" dirty="0">
                <a:solidFill>
                  <a:srgbClr val="0070C0"/>
                </a:solidFill>
              </a:rPr>
              <a:t> детей, ещё не умеющих читать!</a:t>
            </a:r>
          </a:p>
          <a:p>
            <a:pPr lvl="0" fontAlgn="base">
              <a:spcAft>
                <a:spcPct val="0"/>
              </a:spcAft>
              <a:buNone/>
            </a:pPr>
            <a:endParaRPr lang="ru-RU" altLang="ru-RU" sz="2800" b="1" dirty="0">
              <a:solidFill>
                <a:srgbClr val="0070C0"/>
              </a:solidFill>
            </a:endParaRPr>
          </a:p>
          <a:p>
            <a:pPr lvl="0" algn="ctr" fontAlgn="base"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srgbClr val="0070C0"/>
                </a:solidFill>
              </a:rPr>
              <a:t>Совет:</a:t>
            </a:r>
            <a:r>
              <a:rPr lang="ru-RU" altLang="ru-RU" sz="2800" b="1" dirty="0">
                <a:solidFill>
                  <a:srgbClr val="0070C0"/>
                </a:solidFill>
              </a:rPr>
              <a:t> Сделайте с детьми копилку </a:t>
            </a:r>
            <a:r>
              <a:rPr lang="ru-RU" altLang="ru-RU" sz="2800" b="1" dirty="0" err="1">
                <a:solidFill>
                  <a:srgbClr val="0070C0"/>
                </a:solidFill>
              </a:rPr>
              <a:t>синквейнов</a:t>
            </a:r>
            <a:r>
              <a:rPr lang="ru-RU" altLang="ru-RU" sz="2800" b="1" dirty="0">
                <a:solidFill>
                  <a:srgbClr val="0070C0"/>
                </a:solidFill>
              </a:rPr>
              <a:t>. По стихотворениям, мультфильмам, прочитанным рассказам и сказкам, ситуациям из жизни</a:t>
            </a:r>
            <a:r>
              <a:rPr lang="ru-RU" altLang="ru-RU" sz="2800" dirty="0">
                <a:solidFill>
                  <a:srgbClr val="0070C0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7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СИНКВЕЙН </a:t>
            </a:r>
            <a:r>
              <a:rPr lang="ru-RU" alt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 О СИНКВЕЙНЕ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1295400"/>
            <a:ext cx="7696200" cy="4525963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1. </a:t>
            </a:r>
            <a:r>
              <a:rPr lang="ru-RU" altLang="ru-RU" sz="3600" b="1" i="1" dirty="0" err="1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Синквейн</a:t>
            </a: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. 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2. Творческий, активизирующий. 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3. Развивает, обогащает, уточняет. 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4. </a:t>
            </a:r>
            <a:r>
              <a:rPr lang="ru-RU" altLang="ru-RU" sz="3600" b="1" i="1" dirty="0" err="1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Синквейн</a:t>
            </a: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помогает учиться. 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 i="1" dirty="0">
                <a:solidFill>
                  <a:srgbClr val="00B05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5. Технология.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6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64807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980728"/>
            <a:ext cx="8352928" cy="169277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5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5" y="5373216"/>
            <a:ext cx="729558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95052" y="3717032"/>
            <a:ext cx="717618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200" b="1" dirty="0" smtClean="0"/>
              <a:t>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45" y="535918"/>
            <a:ext cx="7611551" cy="557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67544" y="697334"/>
            <a:ext cx="8280920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Автор </a:t>
            </a:r>
            <a:r>
              <a:rPr lang="ru-RU" sz="2400" b="1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 err="1"/>
              <a:t>Ранько</a:t>
            </a:r>
            <a:r>
              <a:rPr lang="ru-RU" sz="2400" b="1" i="1" dirty="0"/>
              <a:t> Елена Алексеевна </a:t>
            </a:r>
          </a:p>
          <a:p>
            <a:pPr algn="ctr"/>
            <a:r>
              <a:rPr lang="ru-RU" sz="2400" i="1" dirty="0"/>
              <a:t>учитель начальных классов  </a:t>
            </a:r>
          </a:p>
          <a:p>
            <a:pPr algn="ctr"/>
            <a:r>
              <a:rPr lang="ru-RU" sz="2400" i="1" dirty="0"/>
              <a:t>МАОУ </a:t>
            </a:r>
            <a:r>
              <a:rPr lang="ru-RU" sz="2400" i="1" dirty="0" smtClean="0"/>
              <a:t>лицей </a:t>
            </a:r>
            <a:r>
              <a:rPr lang="ru-RU" sz="2400" i="1" dirty="0"/>
              <a:t>№</a:t>
            </a:r>
            <a:r>
              <a:rPr lang="ru-RU" sz="2400" i="1" dirty="0" smtClean="0"/>
              <a:t>21 </a:t>
            </a:r>
          </a:p>
          <a:p>
            <a:pPr algn="ctr"/>
            <a:r>
              <a:rPr lang="ru-RU" sz="2400" i="1" dirty="0" smtClean="0"/>
              <a:t>г</a:t>
            </a:r>
            <a:r>
              <a:rPr lang="ru-RU" sz="2400" i="1" dirty="0"/>
              <a:t>. </a:t>
            </a:r>
            <a:r>
              <a:rPr lang="ru-RU" sz="2400" i="1" dirty="0" smtClean="0"/>
              <a:t>Иваново</a:t>
            </a:r>
            <a:endParaRPr lang="ru-RU" sz="2400" i="1" dirty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b="1" i="1" dirty="0"/>
              <a:t>Сайт: </a:t>
            </a:r>
            <a:r>
              <a:rPr lang="en-US" sz="2400" i="1" dirty="0" smtClean="0">
                <a:hlinkClick r:id="rId2"/>
              </a:rPr>
              <a:t>http://elenaranko.ucoz.ru/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188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OpenSymbol</vt:lpstr>
      <vt:lpstr>Calibri</vt:lpstr>
      <vt:lpstr>Times New Roman</vt:lpstr>
      <vt:lpstr>Monotype Corsiva</vt:lpstr>
      <vt:lpstr>Arial</vt:lpstr>
      <vt:lpstr>Wingdings</vt:lpstr>
      <vt:lpstr>SimSun</vt:lpstr>
      <vt:lpstr>Тема Office</vt:lpstr>
      <vt:lpstr>Составить синквейн по сказке «Колобок»</vt:lpstr>
      <vt:lpstr>СИНКВЕЙН -ЗАГАДКА</vt:lpstr>
      <vt:lpstr>Педагогическая ценность</vt:lpstr>
      <vt:lpstr>Презентация PowerPoint</vt:lpstr>
      <vt:lpstr>СИНКВЕЙН  О СИНКВЕЙНЕ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ПК</cp:lastModifiedBy>
  <cp:revision>52</cp:revision>
  <dcterms:created xsi:type="dcterms:W3CDTF">2015-04-19T15:51:03Z</dcterms:created>
  <dcterms:modified xsi:type="dcterms:W3CDTF">2022-11-15T16:15:21Z</dcterms:modified>
</cp:coreProperties>
</file>