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7" r:id="rId2"/>
    <p:sldId id="256" r:id="rId3"/>
    <p:sldId id="257" r:id="rId4"/>
    <p:sldId id="259" r:id="rId5"/>
    <p:sldId id="258" r:id="rId6"/>
    <p:sldId id="260" r:id="rId7"/>
    <p:sldId id="263" r:id="rId8"/>
    <p:sldId id="261" r:id="rId9"/>
    <p:sldId id="262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jpeg"/><Relationship Id="rId7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1700808"/>
            <a:ext cx="777686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Скорость, расстояние, время</a:t>
            </a:r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МАОУ ШО № 25 г. Бор</a:t>
            </a:r>
          </a:p>
          <a:p>
            <a:pPr algn="ctr"/>
            <a:r>
              <a:rPr lang="ru-RU" dirty="0" err="1" smtClean="0"/>
              <a:t>Молодкина</a:t>
            </a:r>
            <a:r>
              <a:rPr lang="ru-RU" dirty="0" smtClean="0"/>
              <a:t> Л.Е.</a:t>
            </a:r>
          </a:p>
          <a:p>
            <a:pPr algn="ctr"/>
            <a:r>
              <a:rPr lang="ru-RU" dirty="0" smtClean="0"/>
              <a:t>Учитель начальных классов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42750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Прямая со стрелкой 1"/>
          <p:cNvCxnSpPr/>
          <p:nvPr/>
        </p:nvCxnSpPr>
        <p:spPr>
          <a:xfrm>
            <a:off x="1020480" y="2289450"/>
            <a:ext cx="2160240" cy="0"/>
          </a:xfrm>
          <a:prstGeom prst="straightConnector1">
            <a:avLst/>
          </a:prstGeom>
          <a:ln w="57150"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Прямая со стрелкой 2"/>
          <p:cNvCxnSpPr/>
          <p:nvPr/>
        </p:nvCxnSpPr>
        <p:spPr>
          <a:xfrm>
            <a:off x="3180720" y="2289450"/>
            <a:ext cx="2160240" cy="0"/>
          </a:xfrm>
          <a:prstGeom prst="straightConnector1">
            <a:avLst/>
          </a:prstGeom>
          <a:ln w="57150"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 стрелкой 3"/>
          <p:cNvCxnSpPr/>
          <p:nvPr/>
        </p:nvCxnSpPr>
        <p:spPr>
          <a:xfrm>
            <a:off x="5340960" y="2304405"/>
            <a:ext cx="2160240" cy="0"/>
          </a:xfrm>
          <a:prstGeom prst="straightConnector1">
            <a:avLst/>
          </a:prstGeom>
          <a:ln w="57150"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Левая фигурная скобка 4"/>
          <p:cNvSpPr/>
          <p:nvPr/>
        </p:nvSpPr>
        <p:spPr>
          <a:xfrm rot="16200000">
            <a:off x="3984372" y="-435290"/>
            <a:ext cx="576064" cy="6457591"/>
          </a:xfrm>
          <a:prstGeom prst="lef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https://tr.stockfresh.com/files/f/feedough/m/71/2117326_stock-photo-side-view-of-man-walkin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34092" y="563635"/>
            <a:ext cx="1066508" cy="159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272404" y="2758372"/>
            <a:ext cx="27478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 = 18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км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46560" y="306380"/>
            <a:ext cx="14493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 =?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7234425"/>
              </p:ext>
            </p:extLst>
          </p:nvPr>
        </p:nvGraphicFramePr>
        <p:xfrm>
          <a:off x="711610" y="3439161"/>
          <a:ext cx="7728519" cy="1875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6173"/>
                <a:gridCol w="2576173"/>
                <a:gridCol w="2576173"/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n-US" sz="3200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ru-RU" sz="3200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ru-RU" sz="3200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ru-RU" sz="3200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?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18 км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3 ч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6 км/ч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? км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3 ч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6 </a:t>
                      </a:r>
                      <a:r>
                        <a:rPr lang="ru-RU" b="1" dirty="0" smtClean="0"/>
                        <a:t>км/ч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18 км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? ч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2546560" y="891155"/>
            <a:ext cx="16209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 =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 км/ч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2546560" y="5229200"/>
            <a:ext cx="38745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= S : v</a:t>
            </a:r>
            <a:endParaRPr lang="ru-RU" sz="80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6555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3411" y="332656"/>
            <a:ext cx="53285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ru-RU" sz="4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скорость</a:t>
            </a:r>
            <a:endParaRPr lang="ru-RU" sz="4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3411" y="908720"/>
            <a:ext cx="65527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расстояние</a:t>
            </a:r>
            <a:endParaRPr lang="ru-RU" sz="4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7394" y="1442159"/>
            <a:ext cx="3960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ru-RU" sz="4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</a:t>
            </a:r>
            <a:r>
              <a:rPr lang="en-US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5616" y="2273156"/>
            <a:ext cx="31213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 = S : t</a:t>
            </a:r>
            <a:endParaRPr lang="ru-RU" sz="72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47664" y="3284984"/>
            <a:ext cx="38745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 = v * t</a:t>
            </a:r>
            <a:endParaRPr lang="ru-RU" sz="80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95736" y="4365104"/>
            <a:ext cx="38745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= S : v</a:t>
            </a:r>
            <a:endParaRPr lang="ru-RU" sz="80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2242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60648"/>
            <a:ext cx="46085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Средняя скорость различных объектов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1026" name="поезд" descr="http://kak2z.ru/my_img/img/2016/05/20/219b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62503" y="1337866"/>
            <a:ext cx="3267396" cy="2091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человек" descr="https://tr.stockfresh.com/files/f/feedough/m/71/2117326_stock-photo-side-view-of-man-walkin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48412" y="3104487"/>
            <a:ext cx="1347789" cy="2021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машина" descr="http://img0.liveinternet.ru/images/attach/c/2/74/287/74287976_large_BMW_001_preobrazovannuyy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503" y="4869160"/>
            <a:ext cx="2460129" cy="1367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самолнт" descr="https://storage.googleapis.com/multi-static-content/previews/artage-io-thumb-3bcb2860cf1e6e7c52b3ee97feb826b6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868144" y="799257"/>
            <a:ext cx="28575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велик" descr="http://www.clipartbest.com/cliparts/RcG/GdM/RcGGdMyji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5399" y="3899785"/>
            <a:ext cx="2680245" cy="2694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вертолет" descr="http://moziru.com/images/helicopter-clipart-blue-15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052736"/>
            <a:ext cx="3345607" cy="1871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черепаха" descr="https://img-fotki.yandex.ru/get/102061/166857984.4c6/0_25009c_2bbcac08_ori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9899" y="4504136"/>
            <a:ext cx="1624345" cy="1895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200"/>
          <p:cNvSpPr txBox="1"/>
          <p:nvPr/>
        </p:nvSpPr>
        <p:spPr>
          <a:xfrm>
            <a:off x="6435289" y="3049796"/>
            <a:ext cx="19996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200 км/ч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2" name="200"/>
          <p:cNvSpPr txBox="1"/>
          <p:nvPr/>
        </p:nvSpPr>
        <p:spPr>
          <a:xfrm>
            <a:off x="6516216" y="3049796"/>
            <a:ext cx="19996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5 км/ч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3" name="200"/>
          <p:cNvSpPr txBox="1"/>
          <p:nvPr/>
        </p:nvSpPr>
        <p:spPr>
          <a:xfrm>
            <a:off x="6435289" y="3073888"/>
            <a:ext cx="19996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80 км/ч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4" name="200"/>
          <p:cNvSpPr txBox="1"/>
          <p:nvPr/>
        </p:nvSpPr>
        <p:spPr>
          <a:xfrm>
            <a:off x="6297091" y="3049796"/>
            <a:ext cx="19996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5 м/мин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5" name="200"/>
          <p:cNvSpPr txBox="1"/>
          <p:nvPr/>
        </p:nvSpPr>
        <p:spPr>
          <a:xfrm>
            <a:off x="6284426" y="3102272"/>
            <a:ext cx="19996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12 км/ч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7" name="200"/>
          <p:cNvSpPr txBox="1"/>
          <p:nvPr/>
        </p:nvSpPr>
        <p:spPr>
          <a:xfrm>
            <a:off x="6260064" y="3073888"/>
            <a:ext cx="19996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2000 км/ч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8" name="200"/>
          <p:cNvSpPr txBox="1"/>
          <p:nvPr/>
        </p:nvSpPr>
        <p:spPr>
          <a:xfrm>
            <a:off x="6266421" y="3068106"/>
            <a:ext cx="19996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250 км/ч</a:t>
            </a:r>
            <a:endParaRPr lang="ru-RU" sz="2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0823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3.46821E-7 L 0.06042 -0.1331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21" y="-66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4.50867E-6 L -0.12917 -0.0904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58" y="-4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7.40741E-7 L -0.11979 0.12315 C -0.14688 0.15 -0.18316 0.16759 -0.22657 0.16759 C -0.27084 0.16759 -0.30868 0.15023 -0.3342 0.12315 L -0.45938 -7.40741E-7 " pathEditMode="relative" rAng="5400000" ptsTypes="FffFF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969" y="83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3.7037E-7 L -0.53455 0.13264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736" y="66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3.46821E-7 L -0.24323 -3.46821E-7 C -0.35243 -3.46821E-7 -0.48628 0.05827 -0.48628 0.10613 L -0.48628 0.21295 " pathEditMode="relative" rAng="0" ptsTypes="FfFF">
                                      <p:cBhvr>
                                        <p:cTn id="2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323" y="106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4104E-6 L -0.32622 0.13503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319" y="67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6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386 0.01133 L 0.02674 -0.01456 L 0.0092 0.00093 L -0.17326 0.02058 L -0.0717 0.06174 " pathEditMode="relative" rAng="0" ptsTypes="AAAAA">
                                      <p:cBhvr>
                                        <p:cTn id="3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865" y="12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13" grpId="0"/>
      <p:bldP spid="14" grpId="0"/>
      <p:bldP spid="15" grpId="0"/>
      <p:bldP spid="17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длина"/>
          <p:cNvGrpSpPr/>
          <p:nvPr/>
        </p:nvGrpSpPr>
        <p:grpSpPr>
          <a:xfrm>
            <a:off x="755576" y="1556792"/>
            <a:ext cx="2160240" cy="648072"/>
            <a:chOff x="755576" y="908720"/>
            <a:chExt cx="2160240" cy="648072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755576" y="908720"/>
              <a:ext cx="2160240" cy="648072"/>
            </a:xfrm>
            <a:prstGeom prst="roundRect">
              <a:avLst/>
            </a:prstGeom>
            <a:ln>
              <a:noFill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 prst="hardEdg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259632" y="971146"/>
              <a:ext cx="13681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Длина</a:t>
              </a:r>
              <a:endPara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" name="массса"/>
          <p:cNvGrpSpPr/>
          <p:nvPr/>
        </p:nvGrpSpPr>
        <p:grpSpPr>
          <a:xfrm>
            <a:off x="768299" y="2466474"/>
            <a:ext cx="2160240" cy="648072"/>
            <a:chOff x="755576" y="908720"/>
            <a:chExt cx="2160240" cy="648072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755576" y="908720"/>
              <a:ext cx="2160240" cy="648072"/>
            </a:xfrm>
            <a:prstGeom prst="roundRect">
              <a:avLst/>
            </a:prstGeom>
            <a:ln>
              <a:noFill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 prst="hardEdg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259632" y="971146"/>
              <a:ext cx="13681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Масса</a:t>
              </a:r>
              <a:endPara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" name="площадь"/>
          <p:cNvGrpSpPr/>
          <p:nvPr/>
        </p:nvGrpSpPr>
        <p:grpSpPr>
          <a:xfrm>
            <a:off x="795589" y="3329792"/>
            <a:ext cx="2160240" cy="648072"/>
            <a:chOff x="755576" y="908720"/>
            <a:chExt cx="2160240" cy="648072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755576" y="908720"/>
              <a:ext cx="2160240" cy="648072"/>
            </a:xfrm>
            <a:prstGeom prst="roundRect">
              <a:avLst/>
            </a:prstGeom>
            <a:ln>
              <a:noFill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 prst="hardEdg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95966" y="971146"/>
              <a:ext cx="173181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Площадь</a:t>
              </a:r>
              <a:endPara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" name="скорость"/>
          <p:cNvGrpSpPr/>
          <p:nvPr/>
        </p:nvGrpSpPr>
        <p:grpSpPr>
          <a:xfrm>
            <a:off x="819138" y="4221088"/>
            <a:ext cx="2160240" cy="648072"/>
            <a:chOff x="755576" y="908720"/>
            <a:chExt cx="2160240" cy="648072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755576" y="908720"/>
              <a:ext cx="2160240" cy="648072"/>
            </a:xfrm>
            <a:prstGeom prst="roundRect">
              <a:avLst/>
            </a:prstGeom>
            <a:ln>
              <a:noFill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 prst="hardEdg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934463" y="971146"/>
              <a:ext cx="175536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Скорость</a:t>
              </a:r>
              <a:endPara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" name="время"/>
          <p:cNvGrpSpPr/>
          <p:nvPr/>
        </p:nvGrpSpPr>
        <p:grpSpPr>
          <a:xfrm>
            <a:off x="863588" y="5157192"/>
            <a:ext cx="2160240" cy="648072"/>
            <a:chOff x="755576" y="908720"/>
            <a:chExt cx="2160240" cy="648072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755576" y="908720"/>
              <a:ext cx="2160240" cy="648072"/>
            </a:xfrm>
            <a:prstGeom prst="roundRect">
              <a:avLst/>
            </a:prstGeom>
            <a:ln>
              <a:noFill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 prst="hardEdg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259632" y="971146"/>
              <a:ext cx="13681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Время</a:t>
              </a:r>
              <a:endPara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" name="кг"/>
          <p:cNvGrpSpPr/>
          <p:nvPr/>
        </p:nvGrpSpPr>
        <p:grpSpPr>
          <a:xfrm>
            <a:off x="6481802" y="1722242"/>
            <a:ext cx="1522543" cy="648072"/>
            <a:chOff x="755576" y="908720"/>
            <a:chExt cx="2160240" cy="648072"/>
          </a:xfrm>
          <a:solidFill>
            <a:srgbClr val="66CCFF"/>
          </a:solidFill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755576" y="908720"/>
              <a:ext cx="2160240" cy="648072"/>
            </a:xfrm>
            <a:prstGeom prst="roundRect">
              <a:avLst/>
            </a:prstGeom>
            <a:grpFill/>
            <a:ln>
              <a:noFill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 prst="hardEdg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393272" y="920811"/>
              <a:ext cx="88484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кг</a:t>
              </a:r>
              <a:endPara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2" name="м"/>
          <p:cNvGrpSpPr/>
          <p:nvPr/>
        </p:nvGrpSpPr>
        <p:grpSpPr>
          <a:xfrm>
            <a:off x="6481801" y="2711503"/>
            <a:ext cx="1522543" cy="655037"/>
            <a:chOff x="6481801" y="2711503"/>
            <a:chExt cx="1522543" cy="655037"/>
          </a:xfrm>
        </p:grpSpPr>
        <p:grpSp>
          <p:nvGrpSpPr>
            <p:cNvPr id="22" name="Группа 21"/>
            <p:cNvGrpSpPr/>
            <p:nvPr/>
          </p:nvGrpSpPr>
          <p:grpSpPr>
            <a:xfrm>
              <a:off x="6481801" y="2711503"/>
              <a:ext cx="1522543" cy="655037"/>
              <a:chOff x="755576" y="901755"/>
              <a:chExt cx="2160240" cy="655037"/>
            </a:xfrm>
            <a:solidFill>
              <a:srgbClr val="66CCFF"/>
            </a:solidFill>
          </p:grpSpPr>
          <p:sp>
            <p:nvSpPr>
              <p:cNvPr id="23" name="Скругленный прямоугольник 22"/>
              <p:cNvSpPr/>
              <p:nvPr/>
            </p:nvSpPr>
            <p:spPr>
              <a:xfrm>
                <a:off x="755576" y="908720"/>
                <a:ext cx="2160240" cy="648072"/>
              </a:xfrm>
              <a:prstGeom prst="roundRect">
                <a:avLst/>
              </a:prstGeom>
              <a:grpFill/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glow" dir="t">
                  <a:rot lat="0" lon="0" rev="4800000"/>
                </a:lightRig>
              </a:scene3d>
              <a:sp3d prstMaterial="matte">
                <a:bevelT w="127000" h="63500" prst="hardEdg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1330829" y="901755"/>
                <a:ext cx="73106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</a:t>
                </a:r>
                <a:endParaRPr lang="ru-RU" sz="3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5" name="TextBox 24"/>
            <p:cNvSpPr txBox="1"/>
            <p:nvPr/>
          </p:nvSpPr>
          <p:spPr>
            <a:xfrm>
              <a:off x="7193651" y="2745214"/>
              <a:ext cx="4494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6" name="см"/>
          <p:cNvGrpSpPr/>
          <p:nvPr/>
        </p:nvGrpSpPr>
        <p:grpSpPr>
          <a:xfrm>
            <a:off x="6481800" y="3653828"/>
            <a:ext cx="1522543" cy="648072"/>
            <a:chOff x="755576" y="908720"/>
            <a:chExt cx="2160240" cy="648072"/>
          </a:xfrm>
          <a:solidFill>
            <a:srgbClr val="66CCFF"/>
          </a:solidFill>
        </p:grpSpPr>
        <p:sp>
          <p:nvSpPr>
            <p:cNvPr id="27" name="Скругленный прямоугольник 26"/>
            <p:cNvSpPr/>
            <p:nvPr/>
          </p:nvSpPr>
          <p:spPr>
            <a:xfrm>
              <a:off x="755576" y="908720"/>
              <a:ext cx="2160240" cy="648072"/>
            </a:xfrm>
            <a:prstGeom prst="roundRect">
              <a:avLst/>
            </a:prstGeom>
            <a:grpFill/>
            <a:ln>
              <a:noFill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 prst="hardEdg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393272" y="920811"/>
              <a:ext cx="130631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см</a:t>
              </a:r>
              <a:endPara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9" name="мин"/>
          <p:cNvGrpSpPr/>
          <p:nvPr/>
        </p:nvGrpSpPr>
        <p:grpSpPr>
          <a:xfrm>
            <a:off x="6497323" y="4571546"/>
            <a:ext cx="1522543" cy="648072"/>
            <a:chOff x="755576" y="908720"/>
            <a:chExt cx="2160240" cy="648072"/>
          </a:xfrm>
          <a:solidFill>
            <a:srgbClr val="66CCFF"/>
          </a:solidFill>
        </p:grpSpPr>
        <p:sp>
          <p:nvSpPr>
            <p:cNvPr id="30" name="Скругленный прямоугольник 29"/>
            <p:cNvSpPr/>
            <p:nvPr/>
          </p:nvSpPr>
          <p:spPr>
            <a:xfrm>
              <a:off x="755576" y="908720"/>
              <a:ext cx="2160240" cy="648072"/>
            </a:xfrm>
            <a:prstGeom prst="roundRect">
              <a:avLst/>
            </a:prstGeom>
            <a:grpFill/>
            <a:ln>
              <a:noFill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 prst="hardEdg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074424" y="939403"/>
              <a:ext cx="15225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мин</a:t>
              </a:r>
              <a:endPara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11265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2.59259E-6 L -0.18142 -2.59259E-6 C -0.26302 -2.59259E-6 -0.36284 -0.08634 -0.36284 -0.15578 L -0.36284 -0.31111 " pathEditMode="relative" rAng="0" ptsTypes="FfFF">
                                      <p:cBhvr>
                                        <p:cTn id="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142" y="-15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3.7037E-7 L -0.36284 0.10718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142" y="5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0.09189 C -3.88889E-6 0.17847 -0.03975 0.24583 -0.08802 0.24583 C -0.13784 0.24583 -0.1776 0.17847 -0.1776 0.09189 C -0.1776 0.00509 -0.21736 -0.06204 -0.26718 -0.06204 C -0.31545 -0.06204 -0.35503 0.00509 -0.35503 0.09189 " pathEditMode="relative" rAng="0" ptsTypes="fffff">
                                      <p:cBhvr>
                                        <p:cTn id="1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6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0.025 L -0.05104 -0.025 L -0.05104 -0.00926 L -0.10208 -0.00926 L -0.10208 0.00671 L -0.15295 0.00671 L -0.15295 0.02268 L -0.20399 0.02268 L -0.20399 0.03866 L -0.25486 0.03866 L -0.25486 0.05463 L -0.3059 0.05463 L -0.3059 0.0706 L -0.35677 0.0706 L -0.35677 0.08657 " pathEditMode="relative" rAng="0" ptsTypes="FFFFFFFFFFFFFFF">
                                      <p:cBhvr>
                                        <p:cTn id="2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847" y="55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 стрелкой 2"/>
          <p:cNvCxnSpPr/>
          <p:nvPr/>
        </p:nvCxnSpPr>
        <p:spPr>
          <a:xfrm>
            <a:off x="1020479" y="3463816"/>
            <a:ext cx="2160240" cy="0"/>
          </a:xfrm>
          <a:prstGeom prst="straightConnector1">
            <a:avLst/>
          </a:prstGeom>
          <a:ln w="57150"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 стрелкой 3"/>
          <p:cNvCxnSpPr/>
          <p:nvPr/>
        </p:nvCxnSpPr>
        <p:spPr>
          <a:xfrm>
            <a:off x="3180719" y="3463816"/>
            <a:ext cx="2160240" cy="0"/>
          </a:xfrm>
          <a:prstGeom prst="straightConnector1">
            <a:avLst/>
          </a:prstGeom>
          <a:ln w="57150"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>
            <a:off x="5340959" y="3478771"/>
            <a:ext cx="2160240" cy="0"/>
          </a:xfrm>
          <a:prstGeom prst="straightConnector1">
            <a:avLst/>
          </a:prstGeom>
          <a:ln w="57150"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Левая фигурная скобка 6"/>
          <p:cNvSpPr/>
          <p:nvPr/>
        </p:nvSpPr>
        <p:spPr>
          <a:xfrm rot="16200000">
            <a:off x="3984371" y="739076"/>
            <a:ext cx="576064" cy="6457591"/>
          </a:xfrm>
          <a:prstGeom prst="lef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tr.stockfresh.com/files/f/feedough/m/71/2117326_stock-photo-side-view-of-man-walkin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34091" y="764704"/>
            <a:ext cx="1512469" cy="2268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491880" y="4329970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18 км</a:t>
            </a:r>
            <a:endParaRPr lang="ru-RU" sz="3600" b="1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2100599" y="1052736"/>
            <a:ext cx="1751321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546560" y="476672"/>
            <a:ext cx="801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3 ч</a:t>
            </a:r>
            <a:endParaRPr lang="ru-RU" sz="3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940152" y="799837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За 1 ч - ? км</a:t>
            </a:r>
            <a:endParaRPr lang="ru-RU" sz="28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899593" y="5085184"/>
            <a:ext cx="17281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</a:rPr>
              <a:t>18 : 3 = 6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33240" y="5050475"/>
            <a:ext cx="13681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(км)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01495" y="5574250"/>
            <a:ext cx="4631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70C0"/>
                </a:solidFill>
              </a:rPr>
              <a:t>Ответ: за 1 час прошел 6 км</a:t>
            </a:r>
            <a:endParaRPr lang="ru-RU" sz="24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842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8609" y="1268760"/>
            <a:ext cx="792088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solidFill>
                  <a:srgbClr val="FF0000"/>
                </a:solidFill>
              </a:rPr>
              <a:t>Ско­рость дви­же­ния</a:t>
            </a:r>
            <a:r>
              <a:rPr lang="ru-RU" sz="3200" i="1" dirty="0"/>
              <a:t> – </a:t>
            </a:r>
            <a:endParaRPr lang="ru-RU" sz="3200" i="1" dirty="0" smtClean="0"/>
          </a:p>
          <a:p>
            <a:pPr algn="r"/>
            <a:r>
              <a:rPr lang="ru-RU" sz="3200" i="1" dirty="0" smtClean="0">
                <a:solidFill>
                  <a:srgbClr val="0070C0"/>
                </a:solidFill>
              </a:rPr>
              <a:t>это </a:t>
            </a:r>
            <a:r>
              <a:rPr lang="ru-RU" sz="3200" i="1" dirty="0">
                <a:solidFill>
                  <a:srgbClr val="0070C0"/>
                </a:solidFill>
              </a:rPr>
              <a:t>рас­сто­я­ние, прой­ден­ное </a:t>
            </a:r>
            <a:endParaRPr lang="ru-RU" sz="3200" i="1" dirty="0" smtClean="0">
              <a:solidFill>
                <a:srgbClr val="0070C0"/>
              </a:solidFill>
            </a:endParaRPr>
          </a:p>
          <a:p>
            <a:pPr algn="r"/>
            <a:r>
              <a:rPr lang="ru-RU" sz="3200" i="1" dirty="0" smtClean="0">
                <a:solidFill>
                  <a:srgbClr val="0070C0"/>
                </a:solidFill>
              </a:rPr>
              <a:t>за </a:t>
            </a:r>
            <a:r>
              <a:rPr lang="ru-RU" sz="3200" i="1" dirty="0">
                <a:solidFill>
                  <a:srgbClr val="0070C0"/>
                </a:solidFill>
              </a:rPr>
              <a:t>еди­ни­цу вре­ме­ни.</a:t>
            </a:r>
          </a:p>
          <a:p>
            <a:endParaRPr lang="ru-RU" sz="3200" i="1" dirty="0"/>
          </a:p>
          <a:p>
            <a:r>
              <a:rPr lang="ru-RU" sz="3200" i="1" dirty="0"/>
              <a:t>Еди­ни­цей вре­ме­ни может </a:t>
            </a:r>
            <a:r>
              <a:rPr lang="ru-RU" sz="3200" i="1" dirty="0" smtClean="0"/>
              <a:t>быть </a:t>
            </a:r>
            <a:r>
              <a:rPr lang="ru-RU" sz="3200" i="1" dirty="0"/>
              <a:t>одна се­кун­да, одна ми­ну­та или один час</a:t>
            </a:r>
            <a:r>
              <a:rPr lang="ru-RU" sz="3200" i="1" dirty="0" smtClean="0"/>
              <a:t>. А расстояние выражаться в </a:t>
            </a:r>
          </a:p>
          <a:p>
            <a:pPr algn="ctr"/>
            <a:r>
              <a:rPr lang="ru-RU" sz="3200" b="1" i="1" dirty="0" smtClean="0"/>
              <a:t>мм</a:t>
            </a:r>
            <a:r>
              <a:rPr lang="ru-RU" sz="3200" i="1" dirty="0" smtClean="0"/>
              <a:t>, </a:t>
            </a:r>
            <a:r>
              <a:rPr lang="ru-RU" sz="3200" b="1" i="1" dirty="0" smtClean="0"/>
              <a:t>см</a:t>
            </a:r>
            <a:r>
              <a:rPr lang="ru-RU" sz="3200" i="1" dirty="0" smtClean="0"/>
              <a:t>, </a:t>
            </a:r>
            <a:r>
              <a:rPr lang="ru-RU" sz="3200" b="1" i="1" dirty="0" err="1" smtClean="0"/>
              <a:t>дм</a:t>
            </a:r>
            <a:r>
              <a:rPr lang="ru-RU" sz="3200" i="1" dirty="0" smtClean="0"/>
              <a:t>, </a:t>
            </a:r>
            <a:r>
              <a:rPr lang="ru-RU" sz="3200" b="1" i="1" dirty="0" smtClean="0"/>
              <a:t>м</a:t>
            </a:r>
            <a:r>
              <a:rPr lang="ru-RU" sz="3200" i="1" dirty="0" smtClean="0"/>
              <a:t>, </a:t>
            </a:r>
            <a:r>
              <a:rPr lang="ru-RU" sz="3200" b="1" i="1" dirty="0" smtClean="0"/>
              <a:t>км</a:t>
            </a:r>
            <a:r>
              <a:rPr lang="ru-RU" sz="3200" i="1" dirty="0" smtClean="0"/>
              <a:t>.</a:t>
            </a: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val="3912914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Прямая со стрелкой 1"/>
          <p:cNvCxnSpPr/>
          <p:nvPr/>
        </p:nvCxnSpPr>
        <p:spPr>
          <a:xfrm>
            <a:off x="1020479" y="3463816"/>
            <a:ext cx="2160240" cy="0"/>
          </a:xfrm>
          <a:prstGeom prst="straightConnector1">
            <a:avLst/>
          </a:prstGeom>
          <a:ln w="57150"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Прямая со стрелкой 2"/>
          <p:cNvCxnSpPr/>
          <p:nvPr/>
        </p:nvCxnSpPr>
        <p:spPr>
          <a:xfrm>
            <a:off x="3180719" y="3463816"/>
            <a:ext cx="2160240" cy="0"/>
          </a:xfrm>
          <a:prstGeom prst="straightConnector1">
            <a:avLst/>
          </a:prstGeom>
          <a:ln w="57150"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 стрелкой 3"/>
          <p:cNvCxnSpPr/>
          <p:nvPr/>
        </p:nvCxnSpPr>
        <p:spPr>
          <a:xfrm>
            <a:off x="5340959" y="3478771"/>
            <a:ext cx="2160240" cy="0"/>
          </a:xfrm>
          <a:prstGeom prst="straightConnector1">
            <a:avLst/>
          </a:prstGeom>
          <a:ln w="57150"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Левая фигурная скобка 4"/>
          <p:cNvSpPr/>
          <p:nvPr/>
        </p:nvSpPr>
        <p:spPr>
          <a:xfrm rot="16200000">
            <a:off x="3984371" y="739076"/>
            <a:ext cx="576064" cy="6457591"/>
          </a:xfrm>
          <a:prstGeom prst="lef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https://tr.stockfresh.com/files/f/feedough/m/71/2117326_stock-photo-side-view-of-man-walkin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34091" y="764704"/>
            <a:ext cx="1512469" cy="2268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491880" y="4329970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18 км</a:t>
            </a:r>
            <a:endParaRPr lang="ru-RU" sz="3600" b="1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2100599" y="1052736"/>
            <a:ext cx="1751321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546560" y="476672"/>
            <a:ext cx="801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3 ч</a:t>
            </a:r>
            <a:endParaRPr lang="ru-RU" sz="3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860032" y="799837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Скорость - ? </a:t>
            </a:r>
            <a:r>
              <a:rPr lang="ru-RU" sz="2800" b="1" dirty="0"/>
              <a:t>к</a:t>
            </a:r>
            <a:r>
              <a:rPr lang="ru-RU" sz="2800" b="1" dirty="0" smtClean="0"/>
              <a:t>м/ч</a:t>
            </a:r>
            <a:endParaRPr lang="ru-RU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899593" y="5085184"/>
            <a:ext cx="17281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</a:rPr>
              <a:t>18 : 3 = 6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33240" y="5050475"/>
            <a:ext cx="13681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(км/ч)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01495" y="5574250"/>
            <a:ext cx="4631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70C0"/>
                </a:solidFill>
              </a:rPr>
              <a:t>Ответ: скорость 6 км/ч.</a:t>
            </a:r>
            <a:endParaRPr lang="ru-RU" sz="24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433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966316"/>
            <a:ext cx="16786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rgbClr val="0070C0"/>
                </a:solidFill>
              </a:rPr>
              <a:t>6 </a:t>
            </a:r>
            <a:r>
              <a:rPr lang="ru-RU" sz="3600" b="1" i="1" dirty="0">
                <a:solidFill>
                  <a:srgbClr val="0070C0"/>
                </a:solidFill>
              </a:rPr>
              <a:t>км/ч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635896" y="2830412"/>
            <a:ext cx="2316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rgbClr val="0070C0"/>
                </a:solidFill>
              </a:rPr>
              <a:t>6 000 м/ч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3968" y="3766516"/>
            <a:ext cx="25987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>
                <a:solidFill>
                  <a:srgbClr val="0070C0"/>
                </a:solidFill>
              </a:rPr>
              <a:t>1</a:t>
            </a:r>
            <a:r>
              <a:rPr lang="ru-RU" sz="3600" b="1" i="1" dirty="0" smtClean="0">
                <a:solidFill>
                  <a:srgbClr val="0070C0"/>
                </a:solidFill>
              </a:rPr>
              <a:t>00 м/мин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43172" y="2830412"/>
            <a:ext cx="27174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rgbClr val="0070C0"/>
                </a:solidFill>
              </a:rPr>
              <a:t>6 * 1000м =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43172" y="3766515"/>
            <a:ext cx="371608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rgbClr val="0070C0"/>
                </a:solidFill>
              </a:rPr>
              <a:t>6 000 : 60 мин =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615725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1795" y="332656"/>
            <a:ext cx="54726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Обозначение скорости, расстояния и времени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48272" y="2348880"/>
            <a:ext cx="53285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ru-RU" sz="6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скорость</a:t>
            </a:r>
            <a:endParaRPr lang="ru-RU" sz="6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48272" y="3534106"/>
            <a:ext cx="65527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расстояние</a:t>
            </a:r>
            <a:endParaRPr lang="ru-RU" sz="6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19672" y="4725144"/>
            <a:ext cx="39604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ru-RU" sz="6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</a:t>
            </a:r>
            <a:r>
              <a:rPr lang="en-US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6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384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Прямая со стрелкой 1"/>
          <p:cNvCxnSpPr/>
          <p:nvPr/>
        </p:nvCxnSpPr>
        <p:spPr>
          <a:xfrm>
            <a:off x="1020480" y="2289450"/>
            <a:ext cx="2160240" cy="0"/>
          </a:xfrm>
          <a:prstGeom prst="straightConnector1">
            <a:avLst/>
          </a:prstGeom>
          <a:ln w="57150"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Прямая со стрелкой 2"/>
          <p:cNvCxnSpPr/>
          <p:nvPr/>
        </p:nvCxnSpPr>
        <p:spPr>
          <a:xfrm>
            <a:off x="3180720" y="2289450"/>
            <a:ext cx="2160240" cy="0"/>
          </a:xfrm>
          <a:prstGeom prst="straightConnector1">
            <a:avLst/>
          </a:prstGeom>
          <a:ln w="57150"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 стрелкой 3"/>
          <p:cNvCxnSpPr/>
          <p:nvPr/>
        </p:nvCxnSpPr>
        <p:spPr>
          <a:xfrm>
            <a:off x="5340960" y="2304405"/>
            <a:ext cx="2160240" cy="0"/>
          </a:xfrm>
          <a:prstGeom prst="straightConnector1">
            <a:avLst/>
          </a:prstGeom>
          <a:ln w="57150"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Левая фигурная скобка 4"/>
          <p:cNvSpPr/>
          <p:nvPr/>
        </p:nvSpPr>
        <p:spPr>
          <a:xfrm rot="16200000">
            <a:off x="3984372" y="-435290"/>
            <a:ext cx="576064" cy="6457591"/>
          </a:xfrm>
          <a:prstGeom prst="lef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https://tr.stockfresh.com/files/f/feedough/m/71/2117326_stock-photo-side-view-of-man-walkin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34092" y="563635"/>
            <a:ext cx="1066508" cy="159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272404" y="2758372"/>
            <a:ext cx="27478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S = </a:t>
            </a:r>
            <a:r>
              <a:rPr lang="ru-RU" sz="3600" b="1" dirty="0" smtClean="0"/>
              <a:t>18 км</a:t>
            </a:r>
            <a:endParaRPr lang="ru-RU" sz="3600" b="1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2100600" y="851667"/>
            <a:ext cx="1751321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272404" y="598768"/>
            <a:ext cx="42600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Скорость (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2800" b="1" dirty="0" smtClean="0"/>
              <a:t>)</a:t>
            </a:r>
            <a:r>
              <a:rPr lang="ru-RU" sz="2800" b="1" dirty="0" smtClean="0"/>
              <a:t> - ? </a:t>
            </a:r>
            <a:r>
              <a:rPr lang="ru-RU" sz="2800" b="1" dirty="0"/>
              <a:t>к</a:t>
            </a:r>
            <a:r>
              <a:rPr lang="ru-RU" sz="2800" b="1" dirty="0" smtClean="0"/>
              <a:t>м/ч</a:t>
            </a:r>
            <a:endParaRPr lang="ru-RU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546560" y="306380"/>
            <a:ext cx="14493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 =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ч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8431858"/>
              </p:ext>
            </p:extLst>
          </p:nvPr>
        </p:nvGraphicFramePr>
        <p:xfrm>
          <a:off x="711610" y="3439161"/>
          <a:ext cx="7728519" cy="10111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6173"/>
                <a:gridCol w="2576173"/>
                <a:gridCol w="2576173"/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n-US" sz="3200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ru-RU" sz="3200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ru-RU" sz="3200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ru-RU" sz="3200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?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18 км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3 ч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150276" y="4781943"/>
            <a:ext cx="31213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 = S : t</a:t>
            </a:r>
            <a:endParaRPr lang="ru-RU" sz="72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8011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Прямая со стрелкой 13"/>
          <p:cNvCxnSpPr/>
          <p:nvPr/>
        </p:nvCxnSpPr>
        <p:spPr>
          <a:xfrm>
            <a:off x="1020480" y="2289450"/>
            <a:ext cx="2160240" cy="0"/>
          </a:xfrm>
          <a:prstGeom prst="straightConnector1">
            <a:avLst/>
          </a:prstGeom>
          <a:ln w="57150"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3180720" y="2289450"/>
            <a:ext cx="2160240" cy="0"/>
          </a:xfrm>
          <a:prstGeom prst="straightConnector1">
            <a:avLst/>
          </a:prstGeom>
          <a:ln w="57150"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5340960" y="2304405"/>
            <a:ext cx="2160240" cy="0"/>
          </a:xfrm>
          <a:prstGeom prst="straightConnector1">
            <a:avLst/>
          </a:prstGeom>
          <a:ln w="57150"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Левая фигурная скобка 16"/>
          <p:cNvSpPr/>
          <p:nvPr/>
        </p:nvSpPr>
        <p:spPr>
          <a:xfrm rot="16200000">
            <a:off x="3984372" y="-435290"/>
            <a:ext cx="576064" cy="6457591"/>
          </a:xfrm>
          <a:prstGeom prst="lef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2" descr="https://tr.stockfresh.com/files/f/feedough/m/71/2117326_stock-photo-side-view-of-man-walkin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34092" y="563635"/>
            <a:ext cx="1066508" cy="159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4272404" y="2758372"/>
            <a:ext cx="27478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S = </a:t>
            </a:r>
            <a:r>
              <a:rPr lang="ru-RU" sz="3600" b="1" dirty="0" smtClean="0"/>
              <a:t>? км</a:t>
            </a:r>
            <a:endParaRPr lang="ru-RU" sz="36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2546560" y="306380"/>
            <a:ext cx="14493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 =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ч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3" name="Таблица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303817"/>
              </p:ext>
            </p:extLst>
          </p:nvPr>
        </p:nvGraphicFramePr>
        <p:xfrm>
          <a:off x="711610" y="3439161"/>
          <a:ext cx="7728519" cy="14432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6173"/>
                <a:gridCol w="2576173"/>
                <a:gridCol w="2576173"/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n-US" sz="3200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ru-RU" sz="3200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ru-RU" sz="3200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ru-RU" sz="3200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?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18 км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3 ч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6 км/ч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? км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3 ч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2546560" y="891155"/>
            <a:ext cx="16209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 =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 км/ч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/>
          </a:p>
        </p:txBody>
      </p:sp>
      <p:sp>
        <p:nvSpPr>
          <p:cNvPr id="27" name="TextBox 26"/>
          <p:cNvSpPr txBox="1"/>
          <p:nvPr/>
        </p:nvSpPr>
        <p:spPr>
          <a:xfrm>
            <a:off x="2546560" y="4869160"/>
            <a:ext cx="38745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 = v * t</a:t>
            </a:r>
            <a:endParaRPr lang="ru-RU" sz="80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9740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262</TotalTime>
  <Words>283</Words>
  <Application>Microsoft Office PowerPoint</Application>
  <PresentationFormat>Экран (4:3)</PresentationFormat>
  <Paragraphs>103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Остин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13</cp:revision>
  <dcterms:created xsi:type="dcterms:W3CDTF">2017-12-03T08:43:31Z</dcterms:created>
  <dcterms:modified xsi:type="dcterms:W3CDTF">2022-11-15T10:24:26Z</dcterms:modified>
</cp:coreProperties>
</file>