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61" r:id="rId3"/>
    <p:sldId id="269" r:id="rId4"/>
    <p:sldId id="257" r:id="rId5"/>
    <p:sldId id="262" r:id="rId6"/>
    <p:sldId id="258" r:id="rId7"/>
    <p:sldId id="263" r:id="rId8"/>
    <p:sldId id="266" r:id="rId9"/>
    <p:sldId id="268" r:id="rId10"/>
    <p:sldId id="259" r:id="rId11"/>
    <p:sldId id="264" r:id="rId12"/>
    <p:sldId id="270" r:id="rId13"/>
    <p:sldId id="260" r:id="rId14"/>
    <p:sldId id="271" r:id="rId15"/>
    <p:sldId id="265" r:id="rId16"/>
    <p:sldId id="267" r:id="rId17"/>
    <p:sldId id="272" r:id="rId18"/>
  </p:sldIdLst>
  <p:sldSz cx="9144000" cy="6858000" type="screen4x3"/>
  <p:notesSz cx="6858000" cy="9144000"/>
  <p:custDataLst>
    <p:tags r:id="rId1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  <a:srgbClr val="FF66FF"/>
    <a:srgbClr val="DA42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432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BA99FDA6-A0E4-42B6-8296-BF5710A29991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100E9E33-8DB9-4177-A9D4-CE64FCEF00FA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9FDA6-A0E4-42B6-8296-BF5710A29991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E9E33-8DB9-4177-A9D4-CE64FCEF00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9FDA6-A0E4-42B6-8296-BF5710A29991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E9E33-8DB9-4177-A9D4-CE64FCEF00F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9FDA6-A0E4-42B6-8296-BF5710A29991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E9E33-8DB9-4177-A9D4-CE64FCEF00F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BA99FDA6-A0E4-42B6-8296-BF5710A29991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100E9E33-8DB9-4177-A9D4-CE64FCEF00F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9FDA6-A0E4-42B6-8296-BF5710A29991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E9E33-8DB9-4177-A9D4-CE64FCEF00F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9FDA6-A0E4-42B6-8296-BF5710A29991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E9E33-8DB9-4177-A9D4-CE64FCEF00F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9FDA6-A0E4-42B6-8296-BF5710A29991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E9E33-8DB9-4177-A9D4-CE64FCEF00FA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9FDA6-A0E4-42B6-8296-BF5710A29991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E9E33-8DB9-4177-A9D4-CE64FCEF00FA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9FDA6-A0E4-42B6-8296-BF5710A29991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E9E33-8DB9-4177-A9D4-CE64FCEF00F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9FDA6-A0E4-42B6-8296-BF5710A29991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E9E33-8DB9-4177-A9D4-CE64FCEF00F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A99FDA6-A0E4-42B6-8296-BF5710A29991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00E9E33-8DB9-4177-A9D4-CE64FCEF00FA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556792"/>
            <a:ext cx="91440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Стратегии по выполнению ВПР </a:t>
            </a:r>
            <a:br>
              <a:rPr lang="ru-RU" dirty="0" smtClean="0"/>
            </a:br>
            <a:r>
              <a:rPr lang="ru-RU" dirty="0" smtClean="0"/>
              <a:t>по английскому языку в 7 классе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4005064"/>
            <a:ext cx="6858000" cy="53340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Шейкина Александра Игоревна, </a:t>
            </a:r>
            <a:r>
              <a:rPr lang="ru-RU" dirty="0" smtClean="0"/>
              <a:t>учитель английского языка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4375531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/>
              <a:t>План описания картинки и полезные выражения (Задание 3)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618856" cy="4937760"/>
          </a:xfrm>
        </p:spPr>
        <p:txBody>
          <a:bodyPr>
            <a:normAutofit/>
          </a:bodyPr>
          <a:lstStyle/>
          <a:p>
            <a:r>
              <a:rPr lang="en-US" sz="1700" b="1" u="sng">
                <a:latin typeface="Times New Roman" panose="02020603050405020304" pitchFamily="18" charset="0"/>
                <a:cs typeface="Times New Roman" panose="02020603050405020304" pitchFamily="18" charset="0"/>
              </a:rPr>
              <a:t>4. Опиши как она/он выглядит.</a:t>
            </a:r>
          </a:p>
          <a:p>
            <a:pPr marL="0" indent="0">
              <a:buNone/>
            </a:pPr>
            <a:r>
              <a:rPr lang="en-US" sz="1700" i="1" err="1">
                <a:latin typeface="Times New Roman" panose="02020603050405020304" pitchFamily="18" charset="0"/>
                <a:cs typeface="Times New Roman" panose="02020603050405020304" pitchFamily="18" charset="0"/>
              </a:rPr>
              <a:t>He/She</a:t>
            </a:r>
            <a:r>
              <a:rPr lang="en-US" sz="1700">
                <a:latin typeface="Times New Roman" panose="02020603050405020304" pitchFamily="18" charset="0"/>
                <a:cs typeface="Times New Roman" panose="02020603050405020304" pitchFamily="18" charset="0"/>
              </a:rPr>
              <a:t> has got dark hair and blue eyes. </a:t>
            </a:r>
            <a:r>
              <a:rPr lang="en-US" sz="1700" i="1" err="1">
                <a:latin typeface="Times New Roman" panose="02020603050405020304" pitchFamily="18" charset="0"/>
                <a:cs typeface="Times New Roman" panose="02020603050405020304" pitchFamily="18" charset="0"/>
              </a:rPr>
              <a:t>She/He</a:t>
            </a:r>
            <a:r>
              <a:rPr lang="en-US" sz="1700">
                <a:latin typeface="Times New Roman" panose="02020603050405020304" pitchFamily="18" charset="0"/>
                <a:cs typeface="Times New Roman" panose="02020603050405020304" pitchFamily="18" charset="0"/>
              </a:rPr>
              <a:t> is attrective.</a:t>
            </a:r>
          </a:p>
          <a:p>
            <a:pPr marL="0" indent="0">
              <a:buNone/>
            </a:pPr>
            <a:r>
              <a:rPr lang="en-US" sz="1700" i="1">
                <a:latin typeface="Times New Roman" panose="02020603050405020304" pitchFamily="18" charset="0"/>
                <a:cs typeface="Times New Roman" panose="02020603050405020304" pitchFamily="18" charset="0"/>
              </a:rPr>
              <a:t>The girl/boy </a:t>
            </a:r>
            <a:r>
              <a:rPr lang="en-US" sz="1700">
                <a:latin typeface="Times New Roman" panose="02020603050405020304" pitchFamily="18" charset="0"/>
                <a:cs typeface="Times New Roman" panose="02020603050405020304" pitchFamily="18" charset="0"/>
              </a:rPr>
              <a:t>looks like she/he is about … years old.</a:t>
            </a:r>
          </a:p>
          <a:p>
            <a:pPr marL="0" indent="0">
              <a:buNone/>
            </a:pPr>
            <a:r>
              <a:rPr lang="en-US" sz="1700" i="1">
                <a:latin typeface="Times New Roman" panose="02020603050405020304" pitchFamily="18" charset="0"/>
                <a:cs typeface="Times New Roman" panose="02020603050405020304" pitchFamily="18" charset="0"/>
              </a:rPr>
              <a:t>The girl/boy </a:t>
            </a:r>
            <a:r>
              <a:rPr lang="en-US" sz="1700">
                <a:latin typeface="Times New Roman" panose="02020603050405020304" pitchFamily="18" charset="0"/>
                <a:cs typeface="Times New Roman" panose="02020603050405020304" pitchFamily="18" charset="0"/>
              </a:rPr>
              <a:t>is wearing …</a:t>
            </a:r>
          </a:p>
          <a:p>
            <a:pPr marL="0" indent="0">
              <a:buNone/>
            </a:pPr>
            <a:r>
              <a:rPr lang="en-US" sz="1700">
                <a:latin typeface="Times New Roman" panose="02020603050405020304" pitchFamily="18" charset="0"/>
                <a:cs typeface="Times New Roman" panose="02020603050405020304" pitchFamily="18" charset="0"/>
              </a:rPr>
              <a:t>I guess </a:t>
            </a:r>
            <a:r>
              <a:rPr lang="en-US" sz="1700" i="1">
                <a:latin typeface="Times New Roman" panose="02020603050405020304" pitchFamily="18" charset="0"/>
                <a:cs typeface="Times New Roman" panose="02020603050405020304" pitchFamily="18" charset="0"/>
              </a:rPr>
              <a:t>she / he </a:t>
            </a:r>
            <a:r>
              <a:rPr lang="en-US" sz="1700">
                <a:latin typeface="Times New Roman" panose="02020603050405020304" pitchFamily="18" charset="0"/>
                <a:cs typeface="Times New Roman" panose="02020603050405020304" pitchFamily="18" charset="0"/>
              </a:rPr>
              <a:t>is quiet and kind.</a:t>
            </a:r>
          </a:p>
          <a:p>
            <a:r>
              <a:rPr lang="en-US" sz="1700" b="1" u="sng">
                <a:latin typeface="Times New Roman" panose="02020603050405020304" pitchFamily="18" charset="0"/>
                <a:cs typeface="Times New Roman" panose="02020603050405020304" pitchFamily="18" charset="0"/>
              </a:rPr>
              <a:t>5. Вырази свое отношение к </a:t>
            </a:r>
            <a:r>
              <a:rPr lang="en-US" sz="1700" b="1" u="sng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фото</a:t>
            </a:r>
            <a:r>
              <a:rPr lang="ru-RU" sz="1700" b="1" u="sng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700" b="1" u="sng">
              <a:latin typeface="Times New Roman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700">
                <a:latin typeface="Times New Roman" panose="02020603050405020304" pitchFamily="18" charset="0"/>
                <a:cs typeface="Times New Roman" panose="02020603050405020304" pitchFamily="18" charset="0"/>
              </a:rPr>
              <a:t>I like this picture.</a:t>
            </a:r>
          </a:p>
          <a:p>
            <a:r>
              <a:rPr lang="en-US" sz="1700" b="1" u="sng">
                <a:latin typeface="Times New Roman" panose="02020603050405020304" pitchFamily="18" charset="0"/>
                <a:cs typeface="Times New Roman" panose="02020603050405020304" pitchFamily="18" charset="0"/>
              </a:rPr>
              <a:t>6. Чем тебе понравилось фото?</a:t>
            </a:r>
          </a:p>
          <a:p>
            <a:pPr marL="0" indent="0">
              <a:buNone/>
            </a:pPr>
            <a:r>
              <a:rPr lang="en-US" sz="1700">
                <a:latin typeface="Times New Roman" panose="02020603050405020304" pitchFamily="18" charset="0"/>
                <a:cs typeface="Times New Roman" panose="02020603050405020304" pitchFamily="18" charset="0"/>
              </a:rPr>
              <a:t>I think this boy/girl is cute, funny.</a:t>
            </a:r>
          </a:p>
          <a:p>
            <a:pPr marL="0" indent="0">
              <a:buNone/>
            </a:pPr>
            <a:r>
              <a:rPr lang="en-US" sz="1700">
                <a:latin typeface="Times New Roman" panose="02020603050405020304" pitchFamily="18" charset="0"/>
                <a:cs typeface="Times New Roman" panose="02020603050405020304" pitchFamily="18" charset="0"/>
              </a:rPr>
              <a:t>I think this photo is funny/beautiful.</a:t>
            </a:r>
          </a:p>
          <a:p>
            <a:pPr marL="0" indent="0">
              <a:buNone/>
            </a:pPr>
            <a:r>
              <a:rPr lang="en-US" sz="1700">
                <a:latin typeface="Times New Roman" panose="02020603050405020304" pitchFamily="18" charset="0"/>
                <a:cs typeface="Times New Roman" panose="02020603050405020304" pitchFamily="18" charset="0"/>
              </a:rPr>
              <a:t>I like this picture as it is bright and colorful, full of positive emotions, and it makes me think of </a:t>
            </a:r>
            <a:r>
              <a:rPr lang="en-US" sz="1700" i="1">
                <a:latin typeface="Times New Roman" panose="02020603050405020304" pitchFamily="18" charset="0"/>
                <a:cs typeface="Times New Roman" panose="02020603050405020304" pitchFamily="18" charset="0"/>
              </a:rPr>
              <a:t>summer / winter / autumn / spring.</a:t>
            </a:r>
          </a:p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0302" y="2204864"/>
            <a:ext cx="4329368" cy="2879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6631933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/>
              <a:t>Стратегии выполнения раздела </a:t>
            </a:r>
            <a:r>
              <a:rPr lang="ru-RU" smtClean="0"/>
              <a:t>«чтение» </a:t>
            </a:r>
            <a:r>
              <a:rPr lang="ru-RU"/>
              <a:t>(Задание </a:t>
            </a:r>
            <a:r>
              <a:rPr lang="ru-RU" smtClean="0"/>
              <a:t>4)</a:t>
            </a:r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40212" y="1309393"/>
            <a:ext cx="6192688" cy="1712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71060" y="2792348"/>
            <a:ext cx="6180115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4030516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/>
              <a:t>Стратегии выполнения раздела </a:t>
            </a:r>
            <a:r>
              <a:rPr lang="ru-RU" smtClean="0"/>
              <a:t>«чтение» </a:t>
            </a:r>
            <a:r>
              <a:rPr lang="ru-RU"/>
              <a:t>(Задание </a:t>
            </a:r>
            <a:r>
              <a:rPr lang="ru-RU" smtClean="0"/>
              <a:t>4)</a:t>
            </a:r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1772816"/>
            <a:ext cx="8333759" cy="3318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2982634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/>
              <a:t>Стратегии выполнения раздела </a:t>
            </a:r>
            <a:r>
              <a:rPr lang="ru-RU" smtClean="0"/>
              <a:t>«грамматика и лексика» </a:t>
            </a:r>
            <a:r>
              <a:rPr lang="ru-RU"/>
              <a:t>(Задание </a:t>
            </a:r>
            <a:r>
              <a:rPr lang="ru-RU" smtClean="0"/>
              <a:t>5)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нимательно</a:t>
            </a:r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читай предложения;</a:t>
            </a:r>
          </a:p>
          <a:p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бращай </a:t>
            </a:r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 на слова </a:t>
            </a:r>
            <a:r>
              <a:rPr lang="ru-RU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«указатели времени» </a:t>
            </a:r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при выборе правильной видовременной формы глагола;</a:t>
            </a:r>
          </a:p>
          <a:p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бращай </a:t>
            </a:r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 на </a:t>
            </a:r>
            <a:r>
              <a:rPr lang="ru-RU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предложения </a:t>
            </a:r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(процесс, факт,результат);</a:t>
            </a:r>
          </a:p>
          <a:p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 </a:t>
            </a:r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забудь о </a:t>
            </a:r>
            <a:r>
              <a:rPr lang="ru-RU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числе и лице </a:t>
            </a:r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подлежащего, при выборе вспомогательного глагола;</a:t>
            </a:r>
          </a:p>
          <a:p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сли </a:t>
            </a:r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вставить прилагательное в одной из форм, обрати внимание на </a:t>
            </a:r>
            <a:r>
              <a:rPr lang="ru-RU" sz="2000" i="1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арктикль «the», </a:t>
            </a:r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несомненно форма будет </a:t>
            </a:r>
            <a:r>
              <a:rPr lang="ru-RU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превосходная</a:t>
            </a:r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 </a:t>
            </a:r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определении формы местоимения помни, что </a:t>
            </a:r>
            <a:r>
              <a:rPr lang="ru-RU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притяжательные </a:t>
            </a:r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местоимения следуют </a:t>
            </a:r>
            <a:r>
              <a:rPr lang="ru-RU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перед сущ-ным</a:t>
            </a:r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абсолютные в самом конце предложения</a:t>
            </a:r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194837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/>
              <a:t>Пример задания раздела </a:t>
            </a:r>
            <a:r>
              <a:rPr lang="ru-RU" smtClean="0"/>
              <a:t>«грамматика и лексика» (Задание 5)</a:t>
            </a:r>
            <a:endParaRPr lang="ru-RU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75656" y="1196752"/>
            <a:ext cx="6480720" cy="5082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6076635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/>
              <a:t>Стратегии выполнения раздела «грамматика и лексика» (Задание </a:t>
            </a:r>
            <a:r>
              <a:rPr lang="ru-RU" smtClean="0"/>
              <a:t>6)</a:t>
            </a:r>
            <a:endParaRPr lang="ru-RU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1268760"/>
            <a:ext cx="8257144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2636912"/>
            <a:ext cx="8246248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6934843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/>
              <a:t>Пример задания раздела «грамматика и лексика» (Задание </a:t>
            </a:r>
            <a:r>
              <a:rPr lang="ru-RU" smtClean="0"/>
              <a:t>6)</a:t>
            </a:r>
            <a:endParaRPr lang="ru-RU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38225" y="1296987"/>
            <a:ext cx="7067550" cy="478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5354562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19672" y="0"/>
            <a:ext cx="587828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1206991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В</a:t>
            </a:r>
            <a:r>
              <a:rPr lang="ru-RU" smtClean="0"/>
              <a:t>ведение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2792" cy="4937760"/>
          </a:xfrm>
        </p:spPr>
        <p:txBody>
          <a:bodyPr>
            <a:normAutofit/>
          </a:bodyPr>
          <a:lstStyle/>
          <a:p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Здравствуй, дорогой друг! Хочешь </a:t>
            </a:r>
            <a:r>
              <a:rPr lang="ru-RU" sz="2400" i="1" u="sng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успешно</a:t>
            </a:r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сдать ВПР по английскому языку, но не знаешь, как это сделать? Не беспокойся! </a:t>
            </a:r>
            <a:r>
              <a:rPr lang="ru-RU" sz="24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Внимательно</a:t>
            </a:r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ознакомься с информацией в этой презентации и будь уверен, она поможет тебе не только не завалить проверочную работу, но и сдать её </a:t>
            </a:r>
            <a:r>
              <a:rPr lang="ru-RU" sz="24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отлично</a:t>
            </a:r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 </a:t>
            </a:r>
            <a:endParaRPr lang="ru-RU" sz="2400"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56176" y="3134092"/>
            <a:ext cx="2714625" cy="337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27984" y="1196752"/>
            <a:ext cx="2238375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3667419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mtClean="0"/>
              <a:t>Из чего состоит ВПР по английскому языку?</a:t>
            </a:r>
            <a:endParaRPr lang="ru-RU"/>
          </a:p>
        </p:txBody>
      </p:sp>
      <p:sp>
        <p:nvSpPr>
          <p:cNvPr id="7" name="Прямоугольная выноска 6"/>
          <p:cNvSpPr/>
          <p:nvPr/>
        </p:nvSpPr>
        <p:spPr>
          <a:xfrm>
            <a:off x="2843808" y="1488526"/>
            <a:ext cx="1440150" cy="1120404"/>
          </a:xfrm>
          <a:prstGeom prst="wedgeRectCallout">
            <a:avLst>
              <a:gd name="adj1" fmla="val -91469"/>
              <a:gd name="adj2" fmla="val -52779"/>
            </a:avLst>
          </a:prstGeom>
          <a:solidFill>
            <a:srgbClr val="DA4299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ьная выноска 3"/>
          <p:cNvSpPr/>
          <p:nvPr/>
        </p:nvSpPr>
        <p:spPr>
          <a:xfrm>
            <a:off x="3249578" y="1383862"/>
            <a:ext cx="1368152" cy="1080120"/>
          </a:xfrm>
          <a:prstGeom prst="wedgeEllipseCallout">
            <a:avLst>
              <a:gd name="adj1" fmla="val -33365"/>
              <a:gd name="adj2" fmla="val 84723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 flipH="1" flipV="1">
            <a:off x="4514830" y="1392422"/>
            <a:ext cx="1368152" cy="1071560"/>
          </a:xfrm>
          <a:prstGeom prst="wedgeRoundRectCallout">
            <a:avLst>
              <a:gd name="adj1" fmla="val -98529"/>
              <a:gd name="adj2" fmla="val 49700"/>
              <a:gd name="adj3" fmla="val 16667"/>
            </a:avLst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Выноска-облако 4"/>
          <p:cNvSpPr/>
          <p:nvPr/>
        </p:nvSpPr>
        <p:spPr>
          <a:xfrm flipH="1">
            <a:off x="3758746" y="1445128"/>
            <a:ext cx="1440160" cy="1224136"/>
          </a:xfrm>
          <a:prstGeom prst="cloudCallout">
            <a:avLst>
              <a:gd name="adj1" fmla="val -42262"/>
              <a:gd name="adj2" fmla="val 70903"/>
            </a:avLst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39552" y="1277591"/>
            <a:ext cx="1656184" cy="646331"/>
          </a:xfrm>
          <a:prstGeom prst="rect">
            <a:avLst/>
          </a:prstGeom>
          <a:ln>
            <a:solidFill>
              <a:srgbClr val="DA4299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i="1" u="sng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Аудирование</a:t>
            </a:r>
            <a:endParaRPr lang="ru-RU" i="1" u="sng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(Задание 1)</a:t>
            </a:r>
            <a:endParaRPr lang="ru-RU" i="1"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14322" y="2938746"/>
            <a:ext cx="1512168" cy="646331"/>
          </a:xfrm>
          <a:prstGeom prst="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i="1" u="sng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Говорение</a:t>
            </a:r>
          </a:p>
          <a:p>
            <a:pPr algn="ctr"/>
            <a:r>
              <a:rPr lang="ru-RU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(Задание 2-3)</a:t>
            </a:r>
            <a:endParaRPr lang="ru-RU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14830" y="3030780"/>
            <a:ext cx="1491022" cy="646331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i="1" u="sng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</a:t>
            </a:r>
          </a:p>
          <a:p>
            <a:pPr algn="ctr"/>
            <a:r>
              <a:rPr lang="ru-RU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(Задание 4)</a:t>
            </a:r>
            <a:endParaRPr lang="ru-RU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88224" y="1277591"/>
            <a:ext cx="2304256" cy="923330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i="1" u="sng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Грамматика и лексика</a:t>
            </a:r>
          </a:p>
          <a:p>
            <a:pPr algn="ctr"/>
            <a:r>
              <a:rPr lang="ru-RU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(Задание 5-6)</a:t>
            </a:r>
            <a:endParaRPr lang="ru-RU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2200921"/>
            <a:ext cx="1656184" cy="3693319"/>
          </a:xfrm>
          <a:prstGeom prst="rect">
            <a:avLst/>
          </a:prstGeom>
          <a:solidFill>
            <a:srgbClr val="FF99FF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тобой 5 предложений с пропусками, в которые нужно вставить верный вариант из 3х предложенных на основании прослушанного тобой диалога. </a:t>
            </a:r>
            <a:endParaRPr lang="ru-RU"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98298" y="3715583"/>
            <a:ext cx="2041654" cy="280076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2.</a:t>
            </a:r>
            <a:r>
              <a:rPr lang="ru-RU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предварительной подготовки прочитай текст вслух. </a:t>
            </a:r>
          </a:p>
          <a:p>
            <a:pPr algn="ctr"/>
            <a:r>
              <a:rPr lang="ru-RU" sz="1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3. </a:t>
            </a:r>
          </a:p>
          <a:p>
            <a:pPr algn="ctr"/>
            <a:r>
              <a:rPr lang="ru-RU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Выбери картинку из 3х предложенных и опиши её в 7-8 предложениях согласно плану.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305074" y="3751009"/>
            <a:ext cx="1910524" cy="2800767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 </a:t>
            </a:r>
            <a:r>
              <a:rPr 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соответствие между </a:t>
            </a:r>
            <a:r>
              <a:rPr lang="ru-RU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текстами </a:t>
            </a:r>
            <a:r>
              <a:rPr 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темами из предложенного </a:t>
            </a:r>
            <a:r>
              <a:rPr 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списка. </a:t>
            </a:r>
            <a:r>
              <a:rPr lang="ru-RU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Используй </a:t>
            </a:r>
            <a:r>
              <a:rPr 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каждую тему только один раз</a:t>
            </a:r>
            <a:r>
              <a:rPr lang="ru-RU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Не забывай, что в </a:t>
            </a:r>
            <a:r>
              <a:rPr 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задании одна тема лишняя.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588224" y="2273682"/>
            <a:ext cx="2304256" cy="403187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5.</a:t>
            </a:r>
            <a:r>
              <a:rPr 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smtClean="0">
                <a:latin typeface="Times New Roman" pitchFamily="18" charset="0"/>
                <a:cs typeface="Times New Roman" panose="02020603050405020304" pitchFamily="18" charset="0"/>
              </a:rPr>
              <a:t>Прочитай </a:t>
            </a:r>
            <a:r>
              <a:rPr 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текст и вставьте вместо каждого пропуска нужную грамматическую форму, выбрав её из четырёх предложенных вариантов. </a:t>
            </a:r>
            <a:endParaRPr lang="ru-RU" sz="16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6. </a:t>
            </a:r>
            <a:endParaRPr lang="ru-RU" sz="1600" b="1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 </a:t>
            </a:r>
            <a:r>
              <a:rPr 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текст и </a:t>
            </a:r>
            <a:r>
              <a:rPr lang="ru-RU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вставь </a:t>
            </a:r>
            <a:r>
              <a:rPr 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вместо каждого пропуска подходящее слово, выбрав его из</a:t>
            </a:r>
          </a:p>
          <a:p>
            <a:pPr algn="ctr"/>
            <a:r>
              <a:rPr 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списка. Два слова в списке лишние</a:t>
            </a:r>
            <a:r>
              <a:rPr lang="ru-RU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>
              <a:latin typeface="Times New Roman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8548635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mtClean="0"/>
              <a:t>Стратегии выполнения раздела «аудирование» (Задание 1)</a:t>
            </a:r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3408" y="1185198"/>
            <a:ext cx="4920590" cy="3425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03891" y="2708920"/>
            <a:ext cx="4664075" cy="317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8847076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mtClean="0"/>
              <a:t>Пример задания раздела «аудирование»</a:t>
            </a:r>
            <a:endParaRPr lang="ru-RU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62550" y="1219200"/>
            <a:ext cx="6018900" cy="493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9979881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mtClean="0"/>
              <a:t>Стратегии выполнения раздела «устная часть» (Задание 2)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2353816"/>
          </a:xfrm>
        </p:spPr>
        <p:txBody>
          <a:bodyPr/>
          <a:lstStyle/>
          <a:p>
            <a:r>
              <a:rPr lang="ru-RU" sz="1800" i="1">
                <a:latin typeface="Times New Roman" panose="02020603050405020304" pitchFamily="18" charset="0"/>
                <a:cs typeface="Times New Roman" panose="02020603050405020304" pitchFamily="18" charset="0"/>
              </a:rPr>
              <a:t>Внимательно</a:t>
            </a:r>
            <a:r>
              <a:rPr 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 ознакомьтесь с текстом и постарайтесь понять, </a:t>
            </a:r>
            <a:r>
              <a:rPr lang="ru-RU" sz="1800" i="1">
                <a:latin typeface="Times New Roman" panose="02020603050405020304" pitchFamily="18" charset="0"/>
                <a:cs typeface="Times New Roman" panose="02020603050405020304" pitchFamily="18" charset="0"/>
              </a:rPr>
              <a:t>о чем идет </a:t>
            </a:r>
            <a:r>
              <a:rPr lang="ru-RU" sz="18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речь</a:t>
            </a:r>
            <a: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чтобы </a:t>
            </a:r>
            <a:r>
              <a:rPr 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сделать </a:t>
            </a:r>
            <a:r>
              <a:rPr lang="ru-RU" sz="1800" i="1">
                <a:latin typeface="Times New Roman" panose="02020603050405020304" pitchFamily="18" charset="0"/>
                <a:cs typeface="Times New Roman" panose="02020603050405020304" pitchFamily="18" charset="0"/>
              </a:rPr>
              <a:t>паузы</a:t>
            </a:r>
            <a:r>
              <a:rPr 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 при чтении и выбрать нужную </a:t>
            </a:r>
            <a:r>
              <a:rPr lang="ru-RU" sz="1800" i="1">
                <a:latin typeface="Times New Roman" panose="02020603050405020304" pitchFamily="18" charset="0"/>
                <a:cs typeface="Times New Roman" panose="02020603050405020304" pitchFamily="18" charset="0"/>
              </a:rPr>
              <a:t>интонацию</a:t>
            </a:r>
            <a:r>
              <a:rPr 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Прочитайте текст </a:t>
            </a:r>
            <a:r>
              <a:rPr lang="ru-RU" sz="1800" i="1">
                <a:latin typeface="Times New Roman" panose="02020603050405020304" pitchFamily="18" charset="0"/>
                <a:cs typeface="Times New Roman" panose="02020603050405020304" pitchFamily="18" charset="0"/>
              </a:rPr>
              <a:t>про себя</a:t>
            </a:r>
            <a:r>
              <a:rPr 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. Начинайте чтение </a:t>
            </a:r>
            <a:r>
              <a:rPr lang="ru-RU" sz="1800" i="1">
                <a:latin typeface="Times New Roman" panose="02020603050405020304" pitchFamily="18" charset="0"/>
                <a:cs typeface="Times New Roman" panose="02020603050405020304" pitchFamily="18" charset="0"/>
              </a:rPr>
              <a:t>с самых сложных слов </a:t>
            </a:r>
            <a:r>
              <a:rPr 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в тексте;</a:t>
            </a:r>
          </a:p>
          <a:p>
            <a:r>
              <a:rPr 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Особое внимание уделите </a:t>
            </a:r>
            <a:r>
              <a:rPr lang="ru-RU" sz="1800" i="1">
                <a:latin typeface="Times New Roman" panose="02020603050405020304" pitchFamily="18" charset="0"/>
                <a:cs typeface="Times New Roman" panose="02020603050405020304" pitchFamily="18" charset="0"/>
              </a:rPr>
              <a:t>сложным предложениям</a:t>
            </a:r>
            <a:r>
              <a:rPr 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(длинным), продумав как их оформить </a:t>
            </a:r>
            <a:r>
              <a:rPr lang="ru-RU" sz="1800" i="1">
                <a:latin typeface="Times New Roman" panose="02020603050405020304" pitchFamily="18" charset="0"/>
                <a:cs typeface="Times New Roman" panose="02020603050405020304" pitchFamily="18" charset="0"/>
              </a:rPr>
              <a:t>интонационно</a:t>
            </a:r>
            <a:r>
              <a:rPr 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Слишком </a:t>
            </a:r>
            <a:r>
              <a:rPr lang="ru-RU" sz="1800" i="1">
                <a:latin typeface="Times New Roman" panose="02020603050405020304" pitchFamily="18" charset="0"/>
                <a:cs typeface="Times New Roman" panose="02020603050405020304" pitchFamily="18" charset="0"/>
              </a:rPr>
              <a:t>не спешите</a:t>
            </a:r>
            <a:r>
              <a:rPr 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чтении, </a:t>
            </a:r>
            <a:r>
              <a:rPr 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но и не затягивайте, чтобы уложиться во время.</a:t>
            </a:r>
          </a:p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8303" y="3645024"/>
            <a:ext cx="7448550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2424633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/>
              <a:t>Стратегии выполнения раздела «устная часть» (Задание </a:t>
            </a:r>
            <a:r>
              <a:rPr lang="ru-RU" smtClean="0"/>
              <a:t>3)</a:t>
            </a:r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9592" y="1628800"/>
            <a:ext cx="7651575" cy="3728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6345795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/>
              <a:t>Стратегии выполнения раздела «устная часть» (Задание 3)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7584" y="1700808"/>
            <a:ext cx="7730897" cy="3965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5419122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mtClean="0"/>
              <a:t>План описания картинки и полезные выражения (Задание 3)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474840" cy="5018112"/>
          </a:xfrm>
        </p:spPr>
        <p:txBody>
          <a:bodyPr>
            <a:noAutofit/>
          </a:bodyPr>
          <a:lstStyle/>
          <a:p>
            <a:r>
              <a:rPr lang="ru-RU" sz="1600" b="1" u="sng">
                <a:latin typeface="Times New Roman" panose="02020603050405020304" pitchFamily="18" charset="0"/>
                <a:cs typeface="Times New Roman" panose="02020603050405020304" pitchFamily="18" charset="0"/>
              </a:rPr>
              <a:t>1.Начни со вступительной фразы:</a:t>
            </a:r>
          </a:p>
          <a:p>
            <a:pPr marL="0" indent="0">
              <a:buNone/>
            </a:pPr>
            <a:r>
              <a:rPr lang="en-US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I’d </a:t>
            </a:r>
            <a:r>
              <a:rPr 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like to describe picture №…. The picture shows a ….. (</a:t>
            </a:r>
            <a:r>
              <a:rPr 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кто изображен).</a:t>
            </a:r>
          </a:p>
          <a:p>
            <a:pPr marL="0" indent="0">
              <a:buNone/>
            </a:pPr>
            <a:r>
              <a:rPr 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In the picture I can see ... (There’s / There are ...)</a:t>
            </a:r>
            <a:endParaRPr lang="ru-RU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u="sng">
                <a:latin typeface="Times New Roman" panose="02020603050405020304" pitchFamily="18" charset="0"/>
                <a:cs typeface="Times New Roman" panose="02020603050405020304" pitchFamily="18" charset="0"/>
              </a:rPr>
              <a:t>2.Скажи где находится этот человек:</a:t>
            </a:r>
          </a:p>
          <a:p>
            <a:pPr marL="0" indent="0">
              <a:buNone/>
            </a:pPr>
            <a:r>
              <a:rPr lang="en-US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He/she </a:t>
            </a:r>
            <a:r>
              <a:rPr 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is ……. (</a:t>
            </a:r>
            <a:r>
              <a:rPr lang="en-US" sz="1600" i="1">
                <a:latin typeface="Times New Roman" panose="02020603050405020304" pitchFamily="18" charset="0"/>
                <a:cs typeface="Times New Roman" panose="02020603050405020304" pitchFamily="18" charset="0"/>
              </a:rPr>
              <a:t>at school/at home/ in the street/ in the </a:t>
            </a:r>
            <a:r>
              <a:rPr lang="en-US" sz="16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park</a:t>
            </a:r>
            <a:r>
              <a:rPr lang="ru-RU" sz="1600" i="1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6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etc</a:t>
            </a:r>
            <a:r>
              <a:rPr lang="ru-RU" sz="1600" i="1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600">
              <a:latin typeface="Times New Roman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600">
                <a:latin typeface="Times New Roman" pitchFamily="18" charset="0"/>
                <a:cs typeface="Times New Roman" panose="02020603050405020304" pitchFamily="18" charset="0"/>
              </a:rPr>
              <a:t>It was (probably) taken  inside / outside</a:t>
            </a:r>
            <a:r>
              <a:rPr lang="en-US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In this picture the action is taking place </a:t>
            </a:r>
            <a:r>
              <a:rPr lang="en-US" sz="1600" i="1">
                <a:latin typeface="Times New Roman" panose="02020603050405020304" pitchFamily="18" charset="0"/>
                <a:cs typeface="Times New Roman" panose="02020603050405020304" pitchFamily="18" charset="0"/>
              </a:rPr>
              <a:t>in(the house; the living room; the gym; </a:t>
            </a:r>
            <a:r>
              <a:rPr lang="en-US" sz="16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600" i="1">
                <a:latin typeface="Times New Roman" panose="02020603050405020304" pitchFamily="18" charset="0"/>
                <a:cs typeface="Times New Roman" panose="02020603050405020304" pitchFamily="18" charset="0"/>
              </a:rPr>
              <a:t>theme park etc.</a:t>
            </a:r>
            <a:r>
              <a:rPr 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en-US" sz="1600" b="1" u="sng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1600" b="1" u="sng">
                <a:latin typeface="Times New Roman" panose="02020603050405020304" pitchFamily="18" charset="0"/>
                <a:cs typeface="Times New Roman" panose="02020603050405020304" pitchFamily="18" charset="0"/>
              </a:rPr>
              <a:t>Что делает этот человек? Используй Настоящее Длительное время!</a:t>
            </a:r>
          </a:p>
          <a:p>
            <a:pPr marL="0" indent="0">
              <a:buNone/>
            </a:pPr>
            <a:r>
              <a:rPr lang="en-US" sz="160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He/She </a:t>
            </a:r>
            <a:r>
              <a:rPr 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is ……. (</a:t>
            </a:r>
            <a:r>
              <a:rPr lang="en-US" sz="1600" i="1">
                <a:latin typeface="Times New Roman" panose="02020603050405020304" pitchFamily="18" charset="0"/>
                <a:cs typeface="Times New Roman" panose="02020603050405020304" pitchFamily="18" charset="0"/>
              </a:rPr>
              <a:t>is playing/is running/is </a:t>
            </a:r>
            <a:r>
              <a:rPr lang="en-US" sz="16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writing</a:t>
            </a:r>
            <a:r>
              <a:rPr lang="ru-RU" sz="16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6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etc</a:t>
            </a:r>
            <a:r>
              <a:rPr lang="ru-RU" sz="16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Looking </a:t>
            </a:r>
            <a:r>
              <a:rPr 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at </a:t>
            </a:r>
            <a:r>
              <a:rPr lang="en-US" sz="1600" i="1">
                <a:latin typeface="Times New Roman" panose="02020603050405020304" pitchFamily="18" charset="0"/>
                <a:cs typeface="Times New Roman" panose="02020603050405020304" pitchFamily="18" charset="0"/>
              </a:rPr>
              <a:t>these people / this girl / this boy </a:t>
            </a:r>
            <a:r>
              <a:rPr 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I get  the impression that </a:t>
            </a:r>
            <a:r>
              <a:rPr lang="en-US" sz="1600" i="1">
                <a:latin typeface="Times New Roman" panose="02020603050405020304" pitchFamily="18" charset="0"/>
                <a:cs typeface="Times New Roman" panose="02020603050405020304" pitchFamily="18" charset="0"/>
              </a:rPr>
              <a:t>they are/ she is / he is </a:t>
            </a:r>
            <a:r>
              <a:rPr lang="en-US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...(</a:t>
            </a:r>
            <a:r>
              <a:rPr lang="en-US" sz="1600" i="1">
                <a:latin typeface="Times New Roman" panose="02020603050405020304" pitchFamily="18" charset="0"/>
                <a:cs typeface="Times New Roman" panose="02020603050405020304" pitchFamily="18" charset="0"/>
              </a:rPr>
              <a:t>having dinner; watching a film; doing their homework etc</a:t>
            </a:r>
            <a:r>
              <a:rPr lang="en-US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20072" y="1412776"/>
            <a:ext cx="3096344" cy="4646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5827582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Arial"/>
        <a:cs typeface="Arial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Arial"/>
        <a:cs typeface="Arial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/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125</TotalTime>
  <Words>765</Words>
  <Application>Microsoft Office PowerPoint</Application>
  <PresentationFormat>Экран (4:3)</PresentationFormat>
  <Paragraphs>68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Начальная</vt:lpstr>
      <vt:lpstr>Стратегии по выполнению ВПР  по английскому языку в 7 классе</vt:lpstr>
      <vt:lpstr>Введение</vt:lpstr>
      <vt:lpstr>Из чего состоит ВПР по английскому языку?</vt:lpstr>
      <vt:lpstr>Стратегии выполнения раздела «аудирование» (Задание 1)</vt:lpstr>
      <vt:lpstr>Пример задания раздела «аудирование»</vt:lpstr>
      <vt:lpstr>Стратегии выполнения раздела «устная часть» (Задание 2)</vt:lpstr>
      <vt:lpstr>Стратегии выполнения раздела «устная часть» (Задание 3)</vt:lpstr>
      <vt:lpstr>Стратегии выполнения раздела «устная часть» (Задание 3)</vt:lpstr>
      <vt:lpstr>План описания картинки и полезные выражения (Задание 3)</vt:lpstr>
      <vt:lpstr>План описания картинки и полезные выражения (Задание 3)</vt:lpstr>
      <vt:lpstr>Стратегии выполнения раздела «чтение» (Задание 4)</vt:lpstr>
      <vt:lpstr>Стратегии выполнения раздела «чтение» (Задание 4)</vt:lpstr>
      <vt:lpstr>Стратегии выполнения раздела «грамматика и лексика» (Задание 5)</vt:lpstr>
      <vt:lpstr>Пример задания раздела «грамматика и лексика» (Задание 5)</vt:lpstr>
      <vt:lpstr>Стратегии выполнения раздела «грамматика и лексика» (Задание 6)</vt:lpstr>
      <vt:lpstr>Пример задания раздела «грамматика и лексика» (Задание 6)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стратегии</dc:title>
  <dc:creator>Ольга</dc:creator>
  <cp:lastModifiedBy>Пользователь Windows</cp:lastModifiedBy>
  <cp:revision>15</cp:revision>
  <dcterms:created xsi:type="dcterms:W3CDTF">2020-04-14T16:04:43Z</dcterms:created>
  <dcterms:modified xsi:type="dcterms:W3CDTF">2022-11-15T10:44:07Z</dcterms:modified>
</cp:coreProperties>
</file>