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40DB4-7719-4A12-B352-6029E2B0F3E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5C347-4AED-44D0-A400-8DCAED3C53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3318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40DB4-7719-4A12-B352-6029E2B0F3E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5C347-4AED-44D0-A400-8DCAED3C53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812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40DB4-7719-4A12-B352-6029E2B0F3E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5C347-4AED-44D0-A400-8DCAED3C53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93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40DB4-7719-4A12-B352-6029E2B0F3E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5C347-4AED-44D0-A400-8DCAED3C53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628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40DB4-7719-4A12-B352-6029E2B0F3E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5C347-4AED-44D0-A400-8DCAED3C53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5280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40DB4-7719-4A12-B352-6029E2B0F3E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5C347-4AED-44D0-A400-8DCAED3C53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817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40DB4-7719-4A12-B352-6029E2B0F3E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5C347-4AED-44D0-A400-8DCAED3C53F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38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40DB4-7719-4A12-B352-6029E2B0F3E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5C347-4AED-44D0-A400-8DCAED3C53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593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40DB4-7719-4A12-B352-6029E2B0F3E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5C347-4AED-44D0-A400-8DCAED3C53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059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40DB4-7719-4A12-B352-6029E2B0F3E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5C347-4AED-44D0-A400-8DCAED3C53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899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73240DB4-7719-4A12-B352-6029E2B0F3E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5C347-4AED-44D0-A400-8DCAED3C53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739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73240DB4-7719-4A12-B352-6029E2B0F3E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E275C347-4AED-44D0-A400-8DCAED3C53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155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CBC04F-F279-99AD-2846-B2A06E4B5D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Сестринский уход при бронхиальной астме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6B70460-0547-F356-4941-2CE86B2D4C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9724" y="5326905"/>
            <a:ext cx="6801612" cy="1239894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ГБПОУ «</a:t>
            </a:r>
            <a:r>
              <a:rPr lang="ru-RU" dirty="0" err="1" smtClean="0">
                <a:solidFill>
                  <a:schemeClr val="bg1"/>
                </a:solidFill>
              </a:rPr>
              <a:t>Горячеключевской</a:t>
            </a:r>
            <a:r>
              <a:rPr lang="ru-RU" dirty="0" smtClean="0">
                <a:solidFill>
                  <a:schemeClr val="bg1"/>
                </a:solidFill>
              </a:rPr>
              <a:t> медицинский колледж»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ПМ.02 Сестринский уход в педиатрии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83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67BD24-35E4-500A-B6C2-1BBB61BA7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Актуальность темы.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94B0A1-6327-D6C6-CF1E-81E9546FD5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323475"/>
            <a:ext cx="7729728" cy="4227227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Знание сестринской помощи, участие в лечебном процессе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Бронхиальной астмы имеет большую значимость в работе медицинской сестры. Бронхиальная астма как заболевание имеет большое социальное значение, поскольку показатели смертности детей от БА, по данным разных авторов, колеблются в пределах 0,1 и 0,5 случая на 100 000 и составляют в среднем 0,43 и 0,3 на 100 000 мальчиков и девочек.</a:t>
            </a:r>
          </a:p>
        </p:txBody>
      </p:sp>
    </p:spTree>
    <p:extLst>
      <p:ext uri="{BB962C8B-B14F-4D97-AF65-F5344CB8AC3E}">
        <p14:creationId xmlns:p14="http://schemas.microsoft.com/office/powerpoint/2010/main" val="86455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9594D4-AF41-C373-C2AB-C8588D20A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05125"/>
            <a:ext cx="7729728" cy="1188720"/>
          </a:xfrm>
        </p:spPr>
        <p:txBody>
          <a:bodyPr/>
          <a:lstStyle/>
          <a:p>
            <a:r>
              <a:rPr lang="ru-RU" dirty="0"/>
              <a:t>Основные принципы лечения бронхиальной астмы.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4776CB-C456-FC75-C6E0-8A655DD8A1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5" y="1693662"/>
            <a:ext cx="9026477" cy="50519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Определение и исключение воздействия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аллергезирующих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факторов.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Ликвидация или уменьшение клинических проявлений заболевания.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Уменьшение частоты и выраженности обострений.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Нормализация или улучшение показателей функций внешнего дыхания.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Восстановление и поддержание жизненной активности, в том числе переносимости физических нагрузок.</a:t>
            </a:r>
          </a:p>
        </p:txBody>
      </p:sp>
    </p:spTree>
    <p:extLst>
      <p:ext uri="{BB962C8B-B14F-4D97-AF65-F5344CB8AC3E}">
        <p14:creationId xmlns:p14="http://schemas.microsoft.com/office/powerpoint/2010/main" val="419748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4DCC5FD-1759-E2EF-7642-5C99A89E5E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464470"/>
            <a:ext cx="7729728" cy="430240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Выбор адекватности терапии.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Отмена или снижение потребности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бронхолитической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терапии.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Предотвращение побочных эффектов лекарственной терапии.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Обучение пациентов умению управлять своим состоянием.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Предупреждение инвалидизации.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 Предотвращения развития угрожающих жизни состояний и летальных исходов.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963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9326" y="193983"/>
            <a:ext cx="7087036" cy="837983"/>
          </a:xfrm>
        </p:spPr>
        <p:txBody>
          <a:bodyPr/>
          <a:lstStyle/>
          <a:p>
            <a:r>
              <a:rPr lang="ru-RU" dirty="0"/>
              <a:t>Сестринский уход.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74AB79-8452-E04A-AC79-77AFDC6675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702" y="1031966"/>
            <a:ext cx="10411097" cy="55125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Нарушенные потребности: дышать, быть здоровым, быть в безопасности, спать, отдыхать.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Цели: 1) краткосрочная – уменьшение одышки в течении 30 минут.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2)Долгосрочная - к моменту выписки пациент не будет предъявлять жалоб на затруднённое дыхание.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Вмешательства: зависимые: обеспечение пациенту приём лекарственных средств по назначению врача, выписка направлений на лабораторные методы обследования.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зависимые: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1)обеспечение лечебно-охранительного режима- создаст вынужденное положение -  с приподнятой головной частью кровати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2)обеспечит пациенту оксигенотерапию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3)контроль общего состояния: сатурация,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чдд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чсс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АД, температура тела.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обеспечение доступа свежего воздуха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режима проветривания – не менее 4 раз в день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5)обеспечение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теплым питьем, не раздражающее слизистые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проведет беседу с родителями о правильном уходе за ребенком.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обучение дыхательной гимнастике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8) обучение пациента и родственников пользованию ингалятора.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12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21130" y="128669"/>
            <a:ext cx="7021721" cy="798794"/>
          </a:xfrm>
        </p:spPr>
        <p:txBody>
          <a:bodyPr/>
          <a:lstStyle/>
          <a:p>
            <a:r>
              <a:rPr lang="ru-RU" dirty="0" smtClean="0"/>
              <a:t>РЕАЛИЗАЦИЯ СВ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A97645-8B24-3D42-5E73-AEE144A0A6A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903413"/>
            <a:ext cx="7729538" cy="45577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1.Информировать родителей и ребенка.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Создать атмосферу психологического комфорта.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Во время приступа: придать ребенку возвышенное положение в постели (приподнять головной конец кровати на 30%) выполнить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пикфлоуметрию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в зависимости от ее показателей провести адекватную терапию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4.Обучить родителей и ребенка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применять ингаляционные препараты для оказания неотложной помощи и комбинацию препаратов для контроля астмы, четко их дозировать.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AEA8108-F514-5F0D-328F-25B3DCF72A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4689" y="1888421"/>
            <a:ext cx="3516599" cy="3882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98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>
          <a:gsLst>
            <a:gs pos="0">
              <a:srgbClr val="7030A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>
            <a:extLst>
              <a:ext uri="{FF2B5EF4-FFF2-40B4-BE49-F238E27FC236}">
                <a16:creationId xmlns:a16="http://schemas.microsoft.com/office/drawing/2014/main" id="{6C75B0F3-66B3-2D97-0EC0-06A4F2C344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257" y="483433"/>
            <a:ext cx="7729728" cy="5891134"/>
          </a:xfrm>
        </p:spPr>
        <p:txBody>
          <a:bodyPr>
            <a:normAutofit/>
          </a:bodyPr>
          <a:lstStyle/>
          <a:p>
            <a:pPr indent="0" marL="0">
              <a:buNone/>
            </a:pP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5.Обучить родителей и ребенка самоконтролю состояния.</a:t>
            </a:r>
          </a:p>
          <a:p>
            <a:pPr indent="0" marL="0">
              <a:buNone/>
            </a:pP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6. Порекомендовать родителям, а детям старших возрастных групп самим, вести «дневник </a:t>
            </a:r>
            <a:r>
              <a:rPr dirty="0" lang="ru-RU" smtClean="0" sz="2400">
                <a:latin charset="0" panose="02020603050405020304" pitchFamily="18" typeface="Times New Roman"/>
                <a:cs charset="0" panose="02020603050405020304" pitchFamily="18" typeface="Times New Roman"/>
              </a:rPr>
              <a:t>жизни».</a:t>
            </a:r>
            <a:endParaRPr dirty="0" lang="ru-RU" sz="24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indent="0" marL="0">
              <a:buNone/>
            </a:pP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7. Посоветовать родителям, постоянно контролировать прием лекарственных препаратов ребенком.</a:t>
            </a:r>
          </a:p>
          <a:p>
            <a:pPr indent="0" marL="0">
              <a:buNone/>
            </a:pP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8. Посоветовать родителям, приобрести устройства для ингаляций.</a:t>
            </a:r>
          </a:p>
          <a:p>
            <a:pPr indent="0" marL="0">
              <a:buNone/>
            </a:pP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9. Обучить ребенка и родителей использованию небулайзера.</a:t>
            </a:r>
          </a:p>
          <a:p>
            <a:pPr indent="0" marL="0">
              <a:buNone/>
            </a:pP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10. Информирование родителей и ребёнка о заболевании, питании, важности профилактики для устранения дефицита знаний.</a:t>
            </a:r>
          </a:p>
          <a:p>
            <a:pPr indent="0" marL="0">
              <a:buNone/>
            </a:pPr>
            <a:endParaRPr dirty="0" lang="ru-RU" sz="24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D8CA485-4DAF-D1C6-0AA3-737F28097C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" r="6"/>
          <a:stretch/>
        </p:blipFill>
        <p:spPr>
          <a:xfrm>
            <a:off x="8664314" y="483433"/>
            <a:ext cx="3282847" cy="270795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480898B-5F90-1CE9-EADD-B25096A053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6578" y="3552669"/>
            <a:ext cx="3790503" cy="3150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800711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49FFA65-2B71-3CE6-B9D1-8606584112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5" y="329784"/>
            <a:ext cx="8456852" cy="62958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 Контроль соблюдения санитарно-противоэпидемического режима: своевременные влажные уборки, проветривание 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кварцевание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палаты, своевременная смена нательного и постельного белья для профилактики ВБИ.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 Подготовка пациента к лабораторным и инструментальным методам исследования.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13. Организация досуга пациента для улучшения состояния.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D7426E8-067A-1508-D617-8265487E84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4893" y="3484432"/>
            <a:ext cx="3981606" cy="303707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9ED5CBA-C67C-8F45-4F3D-C2771357C3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0356" y="3477718"/>
            <a:ext cx="4293276" cy="3050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86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92331" y="535577"/>
            <a:ext cx="102020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14. Обеспечить ребенка питанием.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составлять меню с учетом возраста. Рекомендован рацион, обогащенный нежирным мясом и рыбой, кисломолочной продукцией, овощами и фруктами. Обязательны каши, которые обладают обволакивающими свойствами. Сахар лучше заменять фруктами. Пищу надо солить лишь слегка.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Продукты, которые нежелательно употреблять даже во время ремиссии – копчености, твердые сыры, консервация, квашеная капуста,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фастфуд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Часто вызывают реакцию молоко и куриные яйца.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в меню должна быть только качественная свежеприготовленная еда. Следует учитывать, что по мере взросления ребенка отдельные продукты могут перестать быть раздражителями.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54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TM10001115[[fn=Посылка]]</Template>
  <TotalTime>75</TotalTime>
  <Words>644</Words>
  <Application>Microsoft Office PowerPoint</Application>
  <PresentationFormat>Широкоэкранный</PresentationFormat>
  <Paragraphs>37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Corbel</vt:lpstr>
      <vt:lpstr>Gill Sans MT</vt:lpstr>
      <vt:lpstr>Times New Roman</vt:lpstr>
      <vt:lpstr>Parcel</vt:lpstr>
      <vt:lpstr>Сестринский уход при бронхиальной астме</vt:lpstr>
      <vt:lpstr>Актуальность темы.</vt:lpstr>
      <vt:lpstr>Основные принципы лечения бронхиальной астмы.</vt:lpstr>
      <vt:lpstr>Презентация PowerPoint</vt:lpstr>
      <vt:lpstr>Сестринский уход.</vt:lpstr>
      <vt:lpstr>РЕАЛИЗАЦИЯ СВ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Сестринский уход при бронхиальной астме</dc:title>
  <dc:creator>Оксана Володина</dc:creator>
  <cp:lastModifiedBy>Windows User</cp:lastModifiedBy>
  <cp:revision>4</cp:revision>
  <dcterms:created xsi:type="dcterms:W3CDTF">2022-11-08T12:34:50Z</dcterms:created>
  <dcterms:modified xsi:type="dcterms:W3CDTF">2022-11-11T11:33:28Z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110248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