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6"/>
  </p:notesMasterIdLst>
  <p:sldIdLst>
    <p:sldId id="256" r:id="rId2"/>
    <p:sldId id="257" r:id="rId3"/>
    <p:sldId id="258" r:id="rId4"/>
    <p:sldId id="262" r:id="rId5"/>
    <p:sldId id="263" r:id="rId6"/>
    <p:sldId id="261" r:id="rId7"/>
    <p:sldId id="265" r:id="rId8"/>
    <p:sldId id="264" r:id="rId9"/>
    <p:sldId id="266" r:id="rId10"/>
    <p:sldId id="268" r:id="rId11"/>
    <p:sldId id="269" r:id="rId12"/>
    <p:sldId id="272" r:id="rId13"/>
    <p:sldId id="271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E7D51-9EA5-4E27-9790-7906E1AB643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165BB-825A-4045-B54D-5581662F1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037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165BB-825A-4045-B54D-5581662F198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833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165BB-825A-4045-B54D-5581662F198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614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165BB-825A-4045-B54D-5581662F198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279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735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743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092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5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8746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130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81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364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09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12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71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554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2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670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4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97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39E0A-2DEF-4817-85F1-4E4135EA958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29919E-8353-4B3E-9338-5B70190CC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54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МБОУ лицей № 3</a:t>
            </a:r>
            <a:br>
              <a:rPr lang="ru-RU" sz="2800" dirty="0"/>
            </a:br>
            <a:r>
              <a:rPr lang="ru-RU" sz="2000" dirty="0"/>
              <a:t>(дошкольное отделение)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4000" dirty="0"/>
              <a:t>Игра, как основной вид деятельности дошкольников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Подготовила : Горбунова Е.А.</a:t>
            </a:r>
          </a:p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41119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3647" y="-45720"/>
            <a:ext cx="9091122" cy="937260"/>
          </a:xfrm>
        </p:spPr>
        <p:txBody>
          <a:bodyPr>
            <a:normAutofit fontScale="90000"/>
          </a:bodyPr>
          <a:lstStyle/>
          <a:p>
            <a:r>
              <a:rPr lang="ru-RU" dirty="0"/>
              <a:t>Сюжетно-ролевые игры »Семья» и «Больница»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957" y="988666"/>
            <a:ext cx="4401693" cy="2211577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30841" y="708660"/>
            <a:ext cx="4401693" cy="2491583"/>
          </a:xfrm>
        </p:spPr>
        <p:txBody>
          <a:bodyPr/>
          <a:lstStyle/>
          <a:p>
            <a:pPr lvl="0" algn="just" defTabSz="914400">
              <a:spcBef>
                <a:spcPts val="0"/>
              </a:spcBef>
              <a:buClrTx/>
              <a:buSzTx/>
            </a:pPr>
            <a:r>
              <a:rPr lang="ru-RU" sz="19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«СЕМЬЯ»</a:t>
            </a:r>
          </a:p>
          <a:p>
            <a:pPr lvl="0" algn="just" defTabSz="914400">
              <a:spcBef>
                <a:spcPts val="0"/>
              </a:spcBef>
              <a:buClrTx/>
              <a:buSzTx/>
            </a:pPr>
            <a:r>
              <a:rPr lang="ru-RU" sz="19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Учит детей выполнять домашние обязанности, помогает осознать значимость труда по дому.</a:t>
            </a:r>
          </a:p>
          <a:p>
            <a:pPr lvl="0" algn="just" defTabSz="914400">
              <a:spcBef>
                <a:spcPts val="0"/>
              </a:spcBef>
              <a:buClrTx/>
              <a:buSzTx/>
            </a:pPr>
            <a:r>
              <a:rPr lang="ru-RU" sz="19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Дети усваивают навыки хозяйственного труда</a:t>
            </a:r>
          </a:p>
          <a:p>
            <a:endParaRPr lang="ru-RU" sz="19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87515" y="3491625"/>
            <a:ext cx="4473853" cy="33663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i="1" dirty="0">
                <a:solidFill>
                  <a:srgbClr val="7030A0"/>
                </a:solidFill>
              </a:rPr>
              <a:t>«Больница»</a:t>
            </a:r>
          </a:p>
          <a:p>
            <a:pPr marL="0" indent="0" algn="ctr">
              <a:buNone/>
            </a:pPr>
            <a:r>
              <a:rPr lang="ru-RU" sz="2000" b="1" i="1" dirty="0">
                <a:solidFill>
                  <a:srgbClr val="7030A0"/>
                </a:solidFill>
              </a:rPr>
              <a:t>Знакомит детей с деятельностью врача, медсестры</a:t>
            </a:r>
          </a:p>
          <a:p>
            <a:pPr marL="0" indent="0" algn="ctr">
              <a:buNone/>
            </a:pPr>
            <a:r>
              <a:rPr lang="ru-RU" sz="2000" b="1" i="1" dirty="0">
                <a:solidFill>
                  <a:srgbClr val="7030A0"/>
                </a:solidFill>
              </a:rPr>
              <a:t>Закрепляются названия медицинских инструментов</a:t>
            </a:r>
          </a:p>
          <a:p>
            <a:endParaRPr lang="ru-RU" sz="24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161957" y="708660"/>
            <a:ext cx="4185618" cy="2028585"/>
          </a:xfrm>
        </p:spPr>
        <p:txBody>
          <a:bodyPr/>
          <a:lstStyle/>
          <a:p>
            <a:pPr lvl="0" algn="just" defTabSz="914400">
              <a:spcBef>
                <a:spcPts val="0"/>
              </a:spcBef>
              <a:buClrTx/>
              <a:buSzTx/>
            </a:pP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defTabSz="914400">
              <a:spcBef>
                <a:spcPts val="0"/>
              </a:spcBef>
              <a:buClrTx/>
              <a:buSzTx/>
            </a:pP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defTabSz="914400">
              <a:spcBef>
                <a:spcPts val="0"/>
              </a:spcBef>
              <a:buClrTx/>
              <a:buSzTx/>
            </a:pP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defTabSz="914400">
              <a:spcBef>
                <a:spcPts val="0"/>
              </a:spcBef>
              <a:buClrTx/>
              <a:buSzTx/>
            </a:pP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1" name="Picture 2" descr="C:\Users\home\Desktop\картинки СРИ\DSCN112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8" y="3297370"/>
            <a:ext cx="4186237" cy="32126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8681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914400">
              <a:spcBef>
                <a:spcPts val="0"/>
              </a:spcBef>
            </a:pPr>
            <a:r>
              <a:rPr lang="ru-RU" sz="1800" b="1" dirty="0">
                <a:solidFill>
                  <a:srgbClr val="7030A0"/>
                </a:solidFill>
                <a:latin typeface="Calibri"/>
              </a:rPr>
              <a:t>«</a:t>
            </a:r>
            <a:r>
              <a:rPr lang="ru-RU" sz="2700" b="1" dirty="0">
                <a:solidFill>
                  <a:srgbClr val="7030A0"/>
                </a:solidFill>
                <a:latin typeface="Calibri"/>
              </a:rPr>
              <a:t>Парикмахерская»</a:t>
            </a:r>
            <a:br>
              <a:rPr lang="ru-RU" sz="2700" b="1" dirty="0">
                <a:solidFill>
                  <a:srgbClr val="7030A0"/>
                </a:solidFill>
                <a:latin typeface="Calibri"/>
              </a:rPr>
            </a:br>
            <a:r>
              <a:rPr lang="ru-RU" sz="2700" b="1" dirty="0">
                <a:solidFill>
                  <a:srgbClr val="7030A0"/>
                </a:solidFill>
                <a:latin typeface="Calibri"/>
              </a:rPr>
              <a:t>Расширяет знания о профессии парикмахера</a:t>
            </a:r>
            <a:br>
              <a:rPr lang="ru-RU" sz="2700" b="1" dirty="0">
                <a:solidFill>
                  <a:srgbClr val="7030A0"/>
                </a:solidFill>
                <a:latin typeface="Calibri"/>
              </a:rPr>
            </a:br>
            <a:r>
              <a:rPr lang="ru-RU" sz="2700" b="1" dirty="0">
                <a:solidFill>
                  <a:srgbClr val="7030A0"/>
                </a:solidFill>
                <a:latin typeface="Calibri"/>
              </a:rPr>
              <a:t>Воспитывает доброжелательное отношение друг к другу</a:t>
            </a:r>
            <a:br>
              <a:rPr lang="ru-RU" sz="2700" b="1" dirty="0">
                <a:solidFill>
                  <a:srgbClr val="7030A0"/>
                </a:solidFill>
                <a:latin typeface="Calibri"/>
              </a:rPr>
            </a:br>
            <a:endParaRPr lang="ru-RU" sz="2700" dirty="0"/>
          </a:p>
        </p:txBody>
      </p:sp>
      <p:pic>
        <p:nvPicPr>
          <p:cNvPr id="10" name="Picture 2" descr="C:\Users\home\Desktop\картинки СРИ\DSCN11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2532658"/>
            <a:ext cx="4183062" cy="4209336"/>
          </a:xfrm>
          <a:prstGeom prst="rect">
            <a:avLst/>
          </a:prstGeom>
          <a:noFill/>
        </p:spPr>
      </p:pic>
      <p:pic>
        <p:nvPicPr>
          <p:cNvPr id="11" name="Picture 3" descr="C:\Users\home\Desktop\картинки СРИ\DSCN11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707" y="2532658"/>
            <a:ext cx="4184650" cy="43253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8032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914400">
              <a:spcBef>
                <a:spcPts val="0"/>
              </a:spcBef>
            </a:pPr>
            <a:r>
              <a:rPr lang="ru-RU" sz="18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ИГРА  «</a:t>
            </a:r>
            <a:r>
              <a:rPr lang="ru-RU" sz="22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Магазин»</a:t>
            </a:r>
            <a:br>
              <a:rPr lang="ru-RU" sz="22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Формируются знания детей об овощах и фруктах, закрепляются их названия, воспитывается уважение к труду продавца. Развивается речь.</a:t>
            </a:r>
            <a:br>
              <a:rPr lang="ru-RU" sz="22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200" dirty="0"/>
          </a:p>
        </p:txBody>
      </p:sp>
      <p:pic>
        <p:nvPicPr>
          <p:cNvPr id="10" name="Picture 4" descr="C:\Users\home\Desktop\картинки СРИ\DSCN11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8" y="2333767"/>
            <a:ext cx="4298334" cy="4267252"/>
          </a:xfrm>
          <a:prstGeom prst="rect">
            <a:avLst/>
          </a:prstGeom>
          <a:noFill/>
        </p:spPr>
      </p:pic>
      <p:pic>
        <p:nvPicPr>
          <p:cNvPr id="11" name="Picture 2" descr="C:\Users\home\Desktop\картинки СРИ\DSCN11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19" y="2333767"/>
            <a:ext cx="4206627" cy="43945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0826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Таким образом, игра способствует формированию полноценной личности, способной жить и работать в современном обществе. Игра - основная форма образовательной деятельности в условиях реализации ФГОС ДО.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b="1" i="1" cap="all" dirty="0">
                <a:ln/>
                <a:solidFill>
                  <a:schemeClr val="accent2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Дайте детству состояться! </a:t>
            </a:r>
          </a:p>
          <a:p>
            <a:endParaRPr lang="ru-RU" sz="2000" b="1" cap="all" dirty="0">
              <a:ln/>
              <a:solidFill>
                <a:schemeClr val="accent2"/>
              </a:solidFill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cap="all" dirty="0">
                <a:ln/>
                <a:solidFill>
                  <a:schemeClr val="accent2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Дайте детству наиграться!</a:t>
            </a:r>
          </a:p>
          <a:p>
            <a:endParaRPr lang="ru-RU" sz="2000" b="1" dirty="0">
              <a:solidFill>
                <a:schemeClr val="accent2"/>
              </a:solidFill>
            </a:endParaRPr>
          </a:p>
        </p:txBody>
      </p:sp>
      <p:pic>
        <p:nvPicPr>
          <p:cNvPr id="7" name="Picture 3" descr="C:\Users\home\Desktop\картинки СРИ\500e6e6f8f82e0179a61162e5ad6d1ea--valentine-cards-clipar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012" y="3343701"/>
            <a:ext cx="4045357" cy="32575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8472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 ЗА  ВНИМАНИЕ !!!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720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36" y="205740"/>
            <a:ext cx="8596668" cy="210312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Игра-это искра, зажигающая огонек пытливости и любознательности в детях.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В.А. Сухомлинский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2697479"/>
            <a:ext cx="4184035" cy="3343881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Ребенок должен играть, даже когда делает серьезное дело. Вся его жизнь-игра.</a:t>
            </a:r>
          </a:p>
          <a:p>
            <a:pPr algn="r"/>
            <a:r>
              <a:rPr lang="ru-RU" sz="2800" dirty="0">
                <a:solidFill>
                  <a:srgbClr val="002060"/>
                </a:solidFill>
              </a:rPr>
              <a:t>                                         А.С. Макаренко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2697480"/>
            <a:ext cx="4184034" cy="334388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Игра в значительной степени основа всей человеческой культуры.</a:t>
            </a:r>
          </a:p>
          <a:p>
            <a:pPr marL="0" indent="0">
              <a:buNone/>
            </a:pPr>
            <a:endParaRPr lang="ru-RU" sz="2800" dirty="0">
              <a:solidFill>
                <a:srgbClr val="002060"/>
              </a:solidFill>
            </a:endParaRPr>
          </a:p>
          <a:p>
            <a:pPr algn="r"/>
            <a:r>
              <a:rPr lang="ru-RU" sz="2800" dirty="0">
                <a:solidFill>
                  <a:srgbClr val="002060"/>
                </a:solidFill>
              </a:rPr>
              <a:t>А.В. Луначарский</a:t>
            </a:r>
          </a:p>
        </p:txBody>
      </p:sp>
      <p:pic>
        <p:nvPicPr>
          <p:cNvPr id="5" name="Picture 3" descr="C:\Users\home\Desktop\картинки СРИ\0007-001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368" y="2697479"/>
            <a:ext cx="4412635" cy="3734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6020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365760"/>
            <a:ext cx="8596668" cy="4104640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Ежедневное наблюдение за детьми указывает на то, что дети  дошкольного возраста стали меньше играть в сюжетно-ролевые игры. Их больше занимают телевидение, компьютеры и другие гаджеты. Отсюда появление игр агрессивного характера. Отмечается снижение или отсутствие потребности и активности в самостоятельной игровой деятельности; повышенная обидчивость, низкий уровень познавательного интереса.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воспитателя состоит в том, чтобы сделать игру содержанием детской жизни, раскрыть малышам многообразие мира игры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010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" y="274320"/>
            <a:ext cx="8908243" cy="1143000"/>
          </a:xfrm>
        </p:spPr>
        <p:txBody>
          <a:bodyPr>
            <a:normAutofit/>
          </a:bodyPr>
          <a:lstStyle/>
          <a:p>
            <a:pPr lvl="0" algn="ctr" defTabSz="914400">
              <a:spcBef>
                <a:spcPts val="0"/>
              </a:spcBef>
            </a:pPr>
            <a:r>
              <a:rPr lang="ru-RU" sz="3200" dirty="0">
                <a:solidFill>
                  <a:srgbClr val="90C226">
                    <a:lumMod val="50000"/>
                  </a:srgbClr>
                </a:solidFill>
                <a:latin typeface="Times New Roman" panose="02020603050405020304" pitchFamily="18" charset="0"/>
              </a:rPr>
              <a:t>Можно выделить три варианта позиции воспитателя по отношению к детской игре.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417320"/>
            <a:ext cx="8596668" cy="5074920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>
                <a:solidFill>
                  <a:srgbClr val="002060"/>
                </a:solidFill>
              </a:rPr>
              <a:t>1. </a:t>
            </a:r>
            <a:r>
              <a:rPr lang="ru-RU" sz="2200" b="1" i="1" dirty="0">
                <a:solidFill>
                  <a:srgbClr val="002060"/>
                </a:solidFill>
              </a:rPr>
              <a:t>Отстраненная позиция. </a:t>
            </a:r>
            <a:r>
              <a:rPr lang="ru-RU" sz="2200" dirty="0">
                <a:solidFill>
                  <a:srgbClr val="002060"/>
                </a:solidFill>
              </a:rPr>
              <a:t>Воспитатель не обращает внимания на играющих детей, занимается своими  делами: «Пусть играют как хотят». Педагог включается только в случае острого конфликта.</a:t>
            </a:r>
          </a:p>
          <a:p>
            <a:pPr algn="just"/>
            <a:r>
              <a:rPr lang="ru-RU" sz="2200" b="1" i="1" dirty="0">
                <a:solidFill>
                  <a:srgbClr val="002060"/>
                </a:solidFill>
              </a:rPr>
              <a:t>2.Дидактическая позиция. </a:t>
            </a:r>
            <a:r>
              <a:rPr lang="ru-RU" sz="2200" dirty="0">
                <a:solidFill>
                  <a:srgbClr val="002060"/>
                </a:solidFill>
              </a:rPr>
              <a:t>Деятельность воспитателя направлена на обучение детей игре. Он четко следует программе, постоянно учит детей и руководит их деятельностью.</a:t>
            </a:r>
          </a:p>
          <a:p>
            <a:pPr algn="just"/>
            <a:r>
              <a:rPr lang="ru-RU" sz="2200" b="1" dirty="0">
                <a:solidFill>
                  <a:srgbClr val="002060"/>
                </a:solidFill>
              </a:rPr>
              <a:t>3. </a:t>
            </a:r>
            <a:r>
              <a:rPr lang="ru-RU" sz="2200" b="1" i="1" dirty="0">
                <a:solidFill>
                  <a:srgbClr val="002060"/>
                </a:solidFill>
              </a:rPr>
              <a:t>Поддерживающая позиция </a:t>
            </a:r>
            <a:r>
              <a:rPr lang="ru-RU" sz="2200" dirty="0">
                <a:solidFill>
                  <a:srgbClr val="002060"/>
                </a:solidFill>
              </a:rPr>
              <a:t>воспитателя направлена на поддержку инициативы детей в игре. Эта позиция предполагает двойственную роль воспитателя: он одновременно является и партнером по игре, и ее организатором.</a:t>
            </a:r>
          </a:p>
          <a:p>
            <a:endParaRPr lang="ru-RU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6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-533399"/>
            <a:ext cx="8596668" cy="3403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3200400"/>
            <a:ext cx="8596668" cy="3406140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>Очевидно, что поддерживающая позиция воспитателя является оптимальной для формирования и развития игры. Главная задача педагога – не руководить и не управлять игрой, а приобщать детей к этой  деятельности, сделать так, чтобы они хотели и умели играть  самостоятельно. Лишь в этом случае можно говорить об игровой компетентности воспитателя.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/>
          </a:p>
        </p:txBody>
      </p:sp>
      <p:pic>
        <p:nvPicPr>
          <p:cNvPr id="4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 contras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71" y="1"/>
            <a:ext cx="8829432" cy="2903220"/>
          </a:xfrm>
        </p:spPr>
      </p:pic>
      <p:pic>
        <p:nvPicPr>
          <p:cNvPr id="5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5000" contras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71" y="2"/>
            <a:ext cx="8829432" cy="2903219"/>
          </a:xfrm>
        </p:spPr>
      </p:pic>
    </p:spTree>
    <p:extLst>
      <p:ext uri="{BB962C8B-B14F-4D97-AF65-F5344CB8AC3E}">
        <p14:creationId xmlns:p14="http://schemas.microsoft.com/office/powerpoint/2010/main" val="62886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организации сюжетно-ролевых игр: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игр соответствует интересам и возможностям детей;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педагогическое сопровождение игр строится с учетом постепенного развития самостоятельности и творчества ребенка;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создаются необходимые атрибуты к игре;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предметно-игровая среда дошкольного учреждения постоянно изменяется.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-педагог, работающий с детьми, знает технические возможности компьютера, имеет навыки работы с ним, владеет методикой приобщения дошкольников к новым информационным технологиям.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411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0040" y="274320"/>
            <a:ext cx="8953962" cy="1828800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 Самый короткий путь эмоционального раскрепощения ребенка, снятия зажатости, обучения чувствованию и художественному воображению – это путь через игру, фантазирование, сочинительство. Все это может дать театрализованная деятельность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" y="2491740"/>
            <a:ext cx="7932420" cy="436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39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" y="411480"/>
            <a:ext cx="8931102" cy="1737360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Наши театральные игры :</a:t>
            </a:r>
            <a:br>
              <a:rPr lang="ru-RU" sz="4000" dirty="0"/>
            </a:br>
            <a:r>
              <a:rPr lang="ru-RU" sz="4000" dirty="0"/>
              <a:t>пальчиковый театр и куклы </a:t>
            </a:r>
            <a:r>
              <a:rPr lang="ru-RU" sz="4000" dirty="0" err="1"/>
              <a:t>би</a:t>
            </a:r>
            <a:r>
              <a:rPr lang="ru-RU" sz="4000" dirty="0"/>
              <a:t>-ба-</a:t>
            </a:r>
            <a:r>
              <a:rPr lang="ru-RU" sz="4000" dirty="0" err="1"/>
              <a:t>бо</a:t>
            </a:r>
            <a:endParaRPr lang="ru-RU" sz="4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2148840"/>
            <a:ext cx="4518025" cy="4183380"/>
          </a:xfrm>
          <a:prstGeom prst="rect">
            <a:avLst/>
          </a:prstGeo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4" y="2148841"/>
            <a:ext cx="4511675" cy="418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64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7180" y="182880"/>
            <a:ext cx="8976822" cy="1747520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Театр кукол с живой рукой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554480"/>
            <a:ext cx="7840980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74728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748</TotalTime>
  <Words>565</Words>
  <Application>Microsoft Office PowerPoint</Application>
  <PresentationFormat>Широкоэкранный</PresentationFormat>
  <Paragraphs>47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Грань</vt:lpstr>
      <vt:lpstr>МБОУ лицей № 3 (дошкольное отделение)</vt:lpstr>
      <vt:lpstr>Игра-это искра, зажигающая огонек пытливости и любознательности в детях.                                                       В.А. Сухомлинский </vt:lpstr>
      <vt:lpstr> Ежедневное наблюдение за детьми указывает на то, что дети  дошкольного возраста стали меньше играть в сюжетно-ролевые игры. Их больше занимают телевидение, компьютеры и другие гаджеты. Отсюда появление игр агрессивного характера. Отмечается снижение или отсутствие потребности и активности в самостоятельной игровой деятельности; повышенная обидчивость, низкий уровень познавательного интереса. </vt:lpstr>
      <vt:lpstr>Можно выделить три варианта позиции воспитателя по отношению к детской игре.</vt:lpstr>
      <vt:lpstr>Презентация PowerPoint</vt:lpstr>
      <vt:lpstr>Условия организации сюжетно-ролевых игр:</vt:lpstr>
      <vt:lpstr> Самый короткий путь эмоционального раскрепощения ребенка, снятия зажатости, обучения чувствованию и художественному воображению – это путь через игру, фантазирование, сочинительство. Все это может дать театрализованная деятельность</vt:lpstr>
      <vt:lpstr>Наши театральные игры : пальчиковый театр и куклы би-ба-бо</vt:lpstr>
      <vt:lpstr>Театр кукол с живой рукой</vt:lpstr>
      <vt:lpstr>Сюжетно-ролевые игры »Семья» и «Больница»</vt:lpstr>
      <vt:lpstr>«Парикмахерская» Расширяет знания о профессии парикмахера Воспитывает доброжелательное отношение друг к другу </vt:lpstr>
      <vt:lpstr> ИГРА  «Магазин» Формируются знания детей об овощах и фруктах, закрепляются их названия, воспитывается уважение к труду продавца. Развивается речь. </vt:lpstr>
      <vt:lpstr>Таким образом, игра способствует формированию полноценной личности, способной жить и работать в современном обществе. Игра - основная форма образовательной деятельности в условиях реализации ФГОС ДО.</vt:lpstr>
      <vt:lpstr>СПАСИБО  ЗА  ВНИМАНИЕ 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Игра, как основной вид деятельности дошкольников.</dc:title>
  <dc:creator>Виктория Ю. Плуготыренко</dc:creator>
  <cp:lastModifiedBy>Виктория Ю. Плуготыренко</cp:lastModifiedBy>
  <cp:revision>54</cp:revision>
  <dcterms:created xsi:type="dcterms:W3CDTF">2020-12-07T09:28:02Z</dcterms:created>
  <dcterms:modified xsi:type="dcterms:W3CDTF">2022-11-15T07:26:12Z</dcterms:modified>
</cp:coreProperties>
</file>