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4" r:id="rId2"/>
    <p:sldId id="267" r:id="rId3"/>
    <p:sldId id="288" r:id="rId4"/>
    <p:sldId id="286" r:id="rId5"/>
    <p:sldId id="303" r:id="rId6"/>
    <p:sldId id="305" r:id="rId7"/>
    <p:sldId id="306" r:id="rId8"/>
    <p:sldId id="298" r:id="rId9"/>
    <p:sldId id="297" r:id="rId10"/>
    <p:sldId id="296" r:id="rId11"/>
    <p:sldId id="308" r:id="rId12"/>
    <p:sldId id="310" r:id="rId13"/>
    <p:sldId id="289" r:id="rId14"/>
    <p:sldId id="283" r:id="rId15"/>
    <p:sldId id="274" r:id="rId16"/>
    <p:sldId id="280" r:id="rId17"/>
    <p:sldId id="287" r:id="rId18"/>
    <p:sldId id="304" r:id="rId19"/>
    <p:sldId id="307" r:id="rId20"/>
    <p:sldId id="309" r:id="rId21"/>
    <p:sldId id="293" r:id="rId22"/>
    <p:sldId id="302" r:id="rId23"/>
    <p:sldId id="284" r:id="rId24"/>
  </p:sldIdLst>
  <p:sldSz cx="10693400" cy="7561263"/>
  <p:notesSz cx="6858000" cy="9144000"/>
  <p:custDataLst>
    <p:tags r:id="rId25"/>
  </p:custDataLst>
  <p:defaultTextStyle>
    <a:defPPr>
      <a:defRPr lang="ru-RU"/>
    </a:defPPr>
    <a:lvl1pPr marL="0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068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136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3204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4273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5339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6408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47477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68543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E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28" y="-90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8966-391B-4429-9C44-705C57627446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9541-6076-4146-B5B3-23FD588E9C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628940"/>
            <a:ext cx="10693400" cy="1932323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693400" cy="562894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4154730"/>
            <a:ext cx="10693400" cy="252042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764295"/>
            <a:ext cx="10693400" cy="562894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7152" y="4820518"/>
            <a:ext cx="7616020" cy="1260211"/>
          </a:xfrm>
          <a:prstGeom prst="rect">
            <a:avLst/>
          </a:prstGeom>
          <a:effectLst/>
        </p:spPr>
        <p:txBody>
          <a:bodyPr vert="horz" lIns="104306" tIns="52153" rIns="104306" bIns="52153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6675" y="807351"/>
            <a:ext cx="7485380" cy="3831040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18045" y="6805137"/>
            <a:ext cx="2940685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3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988966-391B-4429-9C44-705C57627446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4669" y="6805137"/>
            <a:ext cx="3920915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3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55583" y="6805137"/>
            <a:ext cx="2138680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4E9541-6076-4146-B5B3-23FD588E9C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ransition/>
  <p:txStyles>
    <p:titleStyle>
      <a:lvl1pPr marL="365070" indent="-365070" algn="r" defTabSz="1043056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52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60764" indent="-208611" algn="l" defTabSz="1043056" rtl="0" eaLnBrk="1" latinLnBrk="0" hangingPunct="1">
        <a:spcBef>
          <a:spcPct val="20000"/>
        </a:spcBef>
        <a:spcAft>
          <a:spcPts val="342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25834" indent="-208611" algn="l" defTabSz="1043056" rtl="0" eaLnBrk="1" latinLnBrk="0" hangingPunct="1">
        <a:spcBef>
          <a:spcPct val="20000"/>
        </a:spcBef>
        <a:spcAft>
          <a:spcPts val="342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38750" indent="-208611" algn="l" defTabSz="1043056" rtl="0" eaLnBrk="1" latinLnBrk="0" hangingPunct="1">
        <a:spcBef>
          <a:spcPct val="20000"/>
        </a:spcBef>
        <a:spcAft>
          <a:spcPts val="342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51667" indent="-208611" algn="l" defTabSz="1043056" rtl="0" eaLnBrk="1" latinLnBrk="0" hangingPunct="1">
        <a:spcBef>
          <a:spcPct val="20000"/>
        </a:spcBef>
        <a:spcAft>
          <a:spcPts val="342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85445" indent="-208611" algn="l" defTabSz="1043056" rtl="0" eaLnBrk="1" latinLnBrk="0" hangingPunct="1">
        <a:spcBef>
          <a:spcPct val="20000"/>
        </a:spcBef>
        <a:spcAft>
          <a:spcPts val="342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98362" indent="-208611" algn="l" defTabSz="1043056" rtl="0" eaLnBrk="1" latinLnBrk="0" hangingPunct="1">
        <a:spcBef>
          <a:spcPct val="20000"/>
        </a:spcBef>
        <a:spcAft>
          <a:spcPts val="342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42571" indent="-208611" algn="l" defTabSz="1043056" rtl="0" eaLnBrk="1" latinLnBrk="0" hangingPunct="1">
        <a:spcBef>
          <a:spcPct val="20000"/>
        </a:spcBef>
        <a:spcAft>
          <a:spcPts val="342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607640" indent="-208611" algn="l" defTabSz="1043056" rtl="0" eaLnBrk="1" latinLnBrk="0" hangingPunct="1">
        <a:spcBef>
          <a:spcPct val="20000"/>
        </a:spcBef>
        <a:spcAft>
          <a:spcPts val="342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51849" indent="-208611" algn="l" defTabSz="1043056" rtl="0" eaLnBrk="1" latinLnBrk="0" hangingPunct="1">
        <a:spcBef>
          <a:spcPct val="20000"/>
        </a:spcBef>
        <a:spcAft>
          <a:spcPts val="342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myslide.ru/documents_4/af032c0c98db94246cae63b965eaf296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579"/>
            <a:ext cx="10693400" cy="757442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42244" y="1764407"/>
            <a:ext cx="8712968" cy="2554465"/>
          </a:xfrm>
          <a:prstGeom prst="rect">
            <a:avLst/>
          </a:prstGeom>
          <a:noFill/>
        </p:spPr>
        <p:txBody>
          <a:bodyPr wrap="square" lIns="91360" tIns="45680" rIns="91360" bIns="45680" rtlCol="0">
            <a:spAutoFit/>
          </a:bodyPr>
          <a:lstStyle/>
          <a:p>
            <a:pPr algn="ctr"/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Великие русские изобретения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002884" y="6876975"/>
            <a:ext cx="2370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Кузьмина Т.Е.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2244" y="324247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автономное дошкольное общеобразовательное учреждение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482 г. Челябинска»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278413334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270861" y="252239"/>
            <a:ext cx="3635679" cy="5089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986660" y="3322254"/>
            <a:ext cx="5225455" cy="423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03898" y="468263"/>
            <a:ext cx="61833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ru-RU" sz="2800" b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 мая 1895 г. на заседании Русского физико-химического общества Попов выступил с докладом и демонстрацией созданного им первого в мире радиоприемника</a:t>
            </a:r>
            <a:r>
              <a:rPr lang="ru-RU" sz="320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0860" y="5488892"/>
            <a:ext cx="47157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defRPr/>
            </a:pP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Попов Александр Степанович (1859-1906) – русский физик, изобретатель радио. </a:t>
            </a: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152679551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01282" y="3572795"/>
            <a:ext cx="510862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«Пайлот» использовался для почтово-пассажирского сообщения  в ледовых условиях, что позволяло удлинить навигацию на несколько </a:t>
            </a:r>
            <a:r>
              <a:rPr lang="ru-RU" sz="3200" b="1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недель</a:t>
            </a:r>
            <a:endParaRPr 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6" name="Picture 6" descr="Сделано в России: русские дореволюционные изобретения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738188" y="464569"/>
            <a:ext cx="265747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30497" y="692588"/>
            <a:ext cx="6480720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Михаил</a:t>
            </a:r>
            <a:r>
              <a:rPr lang="ru-RU" sz="32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Осипович Бритнев (1822-1889), </a:t>
            </a:r>
            <a:r>
              <a:rPr lang="ru-RU" sz="3200" b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судовладелец, судостроитель, создатель первого в мире ледокольного </a:t>
            </a:r>
            <a:r>
              <a:rPr lang="ru-RU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парового судна «Пайлот»</a:t>
            </a:r>
          </a:p>
          <a:p>
            <a:pPr algn="ctr"/>
            <a:endParaRPr lang="ru-RU" b="0" i="1">
              <a:solidFill>
                <a:srgbClr val="606D78"/>
              </a:solidFill>
              <a:effectLst/>
              <a:latin typeface="Tahoma"/>
            </a:endParaRPr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32404" y="4040246"/>
            <a:ext cx="4626264" cy="323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240720064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Ледокол «Ермак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161342" y="1476375"/>
            <a:ext cx="6336704" cy="426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08702" y="6156895"/>
            <a:ext cx="5241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1919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Ледокол «Ермак</a:t>
            </a:r>
            <a:r>
              <a:rPr lang="ru-RU" sz="2800" b="1" smtClean="0">
                <a:solidFill>
                  <a:srgbClr val="1919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спущен на воду 17 октября 1898 году</a:t>
            </a:r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42450" y="540271"/>
            <a:ext cx="88710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mtClean="0">
                <a:solidFill>
                  <a:srgbClr val="1919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и создание первого ледокола</a:t>
            </a:r>
            <a:endParaRPr 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1854" y="5941450"/>
            <a:ext cx="35754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mtClean="0">
                <a:solidFill>
                  <a:srgbClr val="1919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Степан Осипович Макаров – русский адмирал (1849-1904)</a:t>
            </a:r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4" descr="https://upload.wikimedia.org/wikipedia/commons/7/78/%D0%9C%D0%B0%D0%BA%D0%B0%D1%80%D0%BE%D0%B2_%D0%A1%D1%82%D0%B5%D0%BF%D0%B0%D0%BD_%D0%9E%D1%81%D0%B8%D0%BF%D0%BE%D0%B2%D0%B8%D1%87%2C_18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378853" y="1476375"/>
            <a:ext cx="3540141" cy="426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274526581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149" y="5724847"/>
            <a:ext cx="9865097" cy="1569580"/>
          </a:xfrm>
          <a:prstGeom prst="rect">
            <a:avLst/>
          </a:prstGeom>
          <a:noFill/>
        </p:spPr>
        <p:txBody>
          <a:bodyPr wrap="square" lIns="91360" tIns="45680" rIns="91360" bIns="45680" rtlCol="0">
            <a:spAutoFit/>
          </a:bodyPr>
          <a:lstStyle/>
          <a:p>
            <a:pPr algn="just"/>
            <a:r>
              <a:rPr lang="ru-RU" sz="24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Кибальчич Николай Иванович изучал возможности применения пороха для изготовления летательных аппаратов. В марте 1881 года впервые в мире разработал проект летательного аппарата реактивного типа для полета в космос. </a:t>
            </a:r>
          </a:p>
        </p:txBody>
      </p:sp>
      <p:pic>
        <p:nvPicPr>
          <p:cNvPr id="1026" name="Picture 2" descr="https://1ua.com.ua/manage/foto/20108/b75700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1890316" y="396191"/>
            <a:ext cx="6984776" cy="524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169514200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kadet.1367.ru/img/mozhaisky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162124" y="828303"/>
            <a:ext cx="281631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starik.ru/uploads/images/00/00/01/2015/05/28/97ea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3330475" y="180231"/>
            <a:ext cx="7066287" cy="454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2376" y="4883688"/>
            <a:ext cx="10090622" cy="2308243"/>
          </a:xfrm>
          <a:prstGeom prst="rect">
            <a:avLst/>
          </a:prstGeom>
          <a:noFill/>
        </p:spPr>
        <p:txBody>
          <a:bodyPr wrap="square" lIns="91360" tIns="45680" rIns="91360" bIns="45680" rtlCol="0">
            <a:spAutoFit/>
          </a:bodyPr>
          <a:lstStyle/>
          <a:p>
            <a:pPr algn="just"/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 мире самолет («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воздухолетаательный снаряд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»)  с паровым двигателем на дровах спроектирован и построен русским морским офицером Александром Фёдоровичем Можайским в 1882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году.</a:t>
            </a:r>
          </a:p>
          <a:p>
            <a:pPr algn="just"/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 самолёт должен был иметь размах крыла 23 м, длину фюзеляжа 15 м. Расчётная скорость полёта составляла 40 км/час. Во время испытаний аппарат на короткое время оторвался от земли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289797040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iles.aviaboi.webnode.ru/200000509-ba9c6bb9a5/8%20%D0%98%D0%BB%D1%8C%D1%8F%20%D0%9C%D1%83%D1%80%D0%BE%D0%BC%D0%B5%D1%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7857350" y="540272"/>
            <a:ext cx="2683093" cy="175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86260" y="6660951"/>
            <a:ext cx="8136904" cy="738583"/>
          </a:xfrm>
          <a:prstGeom prst="rect">
            <a:avLst/>
          </a:prstGeom>
          <a:noFill/>
        </p:spPr>
        <p:txBody>
          <a:bodyPr wrap="square" lIns="91360" tIns="45680" rIns="91360" bIns="45680" rtlCol="0">
            <a:spAutoFit/>
          </a:bodyPr>
          <a:lstStyle/>
          <a:p>
            <a:pPr algn="ctr"/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 мире тяжелый бомбардировщик «Илья Муромец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6 бомб) Сикорского 1914 год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234137" y="1188344"/>
            <a:ext cx="7585011" cy="534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224865138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rikol.ru/wp-content/uploads/2013/05/vertol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1026221" y="180230"/>
            <a:ext cx="8640960" cy="541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7611" y="5868863"/>
            <a:ext cx="9505056" cy="1323358"/>
          </a:xfrm>
          <a:prstGeom prst="rect">
            <a:avLst/>
          </a:prstGeom>
          <a:noFill/>
        </p:spPr>
        <p:txBody>
          <a:bodyPr wrap="square" lIns="91360" tIns="45680" rIns="91360" bIns="45680" rtlCol="0">
            <a:spAutoFit/>
          </a:bodyPr>
          <a:lstStyle/>
          <a:p>
            <a:pPr algn="ctr"/>
            <a:r>
              <a:rPr lang="ru-RU" sz="20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 мире вертолет Игоря Ивановича Сикорского построен в 1909 году, поднялся на несколько метров над землей , но, независимо от того, насколько сильно его двойной вращающийся в противоположных направлениях ротор рассекал воздух, аппарат не сдвинулся с места. </a:t>
            </a: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40919484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151" y="5436815"/>
            <a:ext cx="10009109" cy="1938912"/>
          </a:xfrm>
          <a:prstGeom prst="rect">
            <a:avLst/>
          </a:prstGeom>
          <a:noFill/>
        </p:spPr>
        <p:txBody>
          <a:bodyPr wrap="square" lIns="91360" tIns="45680" rIns="91360" bIns="45680" rtlCol="0">
            <a:spAutoFit/>
          </a:bodyPr>
          <a:lstStyle/>
          <a:p>
            <a:pPr algn="just"/>
            <a:r>
              <a:rPr lang="ru-RU" sz="20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ноября 1911 года прошло успешное испытание первого в мире ранцевого парашюта РК-1, разработанного Глебом Котельниковым. Парашют имел круглую форму, укладывался в металлический ранец расположенный на лётчике при помощи подвесной системы. На дне ранца под куполом располагались пружины, которые выбрасывали купол в поток, после того как прыгающий выдергивал вытяжное кольцо. </a:t>
            </a:r>
          </a:p>
        </p:txBody>
      </p:sp>
      <p:pic>
        <p:nvPicPr>
          <p:cNvPr id="12290" name="Picture 2" descr="http://milaremina.ru/wp-content/uploads/2014/03/panec-rk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234137" y="180231"/>
            <a:ext cx="3820516" cy="479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milaremina.ru/wp-content/uploads/2014/03/pamyatnik-parashut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6956038" y="180231"/>
            <a:ext cx="3503233" cy="423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95486" y="4572719"/>
            <a:ext cx="3024335" cy="707805"/>
          </a:xfrm>
          <a:prstGeom prst="rect">
            <a:avLst/>
          </a:prstGeom>
          <a:noFill/>
        </p:spPr>
        <p:txBody>
          <a:bodyPr wrap="square" lIns="91360" tIns="45680" rIns="91360" bIns="45680" rtlCol="0">
            <a:spAutoFit/>
          </a:bodyPr>
          <a:lstStyle/>
          <a:p>
            <a:r>
              <a:rPr lang="ru-RU" sz="20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0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парашюту</a:t>
            </a:r>
          </a:p>
          <a:p>
            <a:r>
              <a:rPr lang="ru-RU" sz="20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20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Санкт-Петербургом</a:t>
            </a:r>
          </a:p>
        </p:txBody>
      </p:sp>
      <p:pic>
        <p:nvPicPr>
          <p:cNvPr id="12294" name="Picture 6" descr="http://img12.nnm2.com/7/2/b/1/7/0fe9ca3f28e5731873a0a11e32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178576" y="547923"/>
            <a:ext cx="2592288" cy="405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97562691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149" y="468263"/>
            <a:ext cx="100418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Николаевич Туполев (1888-1972) советский авиаконструктор,</a:t>
            </a:r>
            <a:r>
              <a:rPr lang="ru-RU" sz="3600" b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Генерал-майор авиационно-технической службы </a:t>
            </a:r>
            <a:r>
              <a:rPr lang="ru-RU" sz="3600" b="1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http://www.imyanauki.ru/files/2780/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155575" y="2401895"/>
            <a:ext cx="7279357" cy="495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7793426" y="2772519"/>
            <a:ext cx="2615073" cy="3644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180804185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дводная лодка Джевецког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3235078" y="4068662"/>
            <a:ext cx="7117707" cy="328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Джевецкий Степан Карлович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131445" y="1188343"/>
            <a:ext cx="3213016" cy="412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90516" y="252239"/>
            <a:ext cx="66967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Степан Карлович Джевецкий (26.07.1843-23.04.1938) был </a:t>
            </a:r>
            <a:r>
              <a:rPr lang="ru-RU" sz="2800" b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ученым, конструктором и изобретателем в области судостроения, авиации и морской техники, одним из первых конструкторов подводных лодок. Он впервые в Российской империи разработал проект и построил </a:t>
            </a:r>
            <a:r>
              <a:rPr lang="ru-RU" sz="2800" b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algn="ctr"/>
            <a:r>
              <a:rPr lang="ru-RU" sz="2800" b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Одессе </a:t>
            </a:r>
            <a:r>
              <a:rPr lang="ru-RU" sz="2800" b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подводную </a:t>
            </a:r>
            <a:r>
              <a:rPr lang="ru-RU" sz="2800" b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лодку.</a:t>
            </a:r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7446611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2244" y="6372919"/>
            <a:ext cx="8712968" cy="738583"/>
          </a:xfrm>
          <a:prstGeom prst="rect">
            <a:avLst/>
          </a:prstGeom>
          <a:noFill/>
        </p:spPr>
        <p:txBody>
          <a:bodyPr wrap="square" lIns="91360" tIns="45680" rIns="91360" bIns="45680" rtlCol="0">
            <a:spAutoFit/>
          </a:bodyPr>
          <a:lstStyle/>
          <a:p>
            <a:pPr algn="ctr"/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подводная  лодка плотника Ефима Никонова в 1721году прошла испытания  в присутствии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Петра</a:t>
            </a:r>
            <a:r>
              <a:rPr 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wikipenza.info/_pu/15/809839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rcRect r="3253"/>
          <a:stretch>
            <a:fillRect/>
          </a:stretch>
        </p:blipFill>
        <p:spPr bwMode="auto">
          <a:xfrm>
            <a:off x="2918941" y="776936"/>
            <a:ext cx="7540327" cy="51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259702" y="2484487"/>
            <a:ext cx="2455534" cy="2455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160437158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одводная лодка Джевецкого. Памятник в Гатчи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549651" y="252239"/>
            <a:ext cx="9753600" cy="673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67744612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2322364" y="267666"/>
            <a:ext cx="6510117" cy="5123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6140" y="5580831"/>
            <a:ext cx="100811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 который изобрёл </a:t>
            </a:r>
            <a:r>
              <a:rPr lang="ru-RU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</a:t>
            </a:r>
          </a:p>
          <a:p>
            <a:pPr algn="ctr"/>
            <a:r>
              <a:rPr lang="ru-RU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Владимиру Козьмичу Зворыкину принадлежит изобретение</a:t>
            </a:r>
          </a:p>
          <a:p>
            <a:pPr algn="ctr"/>
            <a:r>
              <a:rPr lang="ru-RU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"чуда XX века" - электронного телевидения</a:t>
            </a:r>
          </a:p>
          <a:p>
            <a:pPr algn="ctr"/>
            <a:r>
              <a:rPr lang="ru-RU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К. Зворыкин на юбилейной выставке своих </a:t>
            </a:r>
            <a:r>
              <a:rPr lang="ru-RU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приборов</a:t>
            </a:r>
          </a:p>
          <a:p>
            <a:pPr algn="ctr"/>
            <a:r>
              <a:rPr lang="ru-RU" sz="20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i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Принстон</a:t>
            </a:r>
            <a:r>
              <a:rPr lang="ru-RU" sz="2000" b="1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1954 г</a:t>
            </a:r>
            <a:r>
              <a:rPr lang="ru-RU" sz="2000" b="1" i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000" b="1" i="1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91125029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306140" y="3060551"/>
            <a:ext cx="3194050" cy="424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6140" y="324247"/>
            <a:ext cx="100811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ПАВЛОВИЧ КОРОЛЁВ </a:t>
            </a:r>
            <a:r>
              <a:rPr lang="ru-RU" sz="1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(12.01.1907 – 16.01.1966)</a:t>
            </a:r>
            <a:endParaRPr lang="ru-RU" sz="18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  </a:t>
            </a:r>
            <a:r>
              <a:rPr lang="ru-RU" sz="1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УЧЁНЫЙ, КОНСТРУКТОР РАКЕТНО-КОСМИЧЕСКИХ   СИСТЕМ, </a:t>
            </a:r>
            <a:r>
              <a:rPr lang="ru-RU" sz="1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АКАДЕМИК</a:t>
            </a:r>
            <a:endParaRPr lang="ru-RU" sz="18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6832940" y="1594466"/>
            <a:ext cx="3560762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9382" y="5580831"/>
            <a:ext cx="3554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Aft>
                <a:spcPct val="0"/>
              </a:spcAft>
              <a:defRPr/>
            </a:pPr>
            <a:r>
              <a:rPr lang="ru-RU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Искусственный спутник Земли был запущен в космос</a:t>
            </a:r>
          </a:p>
          <a:p>
            <a:pPr lvl="0" algn="ctr" defTabSz="914400" fontAlgn="base">
              <a:spcAft>
                <a:spcPct val="0"/>
              </a:spcAft>
              <a:defRPr/>
            </a:pPr>
            <a:r>
              <a:rPr lang="ru-RU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октября 1957 года</a:t>
            </a:r>
            <a:endParaRPr lang="ru-RU" sz="2400" b="1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005222" y="2988543"/>
            <a:ext cx="2337577" cy="3506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72452" y="1247577"/>
            <a:ext cx="5976664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ct val="0"/>
              </a:spcAft>
            </a:pPr>
            <a:r>
              <a:rPr lang="ru-RU" sz="2400" b="1">
                <a:latin typeface="Times New Roman"/>
                <a:ea typeface="Calibri"/>
                <a:cs typeface="Times New Roman"/>
              </a:rPr>
              <a:t>С.П</a:t>
            </a:r>
            <a:r>
              <a:rPr lang="ru-RU" sz="2400" b="1" smtClean="0">
                <a:latin typeface="Times New Roman"/>
                <a:ea typeface="Calibri"/>
                <a:cs typeface="Times New Roman"/>
              </a:rPr>
              <a:t>. Королев </a:t>
            </a:r>
            <a:r>
              <a:rPr lang="ru-RU" sz="2400" b="1">
                <a:latin typeface="Times New Roman"/>
                <a:ea typeface="Calibri"/>
                <a:cs typeface="Times New Roman"/>
              </a:rPr>
              <a:t>(первая в мире баллистическая ракета, космический корабль, первый спутник Земли)</a:t>
            </a:r>
            <a:endParaRPr lang="ru-RU" sz="1800" b="1">
              <a:ea typeface="Calibri"/>
              <a:cs typeface="Times New Roman" panose="020206030504050203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6727830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2.infourok.ru/uploads/ex/0d7a/000898f9-6dd7d527/im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rcRect l="16724" t="22007" r="18276" b="3051"/>
          <a:stretch>
            <a:fillRect/>
          </a:stretch>
        </p:blipFill>
        <p:spPr bwMode="auto">
          <a:xfrm>
            <a:off x="234133" y="579188"/>
            <a:ext cx="3825295" cy="330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3.infourok.ru/uploads/ex/1006/00058e45-3eccf762/img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rcRect l="39364" t="3262" r="6843" b="58347"/>
          <a:stretch>
            <a:fillRect/>
          </a:stretch>
        </p:blipFill>
        <p:spPr bwMode="auto">
          <a:xfrm>
            <a:off x="4207400" y="579188"/>
            <a:ext cx="6179862" cy="330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8148" y="4212679"/>
            <a:ext cx="10009113" cy="3046907"/>
          </a:xfrm>
          <a:prstGeom prst="rect">
            <a:avLst/>
          </a:prstGeom>
          <a:noFill/>
        </p:spPr>
        <p:txBody>
          <a:bodyPr wrap="square" lIns="91360" tIns="45680" rIns="91360" bIns="45680" rtlCol="0">
            <a:spAutoFit/>
          </a:bodyPr>
          <a:lstStyle/>
          <a:p>
            <a:pPr algn="just"/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спутник Земли в истории человечества был запущен в Советском Союзе 4 октября 1957 года. Над созданием спутника трудился коллектив видных советских учёных во главе с С. П. Королёвым. Полёт первого спутника Земли продолжался 90 дней, 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которых он сделал 1440 витков вокруг нашей планеты. Спутник имел форму шара. Диаметр 58см, вес 83,6 кг. Спутник был устроен просто: внутри у него была радиостанция, посылающая сигналы на Землю, и источник питания. </a:t>
            </a: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90220913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789" y="5652839"/>
            <a:ext cx="10081120" cy="1631135"/>
          </a:xfrm>
          <a:prstGeom prst="rect">
            <a:avLst/>
          </a:prstGeom>
          <a:noFill/>
        </p:spPr>
        <p:txBody>
          <a:bodyPr wrap="square" lIns="91360" tIns="45680" rIns="91360" bIns="45680" rtlCol="0">
            <a:spAutoFit/>
          </a:bodyPr>
          <a:lstStyle/>
          <a:p>
            <a:pPr algn="just"/>
            <a:r>
              <a:rPr lang="ru-RU" sz="20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Федор </a:t>
            </a:r>
            <a:r>
              <a:rPr lang="ru-RU" sz="20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Аполлонович Пироцкий — изобретатель электрического трамвая. В 1880 году он занимался реконструкцией двухъярусного вагона конной железной дороги, рассчитанного на 40 пассажиров. Вагон передвигался самостоятельно со скоростью 10-12 км/ч, а питание электричеством обеспечивали рельсовые пути. Вагон мог ускоряться и замедляться, делать остановки и двигаться обратно.</a:t>
            </a:r>
          </a:p>
        </p:txBody>
      </p:sp>
      <p:pic>
        <p:nvPicPr>
          <p:cNvPr id="13314" name="Picture 2" descr="Пироцкий Федор Аполлонович - изобретатель электрического трамва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321238" y="1044327"/>
            <a:ext cx="2577189" cy="320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3186460" y="252239"/>
            <a:ext cx="7128792" cy="5144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354282347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5703" y="5580831"/>
            <a:ext cx="9577064" cy="1692690"/>
          </a:xfrm>
          <a:prstGeom prst="rect">
            <a:avLst/>
          </a:prstGeom>
          <a:noFill/>
        </p:spPr>
        <p:txBody>
          <a:bodyPr wrap="square" lIns="91360" tIns="45680" rIns="91360" bIns="45680" rtlCol="0">
            <a:spAutoFit/>
          </a:bodyPr>
          <a:lstStyle/>
          <a:p>
            <a:pPr lvl="0" algn="ctr"/>
            <a:r>
              <a:rPr lang="ru-RU" sz="24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Артамонову в </a:t>
            </a:r>
            <a:r>
              <a:rPr lang="ru-RU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Екатеринбурге</a:t>
            </a:r>
          </a:p>
          <a:p>
            <a:pPr algn="just"/>
            <a:r>
              <a:rPr lang="ru-RU" sz="20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Изобретателем </a:t>
            </a:r>
            <a:r>
              <a:rPr lang="ru-RU" sz="20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первого в мире двухколесного велосипеда был уралец Ефим Михеевич Артамонов — крепостной. Работал слесарем на Нижнетагильском заводе. В 1801 построил первый цельнометаллический велосипед с педалями, рулем и поворачивающимся колесом и доехал на нем из Петербурга в Москву. </a:t>
            </a:r>
          </a:p>
        </p:txBody>
      </p:sp>
      <p:pic>
        <p:nvPicPr>
          <p:cNvPr id="11268" name="Picture 4" descr="http://classpic.ru/wp-content/uploads/Pamyatnik-izobretatelyu-velosipeda-E.M.-Artamonov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745723" y="180231"/>
            <a:ext cx="9217023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135725485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6858867" y="1404367"/>
            <a:ext cx="3614737" cy="499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234132" y="3052520"/>
            <a:ext cx="6857371" cy="4318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15784" y="612279"/>
            <a:ext cx="48695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ru-RU" sz="32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1888 г. Федор Абрамович Блинов изобрел гусеничный трактор </a:t>
            </a: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16801403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306140" y="4257203"/>
            <a:ext cx="10081120" cy="3062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7152825" y="252239"/>
            <a:ext cx="3200400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0186" y="612279"/>
            <a:ext cx="645667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 </a:t>
            </a:r>
            <a:r>
              <a:rPr lang="ru-RU" sz="3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Петрович </a:t>
            </a:r>
            <a:r>
              <a:rPr lang="ru-RU" sz="36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Кулибин</a:t>
            </a:r>
          </a:p>
          <a:p>
            <a:r>
              <a:rPr lang="ru-RU" sz="36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(21.04.1735-30.07.1818)</a:t>
            </a:r>
            <a:r>
              <a:rPr lang="ru-RU" sz="36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механик-самоучка,</a:t>
            </a:r>
            <a:r>
              <a:rPr lang="ru-RU" sz="36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3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автором проекта уникального </a:t>
            </a:r>
            <a:r>
              <a:rPr lang="ru-RU" sz="36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 арочного </a:t>
            </a:r>
            <a:r>
              <a:rPr lang="ru-RU" sz="3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деревянного моста через реку Нева длиной 298 метров.</a:t>
            </a:r>
            <a:endParaRPr lang="ru-RU" sz="3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400334398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64109" y="3924647"/>
            <a:ext cx="445984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1779 году Иван Петрович Кулибин сконструировал свой знаменитый фонарь с отражателем, дававшим мощный свет от простой свечи. </a:t>
            </a:r>
            <a:endParaRPr lang="ru-RU" sz="2800" b="1" i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306140" y="3383627"/>
            <a:ext cx="518457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7352" y="972319"/>
            <a:ext cx="503035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ПРОЖЕКТОР - ФОНАРЬ</a:t>
            </a:r>
          </a:p>
          <a:p>
            <a:pPr algn="ctr"/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Кулибина</a:t>
            </a:r>
            <a:endParaRPr 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5706740" y="234394"/>
            <a:ext cx="4717214" cy="328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90851604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1054314" y="180231"/>
            <a:ext cx="863200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46500" y="3380521"/>
            <a:ext cx="45365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2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Первая</a:t>
            </a:r>
            <a:r>
              <a:rPr kumimoji="0" lang="ru-RU" sz="2200" b="1" i="0" u="none" strike="noStrike" kern="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2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электрическая лампочка</a:t>
            </a:r>
            <a:endParaRPr kumimoji="0" lang="ru-RU" sz="22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622" y="5869620"/>
            <a:ext cx="815261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kumimoji="0" lang="ru-RU" sz="2200" b="1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 1875—1876 годах русский электротехник Павел Николаевич Яблочков, работая над «электрической свечой», создал «каолиновую лампу»,</a:t>
            </a:r>
            <a:r>
              <a:rPr kumimoji="0" lang="ru-RU" sz="2200" b="1" u="none" strike="noStrike" kern="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в которой </a:t>
            </a:r>
            <a:r>
              <a:rPr kumimoji="0" lang="ru-RU" sz="2200" b="1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«нить накала» не перегорала на открытом воздухе. </a:t>
            </a:r>
          </a:p>
        </p:txBody>
      </p:sp>
      <p:pic>
        <p:nvPicPr>
          <p:cNvPr id="9220" name="Picture 4" descr="Lodyg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341623" y="3601744"/>
            <a:ext cx="1425382" cy="215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Yablochkov 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8552735" y="4729917"/>
            <a:ext cx="1852989" cy="206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05186" y="3852639"/>
            <a:ext cx="632183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ru-RU" sz="2200" b="1">
                <a:solidFill>
                  <a:srgbClr val="000000"/>
                </a:solidFill>
                <a:latin typeface="Times New Roman"/>
                <a:ea typeface="Times New Roman"/>
              </a:rPr>
              <a:t>11 июля 1874 года российский инженер Александр Николаевич Лодыгин получил патент на нитевую лампу. В качестве нити накала он использовал угольный стержень, помещённый в вакуумный сосуд.</a:t>
            </a:r>
            <a:endParaRPr lang="ru-RU" sz="2200">
              <a:effectLst/>
              <a:latin typeface="Times New Roman" panose="0202060305040502030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88082794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5130676" y="252239"/>
            <a:ext cx="4698628" cy="533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522164" y="468263"/>
            <a:ext cx="3888432" cy="680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98628" y="5436815"/>
            <a:ext cx="53467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ru-RU" sz="32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1876 г Павел Николаевич Яблочков создал дуговую электрическую лампу</a:t>
            </a: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349427447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Arial"/>
        <a:cs typeface="Arial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Arial"/>
        <a:cs typeface="Arial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1047</TotalTime>
  <Words>695</Words>
  <Application>Microsoft Office PowerPoint</Application>
  <PresentationFormat>Произвольный</PresentationFormat>
  <Paragraphs>48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Анлрй</dc:creator>
  <cp:lastModifiedBy>Проповедник</cp:lastModifiedBy>
  <cp:revision>96</cp:revision>
  <dcterms:created xsi:type="dcterms:W3CDTF">2017-10-15T05:15:42Z</dcterms:created>
  <dcterms:modified xsi:type="dcterms:W3CDTF">2022-11-15T18:43:01Z</dcterms:modified>
</cp:coreProperties>
</file>