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8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s/slide8.xml" ContentType="application/vnd.openxmlformats-officedocument.presentationml.slide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presProps" Target="presProps.xml" /><Relationship Id="rId24" Type="http://schemas.openxmlformats.org/officeDocument/2006/relationships/tableStyles" Target="tableStyles.xml" /><Relationship Id="rId25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>
            <a:lvl1pPr algn="ct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457200" y="274638"/>
            <a:ext cx="6019799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22313" y="4406901"/>
            <a:ext cx="77724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22313" y="2906713"/>
            <a:ext cx="7772400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187623" y="1600201"/>
            <a:ext cx="3528391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932039" y="1600201"/>
            <a:ext cx="375475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187623" y="1535113"/>
            <a:ext cx="35283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187623" y="2174874"/>
            <a:ext cx="35283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4860031" y="1535113"/>
            <a:ext cx="382676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4860031" y="2174874"/>
            <a:ext cx="382676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187623" y="273049"/>
            <a:ext cx="266429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995935" y="273050"/>
            <a:ext cx="4690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187623" y="1435101"/>
            <a:ext cx="2664295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187623" y="4800600"/>
            <a:ext cx="7488831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1187623" y="612774"/>
            <a:ext cx="7488831" cy="4114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187623" y="5367337"/>
            <a:ext cx="7488831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187623" y="1600201"/>
            <a:ext cx="7499175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6" name="Shape 1058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6343" y="6641"/>
                </a:moveTo>
                <a:lnTo>
                  <a:pt x="6343" y="6641"/>
                </a:lnTo>
                <a:cubicBezTo>
                  <a:pt x="7781" y="2374"/>
                  <a:pt x="8594" y="0"/>
                  <a:pt x="8594" y="0"/>
                </a:cubicBezTo>
                <a:lnTo>
                  <a:pt x="0" y="0"/>
                </a:lnTo>
                <a:lnTo>
                  <a:pt x="0" y="43200"/>
                </a:lnTo>
                <a:lnTo>
                  <a:pt x="43200" y="43200"/>
                </a:lnTo>
                <a:lnTo>
                  <a:pt x="43200" y="37760"/>
                </a:lnTo>
                <a:lnTo>
                  <a:pt x="43200" y="37760"/>
                </a:lnTo>
                <a:cubicBezTo>
                  <a:pt x="43200" y="37760"/>
                  <a:pt x="34824" y="39282"/>
                  <a:pt x="21228" y="41101"/>
                </a:cubicBezTo>
                <a:lnTo>
                  <a:pt x="21228" y="41101"/>
                </a:lnTo>
                <a:cubicBezTo>
                  <a:pt x="3446" y="43478"/>
                  <a:pt x="-5241" y="41016"/>
                  <a:pt x="6343" y="6641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059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</p:spPr>
      </p:sp>
      <p:sp>
        <p:nvSpPr>
          <p:cNvPr id="48" name="Shape 1060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361" y="36777"/>
                </a:moveTo>
                <a:lnTo>
                  <a:pt x="22361" y="36777"/>
                </a:lnTo>
                <a:cubicBezTo>
                  <a:pt x="5219" y="39070"/>
                  <a:pt x="-2372" y="36412"/>
                  <a:pt x="7775" y="6299"/>
                </a:cubicBezTo>
                <a:lnTo>
                  <a:pt x="7775" y="6299"/>
                </a:lnTo>
                <a:cubicBezTo>
                  <a:pt x="9119" y="2311"/>
                  <a:pt x="9892" y="58"/>
                  <a:pt x="9911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612"/>
                </a:lnTo>
                <a:lnTo>
                  <a:pt x="43200" y="33612"/>
                </a:lnTo>
                <a:cubicBezTo>
                  <a:pt x="43110" y="33630"/>
                  <a:pt x="35168" y="35065"/>
                  <a:pt x="22361" y="36777"/>
                </a:cubicBezTo>
                <a:close/>
              </a:path>
            </a:pathLst>
          </a:custGeom>
          <a:solidFill>
            <a:schemeClr val="accent1">
              <a:alpha val="9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061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276" y="37156"/>
                </a:moveTo>
                <a:lnTo>
                  <a:pt x="22276" y="37156"/>
                </a:lnTo>
                <a:cubicBezTo>
                  <a:pt x="5093" y="39454"/>
                  <a:pt x="-2596" y="36819"/>
                  <a:pt x="7680" y="6325"/>
                </a:cubicBezTo>
                <a:lnTo>
                  <a:pt x="7680" y="6325"/>
                </a:lnTo>
                <a:cubicBezTo>
                  <a:pt x="9010" y="2380"/>
                  <a:pt x="9781" y="117"/>
                  <a:pt x="981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980"/>
                </a:lnTo>
                <a:lnTo>
                  <a:pt x="43200" y="33980"/>
                </a:lnTo>
                <a:cubicBezTo>
                  <a:pt x="43020" y="34016"/>
                  <a:pt x="35046" y="35449"/>
                  <a:pt x="22276" y="37156"/>
                </a:cubicBezTo>
                <a:close/>
              </a:path>
            </a:pathLst>
          </a:custGeom>
          <a:solidFill>
            <a:schemeClr val="accent1">
              <a:alpha val="18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0" name="Shape 1062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192" y="37535"/>
                </a:moveTo>
                <a:lnTo>
                  <a:pt x="22192" y="37535"/>
                </a:lnTo>
                <a:cubicBezTo>
                  <a:pt x="4968" y="39839"/>
                  <a:pt x="-2820" y="37226"/>
                  <a:pt x="7585" y="6350"/>
                </a:cubicBezTo>
                <a:lnTo>
                  <a:pt x="7585" y="6350"/>
                </a:lnTo>
                <a:cubicBezTo>
                  <a:pt x="8900" y="2448"/>
                  <a:pt x="9670" y="176"/>
                  <a:pt x="9726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348"/>
                </a:lnTo>
                <a:lnTo>
                  <a:pt x="43200" y="34348"/>
                </a:lnTo>
                <a:cubicBezTo>
                  <a:pt x="42885" y="34402"/>
                  <a:pt x="34924" y="35833"/>
                  <a:pt x="22192" y="37535"/>
                </a:cubicBezTo>
                <a:close/>
              </a:path>
            </a:pathLst>
          </a:custGeom>
          <a:solidFill>
            <a:schemeClr val="accent1">
              <a:alpha val="26998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063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107" y="37914"/>
                </a:moveTo>
                <a:lnTo>
                  <a:pt x="22107" y="37914"/>
                </a:lnTo>
                <a:cubicBezTo>
                  <a:pt x="4842" y="40223"/>
                  <a:pt x="-3044" y="37634"/>
                  <a:pt x="7490" y="6376"/>
                </a:cubicBezTo>
                <a:lnTo>
                  <a:pt x="7490" y="6376"/>
                </a:lnTo>
                <a:cubicBezTo>
                  <a:pt x="8790" y="2517"/>
                  <a:pt x="9559" y="235"/>
                  <a:pt x="9634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717"/>
                </a:lnTo>
                <a:lnTo>
                  <a:pt x="43200" y="34717"/>
                </a:lnTo>
                <a:cubicBezTo>
                  <a:pt x="42795" y="34789"/>
                  <a:pt x="34802" y="36217"/>
                  <a:pt x="22107" y="37914"/>
                </a:cubicBezTo>
                <a:close/>
              </a:path>
            </a:pathLst>
          </a:custGeom>
          <a:solidFill>
            <a:schemeClr val="accent1">
              <a:alpha val="36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064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022" y="38293"/>
                </a:moveTo>
                <a:lnTo>
                  <a:pt x="22022" y="38293"/>
                </a:lnTo>
                <a:cubicBezTo>
                  <a:pt x="4717" y="40608"/>
                  <a:pt x="-3267" y="38041"/>
                  <a:pt x="7394" y="6401"/>
                </a:cubicBezTo>
                <a:lnTo>
                  <a:pt x="7394" y="6401"/>
                </a:lnTo>
                <a:cubicBezTo>
                  <a:pt x="8680" y="2586"/>
                  <a:pt x="9448" y="293"/>
                  <a:pt x="954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085"/>
                </a:lnTo>
                <a:lnTo>
                  <a:pt x="43200" y="35085"/>
                </a:lnTo>
                <a:cubicBezTo>
                  <a:pt x="42705" y="35175"/>
                  <a:pt x="34680" y="36601"/>
                  <a:pt x="22022" y="38293"/>
                </a:cubicBezTo>
                <a:close/>
              </a:path>
            </a:pathLst>
          </a:custGeom>
          <a:solidFill>
            <a:schemeClr val="accent1">
              <a:alpha val="4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065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937" y="38673"/>
                </a:moveTo>
                <a:lnTo>
                  <a:pt x="21937" y="38673"/>
                </a:lnTo>
                <a:cubicBezTo>
                  <a:pt x="4591" y="40992"/>
                  <a:pt x="-3491" y="38448"/>
                  <a:pt x="7299" y="6427"/>
                </a:cubicBezTo>
                <a:lnTo>
                  <a:pt x="7299" y="6427"/>
                </a:lnTo>
                <a:cubicBezTo>
                  <a:pt x="8570" y="2655"/>
                  <a:pt x="9336" y="352"/>
                  <a:pt x="944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453"/>
                </a:lnTo>
                <a:lnTo>
                  <a:pt x="43200" y="35453"/>
                </a:lnTo>
                <a:cubicBezTo>
                  <a:pt x="42570" y="35561"/>
                  <a:pt x="34558" y="36985"/>
                  <a:pt x="21937" y="38673"/>
                </a:cubicBezTo>
                <a:close/>
              </a:path>
            </a:pathLst>
          </a:custGeom>
          <a:solidFill>
            <a:schemeClr val="accent1">
              <a:alpha val="5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4" name="Shape 1066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853" y="39052"/>
                </a:moveTo>
                <a:lnTo>
                  <a:pt x="21853" y="39052"/>
                </a:lnTo>
                <a:cubicBezTo>
                  <a:pt x="4466" y="41377"/>
                  <a:pt x="-3715" y="38855"/>
                  <a:pt x="7204" y="6453"/>
                </a:cubicBezTo>
                <a:lnTo>
                  <a:pt x="7204" y="6453"/>
                </a:lnTo>
                <a:cubicBezTo>
                  <a:pt x="8461" y="2724"/>
                  <a:pt x="9225" y="411"/>
                  <a:pt x="9357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822"/>
                </a:lnTo>
                <a:lnTo>
                  <a:pt x="43200" y="35822"/>
                </a:lnTo>
                <a:cubicBezTo>
                  <a:pt x="42480" y="35948"/>
                  <a:pt x="34436" y="37369"/>
                  <a:pt x="21853" y="39052"/>
                </a:cubicBezTo>
                <a:close/>
              </a:path>
            </a:pathLst>
          </a:custGeom>
          <a:solidFill>
            <a:schemeClr val="accent1">
              <a:alpha val="63999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5" name="Shape 1067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768" y="39431"/>
                </a:moveTo>
                <a:lnTo>
                  <a:pt x="21768" y="39431"/>
                </a:lnTo>
                <a:cubicBezTo>
                  <a:pt x="4340" y="41761"/>
                  <a:pt x="-3939" y="39262"/>
                  <a:pt x="7109" y="6478"/>
                </a:cubicBezTo>
                <a:lnTo>
                  <a:pt x="7109" y="6478"/>
                </a:lnTo>
                <a:cubicBezTo>
                  <a:pt x="8351" y="2792"/>
                  <a:pt x="9114" y="470"/>
                  <a:pt x="9265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190"/>
                </a:lnTo>
                <a:lnTo>
                  <a:pt x="43200" y="36190"/>
                </a:lnTo>
                <a:cubicBezTo>
                  <a:pt x="42390" y="36334"/>
                  <a:pt x="34314" y="37753"/>
                  <a:pt x="21768" y="39431"/>
                </a:cubicBezTo>
                <a:close/>
              </a:path>
            </a:pathLst>
          </a:custGeom>
          <a:solidFill>
            <a:schemeClr val="accent1">
              <a:alpha val="73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6" name="Shape 1068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683" y="39810"/>
                </a:moveTo>
                <a:lnTo>
                  <a:pt x="21683" y="39810"/>
                </a:lnTo>
                <a:cubicBezTo>
                  <a:pt x="4214" y="42146"/>
                  <a:pt x="-4163" y="39669"/>
                  <a:pt x="7014" y="6504"/>
                </a:cubicBezTo>
                <a:lnTo>
                  <a:pt x="7014" y="6504"/>
                </a:lnTo>
                <a:cubicBezTo>
                  <a:pt x="8241" y="2861"/>
                  <a:pt x="9003" y="528"/>
                  <a:pt x="917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558"/>
                </a:lnTo>
                <a:lnTo>
                  <a:pt x="43200" y="36558"/>
                </a:lnTo>
                <a:cubicBezTo>
                  <a:pt x="42300" y="36720"/>
                  <a:pt x="34192" y="38137"/>
                  <a:pt x="21683" y="39810"/>
                </a:cubicBezTo>
                <a:close/>
              </a:path>
            </a:pathLst>
          </a:custGeom>
          <a:solidFill>
            <a:schemeClr val="accent1">
              <a:alpha val="82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7" name="Shape 1069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599" y="40189"/>
                </a:moveTo>
                <a:lnTo>
                  <a:pt x="21599" y="40189"/>
                </a:lnTo>
                <a:cubicBezTo>
                  <a:pt x="4089" y="42530"/>
                  <a:pt x="-4386" y="40077"/>
                  <a:pt x="6918" y="6529"/>
                </a:cubicBezTo>
                <a:lnTo>
                  <a:pt x="6918" y="6529"/>
                </a:lnTo>
                <a:cubicBezTo>
                  <a:pt x="8131" y="2930"/>
                  <a:pt x="8892" y="587"/>
                  <a:pt x="9080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926"/>
                </a:lnTo>
                <a:lnTo>
                  <a:pt x="43200" y="36926"/>
                </a:lnTo>
                <a:cubicBezTo>
                  <a:pt x="42165" y="37107"/>
                  <a:pt x="34070" y="38521"/>
                  <a:pt x="21599" y="40189"/>
                </a:cubicBezTo>
                <a:close/>
              </a:path>
            </a:pathLst>
          </a:custGeom>
          <a:solidFill>
            <a:schemeClr val="accent1">
              <a:alpha val="91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8" name="Shape 1070" hidden="0"/>
          <p:cNvSpPr>
            <a:spLocks noChangeArrowheads="1" noGrp="1"/>
          </p:cNvSpPr>
          <p:nvPr isPhoto="0"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514" y="40568"/>
                </a:moveTo>
                <a:lnTo>
                  <a:pt x="21514" y="40568"/>
                </a:lnTo>
                <a:cubicBezTo>
                  <a:pt x="3963" y="42915"/>
                  <a:pt x="-4610" y="40484"/>
                  <a:pt x="6823" y="6555"/>
                </a:cubicBezTo>
                <a:lnTo>
                  <a:pt x="6823" y="6555"/>
                </a:lnTo>
                <a:cubicBezTo>
                  <a:pt x="8022" y="2999"/>
                  <a:pt x="8781" y="646"/>
                  <a:pt x="8988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7295"/>
                </a:lnTo>
                <a:lnTo>
                  <a:pt x="43200" y="37295"/>
                </a:lnTo>
                <a:cubicBezTo>
                  <a:pt x="42075" y="37493"/>
                  <a:pt x="33948" y="38905"/>
                  <a:pt x="21514" y="40568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187623" y="274638"/>
            <a:ext cx="74991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6948263" y="6356350"/>
            <a:ext cx="1738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	</a:t>
            </a:r>
            <a:fld id="{F8E3F0E9-0FC2-4DDE-87CF-3BA6A04EA4CC}" type="slidenum">
              <a:rPr lang="ru-RU"/>
              <a:t/>
            </a:fld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1214263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844279" y="6356350"/>
            <a:ext cx="26719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>
        <a:spcBef>
          <a:spcPts val="0"/>
        </a:spcBef>
        <a:buNone/>
        <a:defRPr sz="44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Вопрос 1</a:t>
            </a:r>
            <a:endParaRPr lang="ru-RU"/>
          </a:p>
        </p:txBody>
      </p:sp>
      <p:sp>
        <p:nvSpPr>
          <p:cNvPr id="3" name="Подзаголовок 2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rmAutofit fontScale="85000" lnSpcReduction="3000"/>
          </a:bodyPr>
          <a:lstStyle/>
          <a:p>
            <a:pPr>
              <a:defRPr/>
            </a:pPr>
            <a:r>
              <a:rPr lang="ru-RU" b="1"/>
              <a:t>№1. Географические Особенности природы и народов Земли.</a:t>
            </a:r>
            <a:endParaRPr lang="ru-RU"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Какое из перечисленных океанических течений теплое?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1) </a:t>
            </a:r>
            <a:r>
              <a:rPr lang="ru-RU"/>
              <a:t>Бенгельское</a:t>
            </a:r>
            <a:endParaRPr lang="ru-RU"/>
          </a:p>
          <a:p>
            <a:pPr>
              <a:defRPr/>
            </a:pPr>
            <a:r>
              <a:rPr lang="ru-RU"/>
              <a:t>2) Гольфстрим</a:t>
            </a:r>
            <a:endParaRPr/>
          </a:p>
          <a:p>
            <a:pPr>
              <a:defRPr/>
            </a:pPr>
            <a:r>
              <a:rPr lang="ru-RU"/>
              <a:t>3) Перуанское</a:t>
            </a:r>
            <a:endParaRPr/>
          </a:p>
          <a:p>
            <a:pPr>
              <a:defRPr/>
            </a:pPr>
            <a:r>
              <a:rPr lang="ru-RU"/>
              <a:t>4) Калифорнийское</a:t>
            </a:r>
            <a:endParaRPr/>
          </a:p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(красная стрелка </a:t>
            </a:r>
            <a:r>
              <a:rPr lang="ru-RU"/>
              <a:t>– теплое</a:t>
            </a:r>
            <a:r>
              <a:rPr lang="ru-RU">
                <a:solidFill>
                  <a:schemeClr val="accent1"/>
                </a:solidFill>
              </a:rPr>
              <a:t>,, </a:t>
            </a:r>
            <a:r>
              <a:rPr lang="ru-RU">
                <a:solidFill>
                  <a:schemeClr val="accent1"/>
                </a:solidFill>
              </a:rPr>
              <a:t>синия</a:t>
            </a:r>
            <a:r>
              <a:rPr lang="ru-RU">
                <a:solidFill>
                  <a:schemeClr val="accent1"/>
                </a:solidFill>
              </a:rPr>
              <a:t> –</a:t>
            </a:r>
            <a:r>
              <a:rPr lang="ru-RU"/>
              <a:t>холодное)КАРТА 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1560" y="764704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На территории какой из перечисленных стран находится самая большая по площади низменность на Земле?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23528" y="2060848"/>
            <a:ext cx="8229600" cy="4525963"/>
          </a:xfrm>
        </p:spPr>
        <p:txBody>
          <a:bodyPr/>
          <a:lstStyle/>
          <a:p>
            <a:pPr>
              <a:defRPr/>
            </a:pPr>
            <a:endParaRPr lang="ru-RU"/>
          </a:p>
          <a:p>
            <a:pPr>
              <a:defRPr/>
            </a:pPr>
            <a:r>
              <a:rPr lang="ru-RU"/>
              <a:t>1) США</a:t>
            </a:r>
            <a:endParaRPr/>
          </a:p>
          <a:p>
            <a:pPr>
              <a:defRPr/>
            </a:pPr>
            <a:r>
              <a:rPr lang="ru-RU"/>
              <a:t>2) Китай</a:t>
            </a:r>
            <a:endParaRPr/>
          </a:p>
          <a:p>
            <a:pPr>
              <a:defRPr/>
            </a:pPr>
            <a:r>
              <a:rPr lang="ru-RU"/>
              <a:t>3) Бразилия</a:t>
            </a:r>
            <a:endParaRPr/>
          </a:p>
          <a:p>
            <a:pPr>
              <a:defRPr/>
            </a:pPr>
            <a:r>
              <a:rPr lang="ru-RU"/>
              <a:t>4) Канада</a:t>
            </a:r>
            <a:endParaRPr/>
          </a:p>
          <a:p>
            <a:pPr>
              <a:defRPr/>
            </a:pPr>
            <a:r>
              <a:rPr lang="ru-RU" u="sng">
                <a:solidFill>
                  <a:srgbClr val="FF0000"/>
                </a:solidFill>
              </a:rPr>
              <a:t>(Амазонская)</a:t>
            </a:r>
            <a:endParaRPr lang="ru-RU" u="sng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В каком из перечисленных морей </a:t>
            </a:r>
            <a:r>
              <a:rPr lang="ru-RU"/>
              <a:t>соленость</a:t>
            </a:r>
            <a:r>
              <a:rPr lang="ru-RU"/>
              <a:t> поверхностных вод наибольшая?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1) Черное</a:t>
            </a:r>
            <a:endParaRPr/>
          </a:p>
          <a:p>
            <a:pPr>
              <a:defRPr/>
            </a:pPr>
            <a:r>
              <a:rPr lang="ru-RU" u="sng">
                <a:solidFill>
                  <a:srgbClr val="FF0000"/>
                </a:solidFill>
              </a:rPr>
              <a:t>2) Красное</a:t>
            </a:r>
            <a:endParaRPr/>
          </a:p>
          <a:p>
            <a:pPr>
              <a:defRPr/>
            </a:pPr>
            <a:r>
              <a:rPr lang="ru-RU"/>
              <a:t>3) Средиземное</a:t>
            </a:r>
            <a:endParaRPr/>
          </a:p>
          <a:p>
            <a:pPr>
              <a:defRPr/>
            </a:pPr>
            <a:r>
              <a:rPr lang="ru-RU"/>
              <a:t>4) Карибское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Какое государство включает в себя большой остров на Земле?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1) США</a:t>
            </a:r>
            <a:endParaRPr/>
          </a:p>
          <a:p>
            <a:pPr>
              <a:defRPr/>
            </a:pPr>
            <a:r>
              <a:rPr lang="ru-RU"/>
              <a:t>2) Россия</a:t>
            </a:r>
            <a:endParaRPr/>
          </a:p>
          <a:p>
            <a:pPr>
              <a:defRPr/>
            </a:pPr>
            <a:r>
              <a:rPr lang="ru-RU" u="sng">
                <a:solidFill>
                  <a:srgbClr val="FF0000"/>
                </a:solidFill>
              </a:rPr>
              <a:t>3) Дания</a:t>
            </a:r>
            <a:endParaRPr/>
          </a:p>
          <a:p>
            <a:pPr>
              <a:defRPr/>
            </a:pPr>
            <a:r>
              <a:rPr lang="ru-RU"/>
              <a:t>4) Канада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Какая из перечисленных рек Европы является наиболее протяженной?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 u="sng">
                <a:solidFill>
                  <a:srgbClr val="FF0000"/>
                </a:solidFill>
              </a:rPr>
              <a:t>1) Волга</a:t>
            </a:r>
            <a:endParaRPr/>
          </a:p>
          <a:p>
            <a:pPr>
              <a:defRPr/>
            </a:pPr>
            <a:r>
              <a:rPr lang="ru-RU"/>
              <a:t>2) Днепр</a:t>
            </a:r>
            <a:endParaRPr/>
          </a:p>
          <a:p>
            <a:pPr>
              <a:defRPr/>
            </a:pPr>
            <a:r>
              <a:rPr lang="ru-RU"/>
              <a:t>3) ДОН</a:t>
            </a:r>
            <a:endParaRPr/>
          </a:p>
          <a:p>
            <a:pPr>
              <a:defRPr/>
            </a:pPr>
            <a:r>
              <a:rPr lang="ru-RU"/>
              <a:t>4) Печера</a:t>
            </a:r>
            <a:endParaRPr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Какое из перечисленных морей является окраинным?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1) Средиземное</a:t>
            </a:r>
            <a:endParaRPr/>
          </a:p>
          <a:p>
            <a:pPr>
              <a:defRPr/>
            </a:pPr>
            <a:r>
              <a:rPr lang="ru-RU"/>
              <a:t>2) Балтийское</a:t>
            </a:r>
            <a:endParaRPr/>
          </a:p>
          <a:p>
            <a:pPr>
              <a:defRPr/>
            </a:pPr>
            <a:r>
              <a:rPr lang="ru-RU"/>
              <a:t>3) Аравийское</a:t>
            </a:r>
            <a:endParaRPr/>
          </a:p>
          <a:p>
            <a:pPr>
              <a:defRPr/>
            </a:pPr>
            <a:r>
              <a:rPr lang="ru-RU"/>
              <a:t>4) Черное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Какая из перечисленных горных пород является осадочной?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1) каменная соль</a:t>
            </a:r>
            <a:endParaRPr/>
          </a:p>
          <a:p>
            <a:pPr>
              <a:defRPr/>
            </a:pPr>
            <a:r>
              <a:rPr lang="ru-RU"/>
              <a:t>2) базальт</a:t>
            </a:r>
            <a:endParaRPr/>
          </a:p>
          <a:p>
            <a:pPr>
              <a:defRPr/>
            </a:pPr>
            <a:r>
              <a:rPr lang="ru-RU"/>
              <a:t>3) кварцит</a:t>
            </a:r>
            <a:endParaRPr/>
          </a:p>
          <a:p>
            <a:pPr>
              <a:defRPr/>
            </a:pPr>
            <a:r>
              <a:rPr lang="ru-RU"/>
              <a:t>4) мрамор</a:t>
            </a:r>
            <a:endParaRPr/>
          </a:p>
          <a:p>
            <a:pPr>
              <a:defRPr/>
            </a:pPr>
            <a:r>
              <a:rPr lang="ru-RU" u="sng">
                <a:solidFill>
                  <a:srgbClr val="FF0000"/>
                </a:solidFill>
              </a:rPr>
              <a:t>Осадочные: </a:t>
            </a:r>
            <a:r>
              <a:rPr lang="ru-RU"/>
              <a:t>песок, мел, </a:t>
            </a:r>
            <a:r>
              <a:rPr lang="ru-RU"/>
              <a:t>соли,гипс</a:t>
            </a:r>
            <a:r>
              <a:rPr lang="ru-RU"/>
              <a:t>, нефть, уголь, торф.</a:t>
            </a:r>
            <a:endParaRPr/>
          </a:p>
          <a:p>
            <a:pPr>
              <a:defRPr/>
            </a:pPr>
            <a:r>
              <a:rPr lang="ru-RU" u="sng">
                <a:solidFill>
                  <a:srgbClr val="FF0000"/>
                </a:solidFill>
              </a:rPr>
              <a:t>Магматические: </a:t>
            </a:r>
            <a:r>
              <a:rPr lang="ru-RU"/>
              <a:t>гранит, базальт</a:t>
            </a:r>
            <a:endParaRPr lang="ru-RU" u="sng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Какая часть приходится на долю пресных вод в общем объеме гидросферы?</a:t>
            </a:r>
            <a:br>
              <a:rPr lang="ru-RU"/>
            </a:b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95536" y="2060848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1) 3%</a:t>
            </a:r>
            <a:endParaRPr/>
          </a:p>
          <a:p>
            <a:pPr>
              <a:defRPr/>
            </a:pPr>
            <a:r>
              <a:rPr lang="ru-RU"/>
              <a:t>2) 24%</a:t>
            </a:r>
            <a:endParaRPr/>
          </a:p>
          <a:p>
            <a:pPr>
              <a:defRPr/>
            </a:pPr>
            <a:r>
              <a:rPr lang="ru-RU"/>
              <a:t>3) 48%</a:t>
            </a:r>
            <a:endParaRPr/>
          </a:p>
          <a:p>
            <a:pPr>
              <a:defRPr/>
            </a:pPr>
            <a:r>
              <a:rPr lang="ru-RU"/>
              <a:t>4)12%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На какой газ приходится наибольшая доля в составе воздуха атмосферы?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1) азот</a:t>
            </a:r>
            <a:endParaRPr/>
          </a:p>
          <a:p>
            <a:pPr>
              <a:defRPr/>
            </a:pPr>
            <a:r>
              <a:rPr lang="ru-RU"/>
              <a:t>2) кислород</a:t>
            </a:r>
            <a:endParaRPr/>
          </a:p>
          <a:p>
            <a:pPr>
              <a:defRPr/>
            </a:pPr>
            <a:r>
              <a:rPr lang="ru-RU"/>
              <a:t>3) углерод</a:t>
            </a:r>
            <a:endParaRPr/>
          </a:p>
          <a:p>
            <a:pPr>
              <a:defRPr/>
            </a:pPr>
            <a:r>
              <a:rPr lang="ru-RU"/>
              <a:t>4) углекислый газ</a:t>
            </a:r>
            <a:endParaRPr/>
          </a:p>
          <a:p>
            <a:pPr>
              <a:defRPr/>
            </a:pPr>
            <a:r>
              <a:rPr lang="ru-RU"/>
              <a:t>(азот 78%, кислород 21%)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Нормальное атмосферное давление на уровне моря составляет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760 мм рт. </a:t>
            </a:r>
            <a:r>
              <a:rPr lang="ru-RU"/>
              <a:t>ст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1. На каком материке (карта)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>
            <a:normAutofit fontScale="92500"/>
          </a:bodyPr>
          <a:lstStyle/>
          <a:p>
            <a:pPr>
              <a:defRPr/>
            </a:pPr>
            <a:r>
              <a:rPr lang="ru-RU"/>
              <a:t>Как называется материк, по территории которого протекают реки Меконг и Иравади? (Озера Эри и Мичиган, р. Колорадо)</a:t>
            </a:r>
            <a:endParaRPr/>
          </a:p>
          <a:p>
            <a:pPr>
              <a:defRPr/>
            </a:pPr>
            <a:r>
              <a:rPr lang="ru-RU"/>
              <a:t>1) Южная Америка</a:t>
            </a:r>
            <a:endParaRPr/>
          </a:p>
          <a:p>
            <a:pPr>
              <a:defRPr/>
            </a:pPr>
            <a:r>
              <a:rPr lang="ru-RU"/>
              <a:t>2) Евразия</a:t>
            </a:r>
            <a:endParaRPr/>
          </a:p>
          <a:p>
            <a:pPr>
              <a:defRPr/>
            </a:pPr>
            <a:r>
              <a:rPr lang="ru-RU"/>
              <a:t>3) Австралия</a:t>
            </a:r>
            <a:endParaRPr/>
          </a:p>
          <a:p>
            <a:pPr>
              <a:defRPr/>
            </a:pPr>
            <a:r>
              <a:rPr lang="ru-RU"/>
              <a:t>4) Африка</a:t>
            </a:r>
            <a:endParaRPr/>
          </a:p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(ФИЗИЧЕСКАЯ карта мира 7 класс)</a:t>
            </a:r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u="sng"/>
              <a:t>Мореплаватели-исследователи</a:t>
            </a:r>
            <a:br>
              <a:rPr lang="ru-RU"/>
            </a:b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u="sng">
                <a:solidFill>
                  <a:srgbClr val="FF0000"/>
                </a:solidFill>
              </a:rPr>
              <a:t>Джеймс </a:t>
            </a:r>
            <a:r>
              <a:rPr lang="ru-RU" u="sng">
                <a:solidFill>
                  <a:srgbClr val="FF0000"/>
                </a:solidFill>
              </a:rPr>
              <a:t>Кук</a:t>
            </a:r>
            <a:r>
              <a:rPr lang="ru-RU"/>
              <a:t> исследовал и нанёс на карту восточное побережье Австралии.</a:t>
            </a:r>
            <a:endParaRPr/>
          </a:p>
          <a:p>
            <a:pPr>
              <a:defRPr/>
            </a:pPr>
            <a:r>
              <a:rPr lang="ru-RU" u="sng">
                <a:solidFill>
                  <a:srgbClr val="FF0000"/>
                </a:solidFill>
              </a:rPr>
              <a:t>Абель Тасман</a:t>
            </a:r>
            <a:r>
              <a:rPr lang="ru-RU"/>
              <a:t> исследовал районы близи Австралии, в том числе и Новую Зеландию.</a:t>
            </a:r>
            <a:endParaRPr/>
          </a:p>
          <a:p>
            <a:pPr>
              <a:defRPr/>
            </a:pPr>
            <a:r>
              <a:rPr lang="ru-RU" u="sng">
                <a:solidFill>
                  <a:srgbClr val="FF0000"/>
                </a:solidFill>
              </a:rPr>
              <a:t>Джордж Ванкувер</a:t>
            </a:r>
            <a:r>
              <a:rPr lang="ru-RU"/>
              <a:t> - Остров </a:t>
            </a:r>
            <a:r>
              <a:rPr lang="ru-RU"/>
              <a:t>Ванку́вер</a:t>
            </a:r>
            <a:r>
              <a:rPr lang="ru-RU"/>
              <a:t> — остров, расположенный на западном побережье Канады в провинции Британская Колумбия.</a:t>
            </a:r>
            <a:endParaRPr/>
          </a:p>
          <a:p>
            <a:pPr>
              <a:defRPr/>
            </a:pPr>
            <a:r>
              <a:rPr lang="ru-RU"/>
              <a:t>Первое кругосветное плавание возглавил </a:t>
            </a:r>
            <a:r>
              <a:rPr lang="ru-RU" u="sng">
                <a:solidFill>
                  <a:srgbClr val="FF0000"/>
                </a:solidFill>
              </a:rPr>
              <a:t>Фернан</a:t>
            </a:r>
            <a:r>
              <a:rPr lang="ru-RU" u="sng">
                <a:solidFill>
                  <a:srgbClr val="FF0000"/>
                </a:solidFill>
              </a:rPr>
              <a:t> Магеллан.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2. На каком материке (знания)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Самый высокий в мире водопад находится на материке</a:t>
            </a:r>
            <a:endParaRPr/>
          </a:p>
          <a:p>
            <a:pPr>
              <a:defRPr/>
            </a:pPr>
            <a:r>
              <a:rPr lang="ru-RU"/>
              <a:t>1) Африка</a:t>
            </a:r>
            <a:endParaRPr/>
          </a:p>
          <a:p>
            <a:pPr>
              <a:defRPr/>
            </a:pPr>
            <a:r>
              <a:rPr lang="ru-RU"/>
              <a:t>2) Австралия</a:t>
            </a:r>
            <a:endParaRPr/>
          </a:p>
          <a:p>
            <a:pPr>
              <a:defRPr/>
            </a:pPr>
            <a:r>
              <a:rPr lang="ru-RU"/>
              <a:t>3) Северная Америка</a:t>
            </a:r>
            <a:endParaRPr/>
          </a:p>
          <a:p>
            <a:pPr>
              <a:defRPr/>
            </a:pPr>
            <a:r>
              <a:rPr lang="ru-RU"/>
              <a:t>4) Южная Америка</a:t>
            </a:r>
            <a:endParaRPr/>
          </a:p>
          <a:p>
            <a:pPr>
              <a:defRPr/>
            </a:pPr>
            <a:r>
              <a:rPr lang="ru-RU"/>
              <a:t>(</a:t>
            </a:r>
            <a:r>
              <a:rPr lang="ru-RU" u="sng">
                <a:solidFill>
                  <a:srgbClr val="FF0000"/>
                </a:solidFill>
              </a:rPr>
              <a:t>Самый высокий водопад в мире – </a:t>
            </a:r>
            <a:r>
              <a:rPr lang="ru-RU" u="sng">
                <a:solidFill>
                  <a:srgbClr val="FF0000"/>
                </a:solidFill>
              </a:rPr>
              <a:t>Анхель</a:t>
            </a:r>
            <a:r>
              <a:rPr lang="ru-RU" u="sng">
                <a:solidFill>
                  <a:srgbClr val="FF0000"/>
                </a:solidFill>
              </a:rPr>
              <a:t>)</a:t>
            </a:r>
            <a:endParaRPr lang="ru-RU" u="sng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Самая глубокая впадина </a:t>
            </a:r>
            <a:r>
              <a:rPr lang="ru-RU" b="1" u="sng"/>
              <a:t>на суше</a:t>
            </a:r>
            <a:endParaRPr/>
          </a:p>
          <a:p>
            <a:pPr>
              <a:defRPr/>
            </a:pPr>
            <a:r>
              <a:rPr lang="ru-RU"/>
              <a:t>1) Африка</a:t>
            </a:r>
            <a:endParaRPr/>
          </a:p>
          <a:p>
            <a:pPr>
              <a:defRPr/>
            </a:pPr>
            <a:r>
              <a:rPr lang="ru-RU"/>
              <a:t>2)Евразия</a:t>
            </a:r>
            <a:endParaRPr/>
          </a:p>
          <a:p>
            <a:pPr>
              <a:defRPr/>
            </a:pPr>
            <a:r>
              <a:rPr lang="ru-RU"/>
              <a:t>3) Северная Америка</a:t>
            </a:r>
            <a:endParaRPr/>
          </a:p>
          <a:p>
            <a:pPr>
              <a:defRPr/>
            </a:pPr>
            <a:r>
              <a:rPr lang="ru-RU"/>
              <a:t>4) Южная Америка</a:t>
            </a:r>
            <a:endParaRPr/>
          </a:p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(Мертвое море)</a:t>
            </a:r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Самая полноводная река мира</a:t>
            </a:r>
            <a:endParaRPr/>
          </a:p>
          <a:p>
            <a:pPr>
              <a:defRPr/>
            </a:pPr>
            <a:r>
              <a:rPr lang="ru-RU"/>
              <a:t>1) Африка</a:t>
            </a:r>
            <a:endParaRPr/>
          </a:p>
          <a:p>
            <a:pPr>
              <a:defRPr/>
            </a:pPr>
            <a:r>
              <a:rPr lang="ru-RU"/>
              <a:t>2) Австралия</a:t>
            </a:r>
            <a:endParaRPr/>
          </a:p>
          <a:p>
            <a:pPr>
              <a:defRPr/>
            </a:pPr>
            <a:r>
              <a:rPr lang="ru-RU"/>
              <a:t>3) Северная Америка</a:t>
            </a:r>
            <a:endParaRPr/>
          </a:p>
          <a:p>
            <a:pPr>
              <a:defRPr/>
            </a:pPr>
            <a:r>
              <a:rPr lang="ru-RU"/>
              <a:t>4) Южная Америка</a:t>
            </a:r>
            <a:endParaRPr/>
          </a:p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(Амазонка)</a:t>
            </a:r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На каком материке нет действующих вулканов</a:t>
            </a:r>
            <a:endParaRPr/>
          </a:p>
          <a:p>
            <a:pPr>
              <a:defRPr/>
            </a:pPr>
            <a:r>
              <a:rPr lang="ru-RU"/>
              <a:t> 1) Африка</a:t>
            </a:r>
            <a:endParaRPr/>
          </a:p>
          <a:p>
            <a:pPr>
              <a:defRPr/>
            </a:pPr>
            <a:r>
              <a:rPr lang="ru-RU" u="sng">
                <a:solidFill>
                  <a:srgbClr val="FF0000"/>
                </a:solidFill>
              </a:rPr>
              <a:t>2) Австралия</a:t>
            </a:r>
            <a:endParaRPr/>
          </a:p>
          <a:p>
            <a:pPr>
              <a:defRPr/>
            </a:pPr>
            <a:r>
              <a:rPr lang="ru-RU"/>
              <a:t>3) Северная Америка</a:t>
            </a:r>
            <a:endParaRPr/>
          </a:p>
          <a:p>
            <a:pPr>
              <a:defRPr/>
            </a:pPr>
            <a:r>
              <a:rPr lang="ru-RU"/>
              <a:t>4) Южная Америка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3. В  какой части света…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Либо Европа , либо Азия</a:t>
            </a:r>
            <a:endParaRPr/>
          </a:p>
          <a:p>
            <a:pPr>
              <a:defRPr/>
            </a:pPr>
            <a:r>
              <a:rPr lang="ru-RU"/>
              <a:t>В какой части света самое высокое и большое нагорье на Земле?</a:t>
            </a:r>
            <a:endParaRPr/>
          </a:p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Азия (Тибет)</a:t>
            </a:r>
            <a:endParaRPr/>
          </a:p>
          <a:p>
            <a:pPr>
              <a:defRPr/>
            </a:pPr>
            <a:r>
              <a:rPr lang="ru-RU"/>
              <a:t>В какой части света самое глубокое озеро на Земле? </a:t>
            </a:r>
            <a:endParaRPr/>
          </a:p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Азия (Байкал)</a:t>
            </a:r>
            <a:endParaRPr/>
          </a:p>
          <a:p>
            <a:pPr>
              <a:defRPr/>
            </a:pPr>
            <a:r>
              <a:rPr lang="ru-RU"/>
              <a:t>В какой части света самые высокие горы на Земле? </a:t>
            </a:r>
            <a:endParaRPr/>
          </a:p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Азия (Гималаи)</a:t>
            </a:r>
            <a:endParaRPr lang="ru-RU">
              <a:solidFill>
                <a:srgbClr val="FF0000"/>
              </a:solidFill>
            </a:endParaRPr>
          </a:p>
          <a:p>
            <a:pPr>
              <a:defRPr/>
            </a:pPr>
            <a:endParaRPr lang="ru-RU">
              <a:solidFill>
                <a:srgbClr val="FF0000"/>
              </a:solidFill>
            </a:endParaRPr>
          </a:p>
          <a:p>
            <a:pPr>
              <a:defRPr/>
            </a:pPr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4. В какой из перечисленных городов является столицей государства?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1) </a:t>
            </a:r>
            <a:r>
              <a:rPr lang="ru-RU"/>
              <a:t>Александрия</a:t>
            </a:r>
            <a:endParaRPr lang="ru-RU"/>
          </a:p>
          <a:p>
            <a:pPr>
              <a:defRPr/>
            </a:pPr>
            <a:r>
              <a:rPr lang="ru-RU"/>
              <a:t>2) Шанхай</a:t>
            </a:r>
            <a:endParaRPr/>
          </a:p>
          <a:p>
            <a:pPr>
              <a:defRPr/>
            </a:pPr>
            <a:r>
              <a:rPr lang="ru-RU"/>
              <a:t>3) Одесса</a:t>
            </a:r>
            <a:endParaRPr/>
          </a:p>
          <a:p>
            <a:pPr>
              <a:defRPr/>
            </a:pPr>
            <a:r>
              <a:rPr lang="ru-RU"/>
              <a:t>4) Мехико</a:t>
            </a:r>
            <a:endParaRPr/>
          </a:p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(политическая карта)</a:t>
            </a:r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5. Численность населения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А. Наибольшая</a:t>
            </a:r>
            <a:endParaRPr/>
          </a:p>
          <a:p>
            <a:pPr>
              <a:defRPr/>
            </a:pPr>
            <a:r>
              <a:rPr lang="ru-RU" u="sng">
                <a:solidFill>
                  <a:srgbClr val="FF0000"/>
                </a:solidFill>
              </a:rPr>
              <a:t>(Китай, Индия, США)</a:t>
            </a:r>
            <a:endParaRPr/>
          </a:p>
          <a:p>
            <a:pPr>
              <a:defRPr/>
            </a:pPr>
            <a:r>
              <a:rPr lang="ru-RU"/>
              <a:t>Б. Наименьшая</a:t>
            </a:r>
            <a:endParaRPr/>
          </a:p>
          <a:p>
            <a:pPr>
              <a:defRPr/>
            </a:pPr>
            <a:r>
              <a:rPr lang="ru-RU" u="sng">
                <a:solidFill>
                  <a:srgbClr val="FF0000"/>
                </a:solidFill>
              </a:rPr>
              <a:t>(Австралия, КАНАДА)</a:t>
            </a:r>
            <a:endParaRPr/>
          </a:p>
          <a:p>
            <a:pPr>
              <a:defRPr/>
            </a:pPr>
            <a:r>
              <a:rPr lang="ru-RU"/>
              <a:t>В. Россия</a:t>
            </a:r>
            <a:endParaRPr/>
          </a:p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(русские, татары, </a:t>
            </a:r>
            <a:r>
              <a:rPr lang="ru-RU">
                <a:solidFill>
                  <a:srgbClr val="FF0000"/>
                </a:solidFill>
              </a:rPr>
              <a:t>украинцы, башкиры, чуваши, чеченцы, </a:t>
            </a:r>
            <a:r>
              <a:rPr lang="ru-RU">
                <a:solidFill>
                  <a:srgbClr val="FF0000"/>
                </a:solidFill>
              </a:rPr>
              <a:t>армяне)</a:t>
            </a:r>
            <a:endParaRPr lang="ru-RU">
              <a:solidFill>
                <a:srgbClr val="FF0000"/>
              </a:solidFill>
            </a:endParaRPr>
          </a:p>
          <a:p>
            <a:pPr>
              <a:defRPr/>
            </a:pPr>
            <a:endParaRPr lang="ru-RU">
              <a:solidFill>
                <a:srgbClr val="FF0000"/>
              </a:solidFill>
            </a:endParaRPr>
          </a:p>
          <a:p>
            <a:pPr>
              <a:defRPr/>
            </a:pPr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Corn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Р7-Офис/6.4.2.28</Application>
  <DocSecurity>0</DocSecurity>
  <PresentationFormat>Экран (4:3)</PresentationFormat>
  <Paragraphs>0</Paragraphs>
  <Slides>20</Slides>
  <Notes>20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 1</dc:title>
  <dc:subject/>
  <dc:creator>User</dc:creator>
  <cp:keywords/>
  <dc:description/>
  <dc:identifier/>
  <dc:language/>
  <cp:lastModifiedBy/>
  <cp:revision>8</cp:revision>
  <dcterms:created xsi:type="dcterms:W3CDTF">2022-10-31T14:05:56Z</dcterms:created>
  <dcterms:modified xsi:type="dcterms:W3CDTF">2022-11-02T04:58:18Z</dcterms:modified>
  <cp:category/>
  <cp:contentStatus/>
  <cp:version/>
</cp:coreProperties>
</file>