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340768"/>
            <a:ext cx="70567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Скорость, расстояние, время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Решение задач</a:t>
            </a:r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dirty="0" smtClean="0"/>
              <a:t>МАОУ ОШ № 25 г. Бор</a:t>
            </a:r>
          </a:p>
          <a:p>
            <a:pPr algn="ctr"/>
            <a:r>
              <a:rPr lang="ru-RU" dirty="0" err="1" smtClean="0"/>
              <a:t>Молодкина</a:t>
            </a:r>
            <a:r>
              <a:rPr lang="ru-RU" dirty="0" smtClean="0"/>
              <a:t> Л.Е.</a:t>
            </a:r>
          </a:p>
          <a:p>
            <a:pPr algn="ctr"/>
            <a:r>
              <a:rPr lang="ru-RU" dirty="0" smtClean="0"/>
              <a:t>Учитель начальных классов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5733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8592" y="548680"/>
            <a:ext cx="77508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автомобиль двигается со скоростью 120 км/ч, другой со скоростью 2 км/мин. Чья скорость больше?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888984" y="2204864"/>
            <a:ext cx="3708412" cy="1689438"/>
            <a:chOff x="888984" y="2204864"/>
            <a:chExt cx="3708412" cy="1689438"/>
          </a:xfrm>
        </p:grpSpPr>
        <p:pic>
          <p:nvPicPr>
            <p:cNvPr id="1032" name="Picture 8" descr="http://123hdwallpaperpic.com/download/20151025/gta-spano-yellow-cars-side-view-white-background-2560x160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88984" y="2204864"/>
              <a:ext cx="2703101" cy="16894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Стрелка вправо 4"/>
            <p:cNvSpPr/>
            <p:nvPr/>
          </p:nvSpPr>
          <p:spPr>
            <a:xfrm>
              <a:off x="2917227" y="2734380"/>
              <a:ext cx="1680169" cy="24215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917227" y="2358057"/>
              <a:ext cx="16222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120 км/ч</a:t>
              </a:r>
              <a:endPara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851569" y="3647831"/>
            <a:ext cx="2993754" cy="1290623"/>
            <a:chOff x="851569" y="3647831"/>
            <a:chExt cx="2993754" cy="1290623"/>
          </a:xfrm>
        </p:grpSpPr>
        <p:pic>
          <p:nvPicPr>
            <p:cNvPr id="1028" name="Picture 4" descr="http://clipart-db.ru/file_content/rastr/volkswagen_01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51569" y="4054484"/>
              <a:ext cx="2232248" cy="8839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Стрелка вправо 9"/>
            <p:cNvSpPr/>
            <p:nvPr/>
          </p:nvSpPr>
          <p:spPr>
            <a:xfrm>
              <a:off x="2483769" y="4041833"/>
              <a:ext cx="1258108" cy="24215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223112" y="3647831"/>
              <a:ext cx="16222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 км/мин</a:t>
              </a:r>
              <a:endPara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923602" y="4797152"/>
            <a:ext cx="7200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ч = 60 мин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км * 60 мин = 120 (км/ч) – скорость второго автомобиля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120 км/ч = 120 км/ч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скорость автомобилей одинаковая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5370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.pfst.net/2012.02/10779152465da154ba2b16ba62ac359e27c14588986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55576" y="1628800"/>
            <a:ext cx="2592288" cy="1974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8495" y="620688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3 часа мотоцикл проехал 120 км. Найди его скорость, если она была одинаковой на протяжении всего пути.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1187624" y="3429000"/>
            <a:ext cx="6768752" cy="1274658"/>
            <a:chOff x="1187624" y="3429000"/>
            <a:chExt cx="6768752" cy="1274658"/>
          </a:xfrm>
        </p:grpSpPr>
        <p:cxnSp>
          <p:nvCxnSpPr>
            <p:cNvPr id="4" name="Прямая со стрелкой 3"/>
            <p:cNvCxnSpPr/>
            <p:nvPr/>
          </p:nvCxnSpPr>
          <p:spPr>
            <a:xfrm>
              <a:off x="1187624" y="3429000"/>
              <a:ext cx="6768752" cy="0"/>
            </a:xfrm>
            <a:prstGeom prst="straightConnector1">
              <a:avLst/>
            </a:prstGeom>
            <a:ln w="571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Правая фигурная скобка 5"/>
            <p:cNvSpPr/>
            <p:nvPr/>
          </p:nvSpPr>
          <p:spPr>
            <a:xfrm rot="5400000">
              <a:off x="4230651" y="567371"/>
              <a:ext cx="682698" cy="6768752"/>
            </a:xfrm>
            <a:prstGeom prst="rightBrace">
              <a:avLst/>
            </a:prstGeom>
            <a:ln w="571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788024" y="4180438"/>
              <a:ext cx="223224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/>
                <a:t>S </a:t>
              </a:r>
              <a:r>
                <a:rPr lang="ru-RU" sz="2800" b="1" dirty="0" smtClean="0"/>
                <a:t>= 120 км</a:t>
              </a:r>
              <a:endParaRPr lang="ru-RU" sz="2800" b="1" dirty="0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2891831" y="1613159"/>
            <a:ext cx="2232248" cy="881794"/>
            <a:chOff x="2891831" y="1613159"/>
            <a:chExt cx="2232248" cy="881794"/>
          </a:xfrm>
        </p:grpSpPr>
        <p:sp>
          <p:nvSpPr>
            <p:cNvPr id="9" name="Стрелка вправо 8"/>
            <p:cNvSpPr/>
            <p:nvPr/>
          </p:nvSpPr>
          <p:spPr>
            <a:xfrm>
              <a:off x="2891831" y="2252800"/>
              <a:ext cx="1680169" cy="24215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891831" y="1613159"/>
              <a:ext cx="22322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sz="2800" b="1" dirty="0" smtClean="0"/>
                <a:t> </a:t>
              </a:r>
              <a:r>
                <a:rPr lang="ru-RU" sz="2800" b="1" dirty="0" smtClean="0"/>
                <a:t>= ? км/ч </a:t>
              </a:r>
              <a:endParaRPr lang="ru-RU" sz="2800" b="1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131840" y="2616030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 smtClean="0"/>
              <a:t>t</a:t>
            </a:r>
            <a:r>
              <a:rPr lang="en-US" sz="2800" b="1" dirty="0" smtClean="0"/>
              <a:t> </a:t>
            </a:r>
            <a:r>
              <a:rPr lang="ru-RU" sz="2800" b="1" dirty="0" smtClean="0"/>
              <a:t>= </a:t>
            </a:r>
            <a:r>
              <a:rPr lang="en-US" sz="2800" b="1" dirty="0" smtClean="0"/>
              <a:t>3</a:t>
            </a:r>
            <a:r>
              <a:rPr lang="ru-RU" sz="2800" b="1" dirty="0" smtClean="0"/>
              <a:t> ч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331640" y="4479552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06662" y="4958341"/>
            <a:ext cx="60016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arenR"/>
            </a:pPr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120 : 3 = 40 (км/ч)</a:t>
            </a:r>
          </a:p>
          <a:p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40 км/ч скорость мотоцикла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5372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8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692696"/>
            <a:ext cx="74888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Вертолет летит с одинаковой скорость 250 км/ч. Какое расстояние он пролетит за 4 часа непрерывного полета?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99592" y="1770437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= 250 км/ч </a:t>
            </a:r>
            <a:endParaRPr lang="ru-RU" sz="2800" b="1" dirty="0">
              <a:solidFill>
                <a:srgbClr val="FF0000"/>
              </a:solidFill>
            </a:endParaRPr>
          </a:p>
        </p:txBody>
      </p:sp>
      <p:grpSp>
        <p:nvGrpSpPr>
          <p:cNvPr id="25" name="Группа 24"/>
          <p:cNvGrpSpPr/>
          <p:nvPr/>
        </p:nvGrpSpPr>
        <p:grpSpPr>
          <a:xfrm>
            <a:off x="1259630" y="2175723"/>
            <a:ext cx="6840762" cy="2004715"/>
            <a:chOff x="1259630" y="2175723"/>
            <a:chExt cx="6840762" cy="2004715"/>
          </a:xfrm>
        </p:grpSpPr>
        <p:cxnSp>
          <p:nvCxnSpPr>
            <p:cNvPr id="7" name="Прямая со стрелкой 6"/>
            <p:cNvCxnSpPr/>
            <p:nvPr/>
          </p:nvCxnSpPr>
          <p:spPr>
            <a:xfrm>
              <a:off x="1259632" y="3140968"/>
              <a:ext cx="684076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4693021" y="2816932"/>
              <a:ext cx="0" cy="3600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6300192" y="2816932"/>
              <a:ext cx="0" cy="3600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3059832" y="2816932"/>
              <a:ext cx="0" cy="3600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Левая круглая скобка 14"/>
            <p:cNvSpPr/>
            <p:nvPr/>
          </p:nvSpPr>
          <p:spPr>
            <a:xfrm rot="5400000">
              <a:off x="1882895" y="1820015"/>
              <a:ext cx="553673" cy="1800200"/>
            </a:xfrm>
            <a:custGeom>
              <a:avLst/>
              <a:gdLst>
                <a:gd name="connsiteX0" fmla="*/ 432048 w 432048"/>
                <a:gd name="connsiteY0" fmla="*/ 1800200 h 1800200"/>
                <a:gd name="connsiteX1" fmla="*/ 0 w 432048"/>
                <a:gd name="connsiteY1" fmla="*/ 1764197 h 1800200"/>
                <a:gd name="connsiteX2" fmla="*/ 0 w 432048"/>
                <a:gd name="connsiteY2" fmla="*/ 36003 h 1800200"/>
                <a:gd name="connsiteX3" fmla="*/ 432048 w 432048"/>
                <a:gd name="connsiteY3" fmla="*/ 0 h 1800200"/>
                <a:gd name="connsiteX4" fmla="*/ 432048 w 432048"/>
                <a:gd name="connsiteY4" fmla="*/ 1800200 h 1800200"/>
                <a:gd name="connsiteX0" fmla="*/ 432048 w 432048"/>
                <a:gd name="connsiteY0" fmla="*/ 1800200 h 1800200"/>
                <a:gd name="connsiteX1" fmla="*/ 0 w 432048"/>
                <a:gd name="connsiteY1" fmla="*/ 1764197 h 1800200"/>
                <a:gd name="connsiteX2" fmla="*/ 0 w 432048"/>
                <a:gd name="connsiteY2" fmla="*/ 36003 h 1800200"/>
                <a:gd name="connsiteX3" fmla="*/ 432048 w 432048"/>
                <a:gd name="connsiteY3" fmla="*/ 0 h 1800200"/>
                <a:gd name="connsiteX0" fmla="*/ 432048 w 432048"/>
                <a:gd name="connsiteY0" fmla="*/ 1800200 h 1800200"/>
                <a:gd name="connsiteX1" fmla="*/ 0 w 432048"/>
                <a:gd name="connsiteY1" fmla="*/ 1764197 h 1800200"/>
                <a:gd name="connsiteX2" fmla="*/ 0 w 432048"/>
                <a:gd name="connsiteY2" fmla="*/ 36003 h 1800200"/>
                <a:gd name="connsiteX3" fmla="*/ 432048 w 432048"/>
                <a:gd name="connsiteY3" fmla="*/ 0 h 1800200"/>
                <a:gd name="connsiteX4" fmla="*/ 432048 w 432048"/>
                <a:gd name="connsiteY4" fmla="*/ 1800200 h 1800200"/>
                <a:gd name="connsiteX0" fmla="*/ 432048 w 432048"/>
                <a:gd name="connsiteY0" fmla="*/ 1800200 h 1800200"/>
                <a:gd name="connsiteX1" fmla="*/ 0 w 432048"/>
                <a:gd name="connsiteY1" fmla="*/ 1526691 h 1800200"/>
                <a:gd name="connsiteX2" fmla="*/ 0 w 432048"/>
                <a:gd name="connsiteY2" fmla="*/ 36003 h 1800200"/>
                <a:gd name="connsiteX3" fmla="*/ 432048 w 432048"/>
                <a:gd name="connsiteY3" fmla="*/ 0 h 1800200"/>
                <a:gd name="connsiteX0" fmla="*/ 432048 w 432048"/>
                <a:gd name="connsiteY0" fmla="*/ 1800200 h 1800200"/>
                <a:gd name="connsiteX1" fmla="*/ 0 w 432048"/>
                <a:gd name="connsiteY1" fmla="*/ 1764197 h 1800200"/>
                <a:gd name="connsiteX2" fmla="*/ 0 w 432048"/>
                <a:gd name="connsiteY2" fmla="*/ 36003 h 1800200"/>
                <a:gd name="connsiteX3" fmla="*/ 432048 w 432048"/>
                <a:gd name="connsiteY3" fmla="*/ 0 h 1800200"/>
                <a:gd name="connsiteX4" fmla="*/ 432048 w 432048"/>
                <a:gd name="connsiteY4" fmla="*/ 1800200 h 1800200"/>
                <a:gd name="connsiteX0" fmla="*/ 432048 w 432048"/>
                <a:gd name="connsiteY0" fmla="*/ 1800200 h 1800200"/>
                <a:gd name="connsiteX1" fmla="*/ 0 w 432048"/>
                <a:gd name="connsiteY1" fmla="*/ 1526691 h 1800200"/>
                <a:gd name="connsiteX2" fmla="*/ 11875 w 432048"/>
                <a:gd name="connsiteY2" fmla="*/ 380387 h 1800200"/>
                <a:gd name="connsiteX3" fmla="*/ 432048 w 432048"/>
                <a:gd name="connsiteY3" fmla="*/ 0 h 1800200"/>
                <a:gd name="connsiteX0" fmla="*/ 434803 w 434803"/>
                <a:gd name="connsiteY0" fmla="*/ 1800200 h 1800200"/>
                <a:gd name="connsiteX1" fmla="*/ 2755 w 434803"/>
                <a:gd name="connsiteY1" fmla="*/ 1764197 h 1800200"/>
                <a:gd name="connsiteX2" fmla="*/ 2755 w 434803"/>
                <a:gd name="connsiteY2" fmla="*/ 36003 h 1800200"/>
                <a:gd name="connsiteX3" fmla="*/ 434803 w 434803"/>
                <a:gd name="connsiteY3" fmla="*/ 0 h 1800200"/>
                <a:gd name="connsiteX4" fmla="*/ 434803 w 434803"/>
                <a:gd name="connsiteY4" fmla="*/ 1800200 h 1800200"/>
                <a:gd name="connsiteX0" fmla="*/ 434803 w 434803"/>
                <a:gd name="connsiteY0" fmla="*/ 1800200 h 1800200"/>
                <a:gd name="connsiteX1" fmla="*/ 2755 w 434803"/>
                <a:gd name="connsiteY1" fmla="*/ 1526691 h 1800200"/>
                <a:gd name="connsiteX2" fmla="*/ 0 w 434803"/>
                <a:gd name="connsiteY2" fmla="*/ 299920 h 1800200"/>
                <a:gd name="connsiteX3" fmla="*/ 434803 w 434803"/>
                <a:gd name="connsiteY3" fmla="*/ 0 h 1800200"/>
                <a:gd name="connsiteX0" fmla="*/ 490193 w 490193"/>
                <a:gd name="connsiteY0" fmla="*/ 1800200 h 1800200"/>
                <a:gd name="connsiteX1" fmla="*/ 58145 w 490193"/>
                <a:gd name="connsiteY1" fmla="*/ 1764197 h 1800200"/>
                <a:gd name="connsiteX2" fmla="*/ 58145 w 490193"/>
                <a:gd name="connsiteY2" fmla="*/ 36003 h 1800200"/>
                <a:gd name="connsiteX3" fmla="*/ 490193 w 490193"/>
                <a:gd name="connsiteY3" fmla="*/ 0 h 1800200"/>
                <a:gd name="connsiteX4" fmla="*/ 490193 w 490193"/>
                <a:gd name="connsiteY4" fmla="*/ 1800200 h 1800200"/>
                <a:gd name="connsiteX0" fmla="*/ 490193 w 490193"/>
                <a:gd name="connsiteY0" fmla="*/ 1800200 h 1800200"/>
                <a:gd name="connsiteX1" fmla="*/ 58145 w 490193"/>
                <a:gd name="connsiteY1" fmla="*/ 1526691 h 1800200"/>
                <a:gd name="connsiteX2" fmla="*/ 2358 w 490193"/>
                <a:gd name="connsiteY2" fmla="*/ 894533 h 1800200"/>
                <a:gd name="connsiteX3" fmla="*/ 55390 w 490193"/>
                <a:gd name="connsiteY3" fmla="*/ 299920 h 1800200"/>
                <a:gd name="connsiteX4" fmla="*/ 490193 w 490193"/>
                <a:gd name="connsiteY4" fmla="*/ 0 h 1800200"/>
                <a:gd name="connsiteX0" fmla="*/ 553673 w 553673"/>
                <a:gd name="connsiteY0" fmla="*/ 1800200 h 1800200"/>
                <a:gd name="connsiteX1" fmla="*/ 121625 w 553673"/>
                <a:gd name="connsiteY1" fmla="*/ 1764197 h 1800200"/>
                <a:gd name="connsiteX2" fmla="*/ 121625 w 553673"/>
                <a:gd name="connsiteY2" fmla="*/ 36003 h 1800200"/>
                <a:gd name="connsiteX3" fmla="*/ 553673 w 553673"/>
                <a:gd name="connsiteY3" fmla="*/ 0 h 1800200"/>
                <a:gd name="connsiteX4" fmla="*/ 553673 w 553673"/>
                <a:gd name="connsiteY4" fmla="*/ 1800200 h 1800200"/>
                <a:gd name="connsiteX0" fmla="*/ 553673 w 553673"/>
                <a:gd name="connsiteY0" fmla="*/ 1800200 h 1800200"/>
                <a:gd name="connsiteX1" fmla="*/ 121625 w 553673"/>
                <a:gd name="connsiteY1" fmla="*/ 1526691 h 1800200"/>
                <a:gd name="connsiteX2" fmla="*/ 3 w 553673"/>
                <a:gd name="connsiteY2" fmla="*/ 909163 h 1800200"/>
                <a:gd name="connsiteX3" fmla="*/ 118870 w 553673"/>
                <a:gd name="connsiteY3" fmla="*/ 299920 h 1800200"/>
                <a:gd name="connsiteX4" fmla="*/ 553673 w 553673"/>
                <a:gd name="connsiteY4" fmla="*/ 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3673" h="1800200" stroke="0" extrusionOk="0">
                  <a:moveTo>
                    <a:pt x="553673" y="1800200"/>
                  </a:moveTo>
                  <a:cubicBezTo>
                    <a:pt x="315059" y="1800200"/>
                    <a:pt x="121625" y="1784081"/>
                    <a:pt x="121625" y="1764197"/>
                  </a:cubicBezTo>
                  <a:lnTo>
                    <a:pt x="121625" y="36003"/>
                  </a:lnTo>
                  <a:cubicBezTo>
                    <a:pt x="121625" y="16119"/>
                    <a:pt x="315059" y="0"/>
                    <a:pt x="553673" y="0"/>
                  </a:cubicBezTo>
                  <a:lnTo>
                    <a:pt x="553673" y="1800200"/>
                  </a:lnTo>
                  <a:close/>
                </a:path>
                <a:path w="553673" h="1800200" fill="none">
                  <a:moveTo>
                    <a:pt x="553673" y="1800200"/>
                  </a:moveTo>
                  <a:cubicBezTo>
                    <a:pt x="315059" y="1800200"/>
                    <a:pt x="121625" y="1546575"/>
                    <a:pt x="121625" y="1526691"/>
                  </a:cubicBezTo>
                  <a:cubicBezTo>
                    <a:pt x="50072" y="1375747"/>
                    <a:pt x="462" y="1113625"/>
                    <a:pt x="3" y="909163"/>
                  </a:cubicBezTo>
                  <a:cubicBezTo>
                    <a:pt x="-456" y="704701"/>
                    <a:pt x="47317" y="449009"/>
                    <a:pt x="118870" y="299920"/>
                  </a:cubicBezTo>
                  <a:cubicBezTo>
                    <a:pt x="118870" y="280036"/>
                    <a:pt x="315059" y="0"/>
                    <a:pt x="553673" y="0"/>
                  </a:cubicBezTo>
                </a:path>
              </a:pathLst>
            </a:cu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авая фигурная скобка 17"/>
            <p:cNvSpPr/>
            <p:nvPr/>
          </p:nvSpPr>
          <p:spPr>
            <a:xfrm rot="5400000">
              <a:off x="4391979" y="152636"/>
              <a:ext cx="576064" cy="6840761"/>
            </a:xfrm>
            <a:prstGeom prst="rightBrac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816988" y="3657218"/>
              <a:ext cx="223224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FF0000"/>
                  </a:solidFill>
                </a:rPr>
                <a:t>S </a:t>
              </a:r>
              <a:r>
                <a:rPr lang="ru-RU" sz="2800" b="1" dirty="0" smtClean="0">
                  <a:solidFill>
                    <a:srgbClr val="FF0000"/>
                  </a:solidFill>
                </a:rPr>
                <a:t>= ? км</a:t>
              </a:r>
              <a:endParaRPr lang="ru-RU" sz="2800" b="1" dirty="0">
                <a:solidFill>
                  <a:srgbClr val="FF0000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275856" y="2175723"/>
              <a:ext cx="22322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i="1" dirty="0" smtClean="0">
                  <a:solidFill>
                    <a:srgbClr val="FF0000"/>
                  </a:solidFill>
                </a:rPr>
                <a:t>t</a:t>
              </a:r>
              <a:r>
                <a:rPr lang="en-US" sz="2800" b="1" dirty="0" smtClean="0">
                  <a:solidFill>
                    <a:srgbClr val="FF0000"/>
                  </a:solidFill>
                </a:rPr>
                <a:t> </a:t>
              </a:r>
              <a:r>
                <a:rPr lang="ru-RU" sz="2800" b="1" dirty="0" smtClean="0">
                  <a:solidFill>
                    <a:srgbClr val="FF0000"/>
                  </a:solidFill>
                </a:rPr>
                <a:t>= 4 ч</a:t>
              </a:r>
              <a:endParaRPr lang="ru-RU" sz="28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475656" y="4077072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 = v * t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99592" y="4869160"/>
            <a:ext cx="6984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250 * 4 = 1000 (</a:t>
            </a:r>
            <a:r>
              <a:rPr lang="ru-RU" sz="3600" b="1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км) – за 4 часа</a:t>
            </a:r>
          </a:p>
          <a:p>
            <a:r>
              <a:rPr lang="ru-RU" sz="3600" b="1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1000 км за 4 часа.</a:t>
            </a:r>
            <a:endParaRPr lang="ru-RU" sz="28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282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3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692696"/>
            <a:ext cx="734481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Улитка движется с одинаковой 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скоростью 2 см/с. За какое время непрерывного движения она преодолеет расстояние в 34 см?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936012" y="2276872"/>
            <a:ext cx="4245390" cy="1670908"/>
            <a:chOff x="936012" y="2276872"/>
            <a:chExt cx="4245390" cy="1670908"/>
          </a:xfrm>
        </p:grpSpPr>
        <p:pic>
          <p:nvPicPr>
            <p:cNvPr id="3074" name="Picture 2" descr="http://zezete2.z.e.pic.centerblog.net/o/ae833d6f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6012" y="2276872"/>
              <a:ext cx="2013142" cy="16709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" name="Группа 5"/>
            <p:cNvGrpSpPr/>
            <p:nvPr/>
          </p:nvGrpSpPr>
          <p:grpSpPr>
            <a:xfrm>
              <a:off x="2949154" y="2924944"/>
              <a:ext cx="2232248" cy="881794"/>
              <a:chOff x="2891831" y="1613159"/>
              <a:chExt cx="2232248" cy="881794"/>
            </a:xfrm>
          </p:grpSpPr>
          <p:sp>
            <p:nvSpPr>
              <p:cNvPr id="7" name="Стрелка вправо 6"/>
              <p:cNvSpPr/>
              <p:nvPr/>
            </p:nvSpPr>
            <p:spPr>
              <a:xfrm>
                <a:off x="2891831" y="2252800"/>
                <a:ext cx="1680169" cy="242153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2891831" y="1613159"/>
                <a:ext cx="2232248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sz="2800" b="1" dirty="0" smtClean="0"/>
                  <a:t> </a:t>
                </a:r>
                <a:r>
                  <a:rPr lang="ru-RU" sz="2800" b="1" dirty="0" smtClean="0"/>
                  <a:t>= 2 см/с </a:t>
                </a:r>
                <a:endParaRPr lang="ru-RU" sz="2800" b="1" dirty="0"/>
              </a:p>
            </p:txBody>
          </p:sp>
        </p:grpSp>
      </p:grpSp>
      <p:grpSp>
        <p:nvGrpSpPr>
          <p:cNvPr id="11" name="Группа 10"/>
          <p:cNvGrpSpPr/>
          <p:nvPr/>
        </p:nvGrpSpPr>
        <p:grpSpPr>
          <a:xfrm>
            <a:off x="899592" y="4149080"/>
            <a:ext cx="6898107" cy="1099284"/>
            <a:chOff x="899592" y="4149080"/>
            <a:chExt cx="6898107" cy="1099284"/>
          </a:xfrm>
        </p:grpSpPr>
        <p:cxnSp>
          <p:nvCxnSpPr>
            <p:cNvPr id="4" name="Прямая со стрелкой 3"/>
            <p:cNvCxnSpPr/>
            <p:nvPr/>
          </p:nvCxnSpPr>
          <p:spPr>
            <a:xfrm>
              <a:off x="899592" y="4149080"/>
              <a:ext cx="684076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Правая фигурная скобка 4"/>
            <p:cNvSpPr/>
            <p:nvPr/>
          </p:nvSpPr>
          <p:spPr>
            <a:xfrm rot="5400000">
              <a:off x="4089287" y="1160748"/>
              <a:ext cx="576064" cy="6840761"/>
            </a:xfrm>
            <a:prstGeom prst="rightBrac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545740" y="4725144"/>
              <a:ext cx="223224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FF0000"/>
                  </a:solidFill>
                </a:rPr>
                <a:t>S </a:t>
              </a:r>
              <a:r>
                <a:rPr lang="ru-RU" sz="2800" b="1" dirty="0" smtClean="0">
                  <a:solidFill>
                    <a:srgbClr val="FF0000"/>
                  </a:solidFill>
                </a:rPr>
                <a:t>= 34 см</a:t>
              </a:r>
              <a:endParaRPr lang="ru-RU" sz="28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5375396" y="2522772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 smtClean="0"/>
              <a:t>t</a:t>
            </a:r>
            <a:r>
              <a:rPr lang="en-US" sz="2800" b="1" dirty="0" smtClean="0"/>
              <a:t> </a:t>
            </a:r>
            <a:r>
              <a:rPr lang="ru-RU" sz="2800" b="1" dirty="0" smtClean="0"/>
              <a:t>= ? с</a:t>
            </a:r>
            <a:endParaRPr lang="ru-RU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043608" y="4725144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84931" y="5248364"/>
            <a:ext cx="69847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34 * 2 = 17 (c</a:t>
            </a:r>
            <a:r>
              <a:rPr lang="ru-RU" sz="3200" b="1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– за </a:t>
            </a:r>
            <a:r>
              <a:rPr lang="en-US" sz="3200" b="1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 c 34 c</a:t>
            </a:r>
            <a:r>
              <a:rPr lang="ru-RU" sz="3200" b="1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</a:p>
          <a:p>
            <a:r>
              <a:rPr lang="ru-RU" sz="3200" b="1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</a:t>
            </a:r>
            <a:r>
              <a:rPr lang="ru-RU" sz="3200" b="1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en-US" sz="3200" b="1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 c </a:t>
            </a:r>
            <a:endParaRPr lang="ru-RU" sz="24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656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61</TotalTime>
  <Words>235</Words>
  <Application>Microsoft Office PowerPoint</Application>
  <PresentationFormat>Экран (4:3)</PresentationFormat>
  <Paragraphs>39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Кнопка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</cp:revision>
  <dcterms:created xsi:type="dcterms:W3CDTF">2018-01-11T05:59:14Z</dcterms:created>
  <dcterms:modified xsi:type="dcterms:W3CDTF">2022-11-15T10:32:49Z</dcterms:modified>
</cp:coreProperties>
</file>