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6" r:id="rId2"/>
    <p:sldId id="274" r:id="rId3"/>
    <p:sldId id="258" r:id="rId4"/>
    <p:sldId id="260" r:id="rId5"/>
    <p:sldId id="284" r:id="rId6"/>
    <p:sldId id="261" r:id="rId7"/>
    <p:sldId id="262" r:id="rId8"/>
    <p:sldId id="285" r:id="rId9"/>
    <p:sldId id="263" r:id="rId10"/>
    <p:sldId id="264" r:id="rId11"/>
    <p:sldId id="286" r:id="rId12"/>
    <p:sldId id="287" r:id="rId13"/>
    <p:sldId id="265" r:id="rId14"/>
    <p:sldId id="266" r:id="rId15"/>
    <p:sldId id="288" r:id="rId16"/>
    <p:sldId id="267" r:id="rId17"/>
    <p:sldId id="268" r:id="rId18"/>
    <p:sldId id="289" r:id="rId19"/>
    <p:sldId id="290" r:id="rId20"/>
    <p:sldId id="269" r:id="rId21"/>
    <p:sldId id="270" r:id="rId22"/>
    <p:sldId id="291" r:id="rId23"/>
    <p:sldId id="276" r:id="rId24"/>
    <p:sldId id="277" r:id="rId25"/>
    <p:sldId id="278" r:id="rId26"/>
    <p:sldId id="279" r:id="rId2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06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97517F0B-0E1F-4BB9-84B1-60F50BAEE5D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86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E5224E-9563-4493-8328-390FE581FFDD}" type="slidenum">
              <a:rPr lang="ru-RU"/>
              <a:pPr/>
              <a:t>1</a:t>
            </a:fld>
            <a:endParaRPr lang="ru-RU"/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85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89CD43-D0CC-4BF8-8FAD-DCED3359A9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2B4BB9-3CC2-4124-BE76-147CF53DB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16F75EB-762E-4E6E-A804-12C8A41DF7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67122E-68DF-4916-9053-8BF45DD56C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062599-CE98-481D-8FB1-0F58875118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543D0EC-EBD0-4424-8140-77848531C0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96B07C6-EA5F-4BAF-B90A-9D5354D6EF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C33487-DFD0-4722-8683-2F1AC267B5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174C01-F4D7-40B5-ACF1-C8A334F091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00C88C-C45E-4F71-BA46-B826B33473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B8F99B-5FC3-494A-949C-CD1C6238BF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6F8A25D7-62C5-45B1-8729-F473DADED68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52975" y="4140200"/>
            <a:ext cx="5111750" cy="123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sz="4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r"/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079500" y="1259557"/>
            <a:ext cx="7417196" cy="590465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9832" y="3059757"/>
            <a:ext cx="8784976" cy="3641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Животные Севера</a:t>
            </a: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 Полевая И.Е.</a:t>
            </a:r>
          </a:p>
          <a:p>
            <a:pPr algn="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 ГБДОУ №28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755650"/>
            <a:ext cx="9069387" cy="6000750"/>
          </a:xfrm>
        </p:spPr>
        <p:txBody>
          <a:bodyPr/>
          <a:lstStyle/>
          <a:p>
            <a:r>
              <a:rPr lang="ru-RU" sz="2800" b="1" dirty="0" err="1">
                <a:latin typeface="Times New Roman" pitchFamily="18" charset="0"/>
              </a:rPr>
              <a:t>Тюле́ни</a:t>
            </a:r>
            <a:r>
              <a:rPr lang="ru-RU" sz="2800" b="1" dirty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это млекопитающие.  Известно около </a:t>
            </a:r>
            <a:r>
              <a:rPr lang="ru-RU" sz="2800" dirty="0" smtClean="0">
                <a:latin typeface="Times New Roman" pitchFamily="18" charset="0"/>
              </a:rPr>
              <a:t>30 </a:t>
            </a:r>
            <a:r>
              <a:rPr lang="ru-RU" sz="2800" dirty="0">
                <a:latin typeface="Times New Roman" pitchFamily="18" charset="0"/>
              </a:rPr>
              <a:t>видов этих животных. </a:t>
            </a:r>
            <a:r>
              <a:rPr lang="ru-RU" sz="2800" dirty="0" smtClean="0">
                <a:latin typeface="Times New Roman" pitchFamily="18" charset="0"/>
              </a:rPr>
              <a:t>Тюлени значительно меньше, чем моржи. Длина их тела в среднем составляет 1,5 м.</a:t>
            </a:r>
          </a:p>
          <a:p>
            <a:r>
              <a:rPr lang="ru-RU" sz="2800" dirty="0" smtClean="0">
                <a:latin typeface="Times New Roman" pitchFamily="18" charset="0"/>
              </a:rPr>
              <a:t>Они </a:t>
            </a:r>
            <a:r>
              <a:rPr lang="ru-RU" sz="2800" dirty="0">
                <a:latin typeface="Times New Roman" pitchFamily="18" charset="0"/>
              </a:rPr>
              <a:t>сбиваются в колонии, в которых может состоять до десяти тысяч особей. Распространены широко; особенно многочисленны в приполярных широтах. Большинство видов образует на льдах залёжки. Питаются тюлени рыбой и ракообразными. Охотясь на них, тюлени ныряют на глубину до 200 </a:t>
            </a:r>
            <a:r>
              <a:rPr lang="ru-RU" sz="2800" dirty="0" smtClean="0">
                <a:latin typeface="Times New Roman" pitchFamily="18" charset="0"/>
              </a:rPr>
              <a:t>м</a:t>
            </a:r>
          </a:p>
          <a:p>
            <a:r>
              <a:rPr lang="ru-RU" sz="2800" dirty="0" smtClean="0">
                <a:latin typeface="Times New Roman" pitchFamily="18" charset="0"/>
              </a:rPr>
              <a:t>Тюлени не пережевывают рыбу, а глотают ее, в </a:t>
            </a:r>
            <a:r>
              <a:rPr lang="ru-RU" sz="2800" dirty="0" err="1" smtClean="0">
                <a:latin typeface="Times New Roman" pitchFamily="18" charset="0"/>
              </a:rPr>
              <a:t>кранем</a:t>
            </a:r>
            <a:r>
              <a:rPr lang="ru-RU" sz="2800" dirty="0" smtClean="0">
                <a:latin typeface="Times New Roman" pitchFamily="18" charset="0"/>
              </a:rPr>
              <a:t> случае рвут на большие куски</a:t>
            </a:r>
          </a:p>
          <a:p>
            <a:r>
              <a:rPr lang="ru-RU" sz="2800" dirty="0" smtClean="0">
                <a:latin typeface="Times New Roman" pitchFamily="18" charset="0"/>
              </a:rPr>
              <a:t>В Ладожском озере в Ленинградской области водится один из видов тюленей – Ладожская кольчатая нерпа. </a:t>
            </a:r>
          </a:p>
          <a:p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48424" cy="378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398" y="3761408"/>
            <a:ext cx="6077227" cy="3798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2817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7" y="899517"/>
            <a:ext cx="9648824" cy="6080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05078" y="75954"/>
            <a:ext cx="3926203" cy="6075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Ладожская нерпа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6579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Для работы\2f52b6877eb5b196dd1587671f9507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96000" cy="45643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486" name="Picture 6" descr="Po_Peterburgu_progulyalsya_severnii_ole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28343" y="3851845"/>
            <a:ext cx="4943773" cy="3707830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83928" y="0"/>
            <a:ext cx="6869574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СЕВЕРНЫЕ ОЛЕНИ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755650"/>
            <a:ext cx="9069387" cy="6000750"/>
          </a:xfrm>
        </p:spPr>
        <p:txBody>
          <a:bodyPr/>
          <a:lstStyle/>
          <a:p>
            <a:pPr>
              <a:lnSpc>
                <a:spcPct val="83000"/>
              </a:lnSpc>
            </a:pPr>
            <a:r>
              <a:rPr lang="ru-RU" b="1" dirty="0">
                <a:latin typeface="Times New Roman" pitchFamily="18" charset="0"/>
              </a:rPr>
              <a:t>Северный олень- </a:t>
            </a:r>
            <a:r>
              <a:rPr lang="ru-RU" dirty="0">
                <a:latin typeface="Times New Roman" pitchFamily="18" charset="0"/>
              </a:rPr>
              <a:t>парнокопытное млекопитающее.</a:t>
            </a:r>
          </a:p>
          <a:p>
            <a:pPr>
              <a:lnSpc>
                <a:spcPct val="83000"/>
              </a:lnSpc>
            </a:pPr>
            <a:r>
              <a:rPr lang="ru-RU" dirty="0">
                <a:latin typeface="Times New Roman" pitchFamily="18" charset="0"/>
              </a:rPr>
              <a:t>Ест не только траву и лишайники, но и мелких млекопитающих и птиц.</a:t>
            </a:r>
          </a:p>
          <a:p>
            <a:pPr>
              <a:lnSpc>
                <a:spcPct val="83000"/>
              </a:lnSpc>
            </a:pPr>
            <a:r>
              <a:rPr lang="ru-RU" dirty="0">
                <a:latin typeface="Times New Roman" pitchFamily="18" charset="0"/>
              </a:rPr>
              <a:t>Широкие копыта позволяют перемещаться по рыхлому снегу и раскапывать его в поисках пищи. Жажду этот олень 9 месяцев в году утоляет снегом. Люди одомашнили северных оленей, а от диких животных отличаются тем, что привыкли к людям и в случае опасности не разбегаются в стороны, а собираются вместе, надеясь на защиту людей. От оленей люди получают молоко, мясо, шерсть, рога, кости, используют их в качестве ездовых животных.</a:t>
            </a:r>
          </a:p>
          <a:p>
            <a:pPr>
              <a:lnSpc>
                <a:spcPct val="83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3264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05" y="3654900"/>
            <a:ext cx="5832648" cy="3893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9452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1801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519362"/>
            <a:ext cx="6588125" cy="5040313"/>
          </a:xfr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519" y="251445"/>
            <a:ext cx="4924106" cy="3281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5776" y="178293"/>
            <a:ext cx="5036187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Полярная сова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611188"/>
            <a:ext cx="9069387" cy="5256881"/>
          </a:xfrm>
        </p:spPr>
        <p:txBody>
          <a:bodyPr/>
          <a:lstStyle/>
          <a:p>
            <a:r>
              <a:rPr lang="ru-RU" sz="2800" b="1" dirty="0">
                <a:latin typeface="Times New Roman" pitchFamily="18" charset="0"/>
              </a:rPr>
              <a:t>Белая сова </a:t>
            </a:r>
            <a:r>
              <a:rPr lang="ru-RU" sz="2800" dirty="0">
                <a:latin typeface="Times New Roman" pitchFamily="18" charset="0"/>
              </a:rPr>
              <a:t>или полярная — самая крупная птица в </a:t>
            </a:r>
            <a:r>
              <a:rPr lang="ru-RU" sz="2800" dirty="0" smtClean="0">
                <a:latin typeface="Times New Roman" pitchFamily="18" charset="0"/>
              </a:rPr>
              <a:t>тундре. Основу </a:t>
            </a:r>
            <a:r>
              <a:rPr lang="ru-RU" sz="2800" dirty="0">
                <a:latin typeface="Times New Roman" pitchFamily="18" charset="0"/>
              </a:rPr>
              <a:t>её питания составляют мышевидные грызуны, в первую очередь лемминги. За год одна сова съедает более 1600 леммингов. Ловит также зайцев, мелких хищников (горностай), птиц (белых куропаток, гусей, уток), не пренебрегает рыбой и падалью. Сова не охотится вблизи гнезда, поэтому птицы охотно селятся поблизости от сов, которые защищают свою территорию от других хищников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</a:rPr>
              <a:t>Самая знаменитая полярная сова – это Букля из книг о Гарри Поттере.</a:t>
            </a:r>
            <a:endParaRPr lang="ru-RU" sz="2800" dirty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209" y="3594739"/>
            <a:ext cx="5976416" cy="3964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4" y="0"/>
            <a:ext cx="5795697" cy="3995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1830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0112" y="-5011"/>
            <a:ext cx="2792752" cy="7220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Лемминги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" y="4257664"/>
            <a:ext cx="4968304" cy="3302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857" y="4283894"/>
            <a:ext cx="4889156" cy="325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801" y="971525"/>
            <a:ext cx="9073008" cy="284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Лемминги — это небольшие грызуны, чем-то напоминающие хомяков. Данное животное встречается на территории тундры и лесотундры в Северной Америке, Евразии, а так же на островах Северного Ледовитого </a:t>
            </a:r>
            <a:r>
              <a:rPr lang="ru-RU" sz="2400" dirty="0" smtClean="0"/>
              <a:t>океана.</a:t>
            </a:r>
          </a:p>
          <a:p>
            <a:r>
              <a:rPr lang="ru-RU" sz="2400" dirty="0" smtClean="0"/>
              <a:t>Лемминги – это основная пища для полярных сов, песцов и горностаев. Они ведут активный образ жизни весь год (не впадают в спячку). Живут чаще всего по одиночке, зимой цвет их шубки меняется на почти белый.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401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31800" y="611188"/>
            <a:ext cx="9069388" cy="6145212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</a:rPr>
              <a:t>Программные задачи</a:t>
            </a:r>
            <a:r>
              <a:rPr lang="ru-RU" sz="2800" dirty="0" smtClean="0">
                <a:latin typeface="Times New Roman" pitchFamily="18" charset="0"/>
              </a:rPr>
              <a:t>:</a:t>
            </a:r>
          </a:p>
          <a:p>
            <a:r>
              <a:rPr lang="ru-RU" sz="2800" dirty="0" smtClean="0">
                <a:latin typeface="Times New Roman" pitchFamily="18" charset="0"/>
              </a:rPr>
              <a:t>Познакомить </a:t>
            </a:r>
            <a:r>
              <a:rPr lang="ru-RU" sz="2800" dirty="0">
                <a:latin typeface="Times New Roman" pitchFamily="18" charset="0"/>
              </a:rPr>
              <a:t>детей с особенностями природы, живыми </a:t>
            </a:r>
            <a:r>
              <a:rPr lang="ru-RU" sz="2800" dirty="0" smtClean="0">
                <a:latin typeface="Times New Roman" pitchFamily="18" charset="0"/>
              </a:rPr>
              <a:t>существами Севера России.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</a:rPr>
              <a:t>Выявить знания о животных : внешний вид, характерные особенности, повадки.</a:t>
            </a:r>
          </a:p>
          <a:p>
            <a:r>
              <a:rPr lang="ru-RU" sz="2800" dirty="0">
                <a:latin typeface="Times New Roman" pitchFamily="18" charset="0"/>
              </a:rPr>
              <a:t>Развивать интерес к познанию природы и окружающего мира;</a:t>
            </a:r>
          </a:p>
          <a:p>
            <a:r>
              <a:rPr lang="ru-RU" sz="2800" dirty="0">
                <a:latin typeface="Times New Roman" pitchFamily="18" charset="0"/>
              </a:rPr>
              <a:t>Развивать общие познавательные способности: умение наблюдать, описывать, строить предположения и предлагать способы их проверки, находить причинно-следственные связи.</a:t>
            </a:r>
          </a:p>
          <a:p>
            <a:r>
              <a:rPr lang="ru-RU" sz="2800" dirty="0">
                <a:latin typeface="Times New Roman" pitchFamily="18" charset="0"/>
              </a:rPr>
              <a:t>Воспитывать бережное отношение к животным и птицам.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23615057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0261" y="3275781"/>
            <a:ext cx="5490363" cy="4392290"/>
          </a:xfrm>
          <a:effectLst>
            <a:softEdge rad="317500"/>
          </a:effectLst>
        </p:spPr>
      </p:pic>
      <p:pic>
        <p:nvPicPr>
          <p:cNvPr id="11266" name="Picture 2" descr="C:\Users\1\Desktop\Для работы\pesec-300x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822" y="827509"/>
            <a:ext cx="4908901" cy="343623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760392" y="107429"/>
            <a:ext cx="219483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Песец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684213"/>
            <a:ext cx="9069387" cy="6072187"/>
          </a:xfrm>
        </p:spPr>
        <p:txBody>
          <a:bodyPr/>
          <a:lstStyle/>
          <a:p>
            <a:r>
              <a:rPr lang="ru-RU" b="1" dirty="0" err="1">
                <a:latin typeface="Times New Roman" pitchFamily="18" charset="0"/>
              </a:rPr>
              <a:t>Песе́ц</a:t>
            </a:r>
            <a:r>
              <a:rPr lang="ru-RU" dirty="0">
                <a:latin typeface="Times New Roman" pitchFamily="18" charset="0"/>
              </a:rPr>
              <a:t> или полярная лисица—небольшое хищное животное, напоминающее лисицу. Основу  питания составляют мелкие грызуны, особенно лемминги, а также птицы. Питается как выброшенной на берег, так и добытой рыбой, а также растительной пищей: ягодами (черникой, морошкой), травами, водорослями (морской капустой). У песца хорошо развиты слух и обоняние; несколько слабее — зрение. Голос представляет тявкающий лай.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6" y="19765"/>
            <a:ext cx="6131328" cy="383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869" y="4017539"/>
            <a:ext cx="5947756" cy="3532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5936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ля работы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904" y="1187549"/>
            <a:ext cx="7595195" cy="595340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32000" y="19373"/>
            <a:ext cx="511422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Полярный волк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467469"/>
            <a:ext cx="9289032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Поля́рный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волк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подвид волка. Обитает на всей территории Арктики и в тундре. Длина без хвоста: 130—150 см. Высота в холке: 80—93 см. Масса: до 85 кг, самки меньше. Продолжительность жизни: около 17 лет.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выжить, волк приспособился есть любой корм, который только попадается.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80" y="2987749"/>
            <a:ext cx="76200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Для работы\arctic-har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6373"/>
            <a:ext cx="5266308" cy="43815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Users\1\Desktop\Для работы\mountain_h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2459" y="3635821"/>
            <a:ext cx="6278166" cy="392385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871960" y="-30931"/>
            <a:ext cx="6237028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Арктический беляк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323453"/>
            <a:ext cx="9433048" cy="530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Арктический беляк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заяц, в основном приспособленный к обитанию в полярных и гористых местностях.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среднем достигает в длину 55 — 70 см, весит около 4 — 5,5 кг. Как и другие зайцы, имеет маленький пушистый хвост (5 см) и длинные, мощные задние лапы, которые позволяют ему прыгать по снегу на большой скорости. Его уши — относительно короткие, это уменьшает отдачу тепла. Обладает мехом, позволяющим ему хорошо переносить холод. На дальнем севере он белый круглый год, лишь с чёрными кончиками ушей.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травоядное животное. Арктический беляк в основном питается деревянистыми растениями. Он употребляет в пищу почки, ягоды, листья и траву.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56321" y="323453"/>
            <a:ext cx="184730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04008" y="178360"/>
            <a:ext cx="5227457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Белый медведь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24" y="1163775"/>
            <a:ext cx="8712968" cy="57709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572625" cy="5075982"/>
          </a:xfrm>
        </p:spPr>
        <p:txBody>
          <a:bodyPr/>
          <a:lstStyle/>
          <a:p>
            <a:r>
              <a:rPr lang="ru-RU" sz="2800" b="1" dirty="0">
                <a:latin typeface="Times New Roman" pitchFamily="18" charset="0"/>
              </a:rPr>
              <a:t>Белый медведь </a:t>
            </a:r>
            <a:r>
              <a:rPr lang="ru-RU" sz="2800" dirty="0">
                <a:latin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самый крупный </a:t>
            </a:r>
            <a:r>
              <a:rPr lang="ru-RU" sz="2800" dirty="0" smtClean="0">
                <a:latin typeface="Times New Roman" pitchFamily="18" charset="0"/>
              </a:rPr>
              <a:t>сухопутный хищник. Обычно </a:t>
            </a:r>
            <a:r>
              <a:rPr lang="ru-RU" sz="2800" dirty="0">
                <a:latin typeface="Times New Roman" pitchFamily="18" charset="0"/>
              </a:rPr>
              <a:t>самцы весят </a:t>
            </a:r>
            <a:r>
              <a:rPr lang="ru-RU" sz="2800" dirty="0" smtClean="0">
                <a:latin typeface="Times New Roman" pitchFamily="18" charset="0"/>
              </a:rPr>
              <a:t>400-450 </a:t>
            </a:r>
            <a:r>
              <a:rPr lang="ru-RU" sz="2800" dirty="0">
                <a:latin typeface="Times New Roman" pitchFamily="18" charset="0"/>
              </a:rPr>
              <a:t>кг, длина </a:t>
            </a:r>
            <a:r>
              <a:rPr lang="ru-RU" sz="2800" dirty="0" smtClean="0">
                <a:latin typeface="Times New Roman" pitchFamily="18" charset="0"/>
              </a:rPr>
              <a:t>тела 2 – 2,5 метра, </a:t>
            </a:r>
            <a:r>
              <a:rPr lang="ru-RU" sz="2800" dirty="0">
                <a:latin typeface="Times New Roman" pitchFamily="18" charset="0"/>
              </a:rPr>
              <a:t>высота в холке до </a:t>
            </a:r>
            <a:r>
              <a:rPr lang="ru-RU" sz="2800" dirty="0" smtClean="0">
                <a:latin typeface="Times New Roman" pitchFamily="18" charset="0"/>
              </a:rPr>
              <a:t>1,5 </a:t>
            </a:r>
            <a:r>
              <a:rPr lang="ru-RU" sz="2800" dirty="0">
                <a:latin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</a:rPr>
              <a:t>Самки заметно мельче (</a:t>
            </a:r>
            <a:r>
              <a:rPr lang="ru-RU" sz="2800" dirty="0" smtClean="0">
                <a:latin typeface="Times New Roman" pitchFamily="18" charset="0"/>
              </a:rPr>
              <a:t>200-300 </a:t>
            </a:r>
            <a:r>
              <a:rPr lang="ru-RU" sz="2800" dirty="0">
                <a:latin typeface="Times New Roman" pitchFamily="18" charset="0"/>
              </a:rPr>
              <a:t>кг). 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Белый медведь –опасный хищник, он </a:t>
            </a:r>
            <a:r>
              <a:rPr lang="ru-RU" sz="2800" dirty="0">
                <a:latin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</a:rPr>
              <a:t>хотится на </a:t>
            </a:r>
            <a:r>
              <a:rPr lang="ru-RU" sz="2800" dirty="0">
                <a:latin typeface="Times New Roman" pitchFamily="18" charset="0"/>
              </a:rPr>
              <a:t>нерпу, морского зайца, моржа и др. морских животных.</a:t>
            </a:r>
          </a:p>
          <a:p>
            <a:r>
              <a:rPr lang="ru-RU" sz="2800" dirty="0">
                <a:latin typeface="Times New Roman" pitchFamily="18" charset="0"/>
              </a:rPr>
              <a:t>Несмотря на кажущуюся неповоротливость, белые медведи даже на суше быстры и ловки, а в воде легко плавают и ныряют. Очень густая, плотная шерсть защищает тело медведя от холода и намокания в ледяной </a:t>
            </a:r>
            <a:r>
              <a:rPr lang="ru-RU" sz="2800" dirty="0" smtClean="0">
                <a:latin typeface="Times New Roman" pitchFamily="18" charset="0"/>
              </a:rPr>
              <a:t>воде</a:t>
            </a:r>
          </a:p>
          <a:p>
            <a:r>
              <a:rPr lang="ru-RU" sz="2800" dirty="0">
                <a:latin typeface="Times New Roman" pitchFamily="18" charset="0"/>
              </a:rPr>
              <a:t>Белый медведь вовсе не белый! Это только так кажется. На самом деле шерстинки его меха бесцветные, прозрачные и пустые внутри. Из-за этого в теплом климате окрас медведя может стать зеленым, т.к. в шерсти поселяются водоросли.  Но кожа под мехом у всех черная. А язык – синий.</a:t>
            </a:r>
          </a:p>
          <a:p>
            <a:r>
              <a:rPr lang="ru-RU" sz="2800" dirty="0" smtClean="0">
                <a:latin typeface="Times New Roman" pitchFamily="18" charset="0"/>
              </a:rPr>
              <a:t>Между </a:t>
            </a:r>
            <a:r>
              <a:rPr lang="ru-RU" sz="2800" dirty="0">
                <a:latin typeface="Times New Roman" pitchFamily="18" charset="0"/>
              </a:rPr>
              <a:t>пальцами у белого медведя перепонки, чтобы лучше плавать.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76" y="179437"/>
            <a:ext cx="5732999" cy="37395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136" y="4211885"/>
            <a:ext cx="6531509" cy="325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52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Noaa-walrus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7429"/>
            <a:ext cx="6481762" cy="4752975"/>
          </a:xfrm>
          <a:effectLst>
            <a:softEdge rad="127000"/>
          </a:effectLst>
        </p:spPr>
      </p:pic>
      <p:pic>
        <p:nvPicPr>
          <p:cNvPr id="4098" name="Picture 2" descr="C:\Users\1\Desktop\Для работы\Q8_763Aqd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7649" y="3874643"/>
            <a:ext cx="5522976" cy="36850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97784" y="395461"/>
            <a:ext cx="2002215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Морж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755650"/>
            <a:ext cx="9069387" cy="6000750"/>
          </a:xfrm>
        </p:spPr>
        <p:txBody>
          <a:bodyPr/>
          <a:lstStyle/>
          <a:p>
            <a:pPr>
              <a:lnSpc>
                <a:spcPct val="73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очень крупное животное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Длина тела у </a:t>
            </a:r>
            <a:r>
              <a:rPr lang="ru-RU" sz="2800" dirty="0" smtClean="0">
                <a:latin typeface="Times New Roman" pitchFamily="18" charset="0"/>
              </a:rPr>
              <a:t>некоторых особей может достигать 5 метров, а масса доходить до полутора тонн. </a:t>
            </a:r>
          </a:p>
          <a:p>
            <a:pPr>
              <a:lnSpc>
                <a:spcPct val="73000"/>
              </a:lnSpc>
            </a:pPr>
            <a:r>
              <a:rPr lang="ru-RU" sz="2800" dirty="0" smtClean="0">
                <a:latin typeface="Times New Roman" pitchFamily="18" charset="0"/>
              </a:rPr>
              <a:t>Морж </a:t>
            </a:r>
            <a:r>
              <a:rPr lang="ru-RU" sz="2800" dirty="0">
                <a:latin typeface="Times New Roman" pitchFamily="18" charset="0"/>
              </a:rPr>
              <a:t>- крупный морской зверь с очень толстой </a:t>
            </a:r>
            <a:r>
              <a:rPr lang="ru-RU" sz="2800" dirty="0" smtClean="0">
                <a:latin typeface="Times New Roman" pitchFamily="18" charset="0"/>
              </a:rPr>
              <a:t>кожей и слоем подкожного жира, который может достигать 20 см. Именно подкожный жир помогает животному не замерзнуть в холодной воде</a:t>
            </a:r>
          </a:p>
          <a:p>
            <a:pPr>
              <a:lnSpc>
                <a:spcPct val="73000"/>
              </a:lnSpc>
            </a:pP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Пища моржа состоит главным образом из моллюсков и других донных беспозвоночных, иногда моржи едят рыбу. В отдельных случаях моржи могут нападать на тюленей 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73000"/>
              </a:lnSpc>
            </a:pPr>
            <a:r>
              <a:rPr lang="ru-RU" sz="2800" dirty="0" smtClean="0">
                <a:latin typeface="Times New Roman" pitchFamily="18" charset="0"/>
              </a:rPr>
              <a:t>У всех моржей есть бивни – это видоизмененные передние зубы. Они служат для защиты от врагов, для борьбы за лидерство и для того, чтобы цепляться за лед или камни, чтобы выбраться на берег.</a:t>
            </a:r>
          </a:p>
          <a:p>
            <a:pPr>
              <a:lnSpc>
                <a:spcPct val="73000"/>
              </a:lnSpc>
            </a:pPr>
            <a:r>
              <a:rPr lang="ru-RU" sz="2800" dirty="0" smtClean="0">
                <a:latin typeface="Times New Roman" pitchFamily="18" charset="0"/>
              </a:rPr>
              <a:t>У моржей два естественных врага – белый медведь и касатка.</a:t>
            </a:r>
            <a:endParaRPr lang="ru-RU" sz="2800" dirty="0">
              <a:latin typeface="Times New Roman" pitchFamily="18" charset="0"/>
            </a:endParaRPr>
          </a:p>
          <a:p>
            <a:pPr>
              <a:lnSpc>
                <a:spcPct val="73000"/>
              </a:lnSpc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99442" cy="391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505" y="3707829"/>
            <a:ext cx="5760640" cy="3969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47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тюлен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37456"/>
            <a:ext cx="7129463" cy="5040312"/>
          </a:xfrm>
          <a:effectLst>
            <a:softEdge rad="127000"/>
          </a:effectLst>
        </p:spPr>
      </p:pic>
      <p:pic>
        <p:nvPicPr>
          <p:cNvPr id="7170" name="Picture 2" descr="C:\Users\1\Desktop\Для работы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0312" y="3995861"/>
            <a:ext cx="5355459" cy="356381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624488" y="179437"/>
            <a:ext cx="2614049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Тюлень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</TotalTime>
  <Words>736</Words>
  <Application>Microsoft Office PowerPoint</Application>
  <PresentationFormat>Произвольный</PresentationFormat>
  <Paragraphs>53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Mikhail</cp:lastModifiedBy>
  <cp:revision>53</cp:revision>
  <cp:lastPrinted>1601-01-01T00:00:00Z</cp:lastPrinted>
  <dcterms:created xsi:type="dcterms:W3CDTF">2010-11-20T10:03:10Z</dcterms:created>
  <dcterms:modified xsi:type="dcterms:W3CDTF">2022-11-15T11:20:00Z</dcterms:modified>
</cp:coreProperties>
</file>