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76" r:id="rId4"/>
    <p:sldId id="277" r:id="rId5"/>
    <p:sldId id="260" r:id="rId6"/>
    <p:sldId id="262" r:id="rId7"/>
    <p:sldId id="264" r:id="rId8"/>
    <p:sldId id="265" r:id="rId9"/>
    <p:sldId id="266" r:id="rId10"/>
    <p:sldId id="283" r:id="rId11"/>
    <p:sldId id="267" r:id="rId12"/>
    <p:sldId id="268" r:id="rId13"/>
    <p:sldId id="281" r:id="rId14"/>
    <p:sldId id="279" r:id="rId15"/>
    <p:sldId id="270" r:id="rId16"/>
    <p:sldId id="272" r:id="rId17"/>
    <p:sldId id="274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76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60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0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92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8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58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54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186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5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366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FFFF00"/>
            </a:gs>
            <a:gs pos="0">
              <a:schemeClr val="accent2">
                <a:lumMod val="60000"/>
                <a:lumOff val="4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9694-F36E-4AAD-9986-A7976F179DEC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ED6AD-EA3A-46E3-AC52-54BCB970F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8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5778" y="438623"/>
            <a:ext cx="6096000" cy="107721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«РАЗВИТИЕ ТВОРЧЕСКИХ СПОСОБНОСТЕЙ ДЕТЕЙ ДОШКОЛЬНОГО ВОЗРАСТА»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                                                                            Воспитатель: Конева И.Г.</a:t>
            </a:r>
          </a:p>
          <a:p>
            <a:pPr algn="ctr"/>
            <a:endParaRPr lang="ru-RU" sz="5400" b="1" dirty="0"/>
          </a:p>
          <a:p>
            <a:endParaRPr lang="ru-RU" sz="4000" b="1" dirty="0"/>
          </a:p>
          <a:p>
            <a:r>
              <a:rPr lang="ru-RU" sz="3600" b="1" dirty="0"/>
              <a:t>      </a:t>
            </a:r>
          </a:p>
          <a:p>
            <a:endParaRPr lang="ru-RU" sz="3600" b="1" dirty="0"/>
          </a:p>
          <a:p>
            <a:endParaRPr lang="ru-RU" sz="3600" b="1" dirty="0"/>
          </a:p>
          <a:p>
            <a:r>
              <a:rPr lang="ru-RU" sz="2800" dirty="0"/>
              <a:t>                                                                                           </a:t>
            </a:r>
          </a:p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23487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356" y="1060065"/>
            <a:ext cx="9714921" cy="546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17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85" y="79904"/>
            <a:ext cx="10582275" cy="5953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9866" y="5509809"/>
            <a:ext cx="10215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Конструирование из бумаги– это так увлекательно и интересно!</a:t>
            </a:r>
          </a:p>
        </p:txBody>
      </p:sp>
    </p:spTree>
    <p:extLst>
      <p:ext uri="{BB962C8B-B14F-4D97-AF65-F5344CB8AC3E}">
        <p14:creationId xmlns:p14="http://schemas.microsoft.com/office/powerpoint/2010/main" val="4286978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F8BD19-4A64-4E30-A225-2A1EB903A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4" y="0"/>
            <a:ext cx="121269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584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B59A63-3C2C-470F-A449-66DE1462B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6" y="0"/>
            <a:ext cx="121558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237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33" y="438149"/>
            <a:ext cx="10634133" cy="598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59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E0F98E-54A2-4D35-BCDA-521CEB6FE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5" y="0"/>
            <a:ext cx="12164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29864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526" y="232474"/>
            <a:ext cx="5399758" cy="30376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126" t="102"/>
          <a:stretch/>
        </p:blipFill>
        <p:spPr>
          <a:xfrm>
            <a:off x="8232181" y="1374588"/>
            <a:ext cx="3329553" cy="5119202"/>
          </a:xfrm>
          <a:prstGeom prst="rect">
            <a:avLst/>
          </a:prstGeom>
          <a:scene3d>
            <a:camera prst="orthographicFront">
              <a:rot lat="0" lon="0" rev="20099999"/>
            </a:camera>
            <a:lightRig dir="t" rig="threeP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b="170" r="93" t="122"/>
          <a:stretch/>
        </p:blipFill>
        <p:spPr>
          <a:xfrm>
            <a:off x="498528" y="1441342"/>
            <a:ext cx="3283058" cy="5052448"/>
          </a:xfrm>
          <a:prstGeom prst="rect">
            <a:avLst/>
          </a:prstGeom>
          <a:scene3d>
            <a:camera prst="orthographicFront">
              <a:rot lat="0" lon="0" rev="1200000"/>
            </a:camera>
            <a:lightRig dir="t" rig="threePt"/>
          </a:scene3d>
        </p:spPr>
      </p:pic>
      <p:sp>
        <p:nvSpPr>
          <p:cNvPr id="5" name="TextBox 4"/>
          <p:cNvSpPr txBox="1"/>
          <p:nvPr/>
        </p:nvSpPr>
        <p:spPr>
          <a:xfrm>
            <a:off x="3611880" y="4227590"/>
            <a:ext cx="5054541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400">
                <a:solidFill>
                  <a:srgbClr val="FF0000"/>
                </a:solidFill>
              </a:rPr>
              <a:t>Работа с природным</a:t>
            </a:r>
          </a:p>
          <a:p>
            <a:pPr algn="ctr"/>
            <a:r>
              <a:rPr b="1" dirty="0" lang="ru-RU" sz="2400">
                <a:solidFill>
                  <a:srgbClr val="FF0000"/>
                </a:solidFill>
              </a:rPr>
              <a:t> материалом и не только…</a:t>
            </a:r>
          </a:p>
        </p:txBody>
      </p:sp>
    </p:spTree>
    <p:extLst>
      <p:ext uri="{BB962C8B-B14F-4D97-AF65-F5344CB8AC3E}">
        <p14:creationId xmlns:p14="http://schemas.microsoft.com/office/powerpoint/2010/main" val="3507560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1245" y="236773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Заповеди творческого педагога:</a:t>
            </a:r>
          </a:p>
          <a:p>
            <a:endParaRPr lang="ru-RU" sz="2800" b="1" dirty="0"/>
          </a:p>
          <a:p>
            <a:r>
              <a:rPr lang="ru-RU" sz="2800" b="1" dirty="0">
                <a:solidFill>
                  <a:srgbClr val="0070C0"/>
                </a:solidFill>
              </a:rPr>
              <a:t>•	Быть всегда рядом и вместе, будить фантазию детей;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•	Делать совместную деятельность увлекательной игрой;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•	Радоваться вместе с детьми, хвалить за усердие;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•	Утверждать право каждого на индивидуальность;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•	Никогда не подвергать критике;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•	Уделять внимание каждой работе</a:t>
            </a:r>
          </a:p>
          <a:p>
            <a:r>
              <a:rPr lang="ru-RU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3144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3499555" y="1794370"/>
            <a:ext cx="42784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90069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1952" y="1017505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«Творчество» (креативность) - активная,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целенаправленная деятельность, в результате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которой ребёнок создаёт новое, оригинальное,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проявляя воображение, реализуя свой замысел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самостоятельно находя средство для его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воплощения.</a:t>
            </a:r>
          </a:p>
        </p:txBody>
      </p:sp>
    </p:spTree>
    <p:extLst>
      <p:ext uri="{BB962C8B-B14F-4D97-AF65-F5344CB8AC3E}">
        <p14:creationId xmlns:p14="http://schemas.microsoft.com/office/powerpoint/2010/main" val="2404754174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4622" y="112889"/>
            <a:ext cx="6096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b="1" dirty="0" lang="ru-RU"/>
              <a:t>Актуальность опыта.</a:t>
            </a:r>
          </a:p>
          <a:p>
            <a:r>
              <a:rPr dirty="0" lang="ru-RU"/>
              <a:t>В современном мире очень актуальна проблема воспитания, развития творческой личности. Следуя концепции личностно-ориентированного образования, результатом последнего должна быть не столь </a:t>
            </a:r>
            <a:r>
              <a:rPr dirty="0" err="1" lang="ru-RU"/>
              <a:t>обученность</a:t>
            </a:r>
            <a:r>
              <a:rPr dirty="0" lang="ru-RU"/>
              <a:t> (информированность), сколько становление личности – творческой, самобытной, уникальной, способной самостоятельно пополнять знания, извлекать полезное, реализовывать собственные цели и ценности в жизни. И хотя в народе говорят: «Век живи – век учись», важно не пропустить тот период в жизни ребёнка, когда формируются основные навыки и умения, среди которых центральное место отводится развитию творческих способностей, фантазии, интересу к новому. Если эти качества не развивать в дошкольном периоде, то в последующем наступает быстрое снижение активности этой функции, а значит, обедняется личность, снижаются возможности творческого мышления, гаснет интерес к искусству, к творческой деятельности. Развивая творческий потенциал с раннего детства, мы не только совершенствуем познавательные процессы и способности к творчеству, но и формируем личность ребёнка.</a:t>
            </a:r>
          </a:p>
          <a:p>
            <a:r>
              <a:rPr dirty="0" lang="ru-RU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132" l="135" r="43" t="14"/>
          <a:stretch/>
        </p:blipFill>
        <p:spPr>
          <a:xfrm>
            <a:off x="169334" y="1715912"/>
            <a:ext cx="3978979" cy="284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8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0444" y="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PT Sans"/>
              </a:rPr>
              <a:t>Цель моей работы: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PT Sans"/>
            </a:endParaRPr>
          </a:p>
          <a:p>
            <a:r>
              <a:rPr lang="ru-RU" b="0" i="0" dirty="0">
                <a:solidFill>
                  <a:srgbClr val="0070C0"/>
                </a:solidFill>
                <a:effectLst/>
                <a:latin typeface="PT Sans"/>
              </a:rPr>
              <a:t> Развитие художественно-творческих способностей детей.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0070C0"/>
                </a:solidFill>
                <a:effectLst/>
                <a:latin typeface="PT Sans"/>
              </a:rPr>
              <a:t>Раскрытие творческого потенциала и личностных качеств дошкольника, используя различные техники и жанры изобразительного искусства.</a:t>
            </a: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0070C0"/>
              </a:solidFill>
              <a:effectLst/>
              <a:latin typeface="PT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9289" y="2045397"/>
            <a:ext cx="1167271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Задачи моей работы:</a:t>
            </a:r>
          </a:p>
          <a:p>
            <a:endParaRPr lang="ru-RU" dirty="0"/>
          </a:p>
          <a:p>
            <a:r>
              <a:rPr lang="ru-RU" b="1" dirty="0">
                <a:solidFill>
                  <a:srgbClr val="0070C0"/>
                </a:solidFill>
              </a:rPr>
              <a:t>Сформировать у детей интерес к различным видам художественного творчества;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Помочь детям овладеть приемами и техниками художественного творчества;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Способствовать активному вовлечению родителей в совместную деятельность с ребенком в условиях семьи и детского сада;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Развивать познавательную активность, нестандартное мышление, воображение, креативность;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Воспитывать аккуратность при выполнении работ, умение доводить начатое дело до конца, помогать своим товарищам;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Развивать мелкую моторику рук.</a:t>
            </a:r>
          </a:p>
        </p:txBody>
      </p:sp>
    </p:spTree>
    <p:extLst>
      <p:ext uri="{BB962C8B-B14F-4D97-AF65-F5344CB8AC3E}">
        <p14:creationId xmlns:p14="http://schemas.microsoft.com/office/powerpoint/2010/main" val="3775714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2E0720-4E3C-4824-870C-334B102CE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" y="0"/>
            <a:ext cx="121771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15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CBDDE9-A859-4CA8-91B5-58C33D96D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61"/>
            <a:ext cx="12192000" cy="684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88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2855E9-CF20-41F3-AEAD-C6AE7F0B0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9" y="0"/>
            <a:ext cx="12152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776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5197FB-A4DA-456F-AAC4-A068CF023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53"/>
            <a:ext cx="12192000" cy="68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24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A982315-9DDF-46EA-B981-B66AB50B4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21" y="0"/>
            <a:ext cx="121417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8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395</Words>
  <Application>Microsoft Office PowerPoint</Application>
  <PresentationFormat>Широкоэкранный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PT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Конев</dc:creator>
  <cp:lastModifiedBy>User</cp:lastModifiedBy>
  <cp:revision>26</cp:revision>
  <dcterms:created xsi:type="dcterms:W3CDTF">2020-02-25T02:54:06Z</dcterms:created>
  <dcterms:modified xsi:type="dcterms:W3CDTF">2022-11-15T14:59:50Z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822875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