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60" r:id="rId4"/>
    <p:sldId id="261" r:id="rId5"/>
    <p:sldId id="262" r:id="rId6"/>
    <p:sldId id="263" r:id="rId7"/>
    <p:sldId id="264" r:id="rId8"/>
    <p:sldId id="265" r:id="rId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60"/>
  </p:normalViewPr>
  <p:slideViewPr>
    <p:cSldViewPr snapToGrid="0">
      <p:cViewPr varScale="1">
        <p:scale>
          <a:sx n="76" d="100"/>
          <a:sy n="76" d="100"/>
        </p:scale>
        <p:origin x="720"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1A5424F-B0C6-7ED2-B04D-8C8A7F0E847E}"/>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9F5A1211-E0A6-E305-4140-F709259518D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71B342DB-7DF0-9F43-1DD8-ED78BA6874C8}"/>
              </a:ext>
            </a:extLst>
          </p:cNvPr>
          <p:cNvSpPr>
            <a:spLocks noGrp="1"/>
          </p:cNvSpPr>
          <p:nvPr>
            <p:ph type="dt" sz="half" idx="10"/>
          </p:nvPr>
        </p:nvSpPr>
        <p:spPr/>
        <p:txBody>
          <a:bodyPr/>
          <a:lstStyle/>
          <a:p>
            <a:fld id="{B89BEA97-7F69-48F0-A3FB-CFB2432BF585}" type="datetimeFigureOut">
              <a:rPr lang="ru-RU" smtClean="0"/>
              <a:t>12.11.2022</a:t>
            </a:fld>
            <a:endParaRPr lang="ru-RU"/>
          </a:p>
        </p:txBody>
      </p:sp>
      <p:sp>
        <p:nvSpPr>
          <p:cNvPr id="5" name="Нижний колонтитул 4">
            <a:extLst>
              <a:ext uri="{FF2B5EF4-FFF2-40B4-BE49-F238E27FC236}">
                <a16:creationId xmlns:a16="http://schemas.microsoft.com/office/drawing/2014/main" id="{3AF873B2-C504-67E9-4E4A-017AA4B6C842}"/>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FB962ECB-FA35-C59C-A7BA-7FBFCC0A46D8}"/>
              </a:ext>
            </a:extLst>
          </p:cNvPr>
          <p:cNvSpPr>
            <a:spLocks noGrp="1"/>
          </p:cNvSpPr>
          <p:nvPr>
            <p:ph type="sldNum" sz="quarter" idx="12"/>
          </p:nvPr>
        </p:nvSpPr>
        <p:spPr/>
        <p:txBody>
          <a:bodyPr/>
          <a:lstStyle/>
          <a:p>
            <a:fld id="{79F9F02E-56F8-47BF-806B-97D9D98DC862}" type="slidenum">
              <a:rPr lang="ru-RU" smtClean="0"/>
              <a:t>‹#›</a:t>
            </a:fld>
            <a:endParaRPr lang="ru-RU"/>
          </a:p>
        </p:txBody>
      </p:sp>
    </p:spTree>
    <p:extLst>
      <p:ext uri="{BB962C8B-B14F-4D97-AF65-F5344CB8AC3E}">
        <p14:creationId xmlns:p14="http://schemas.microsoft.com/office/powerpoint/2010/main" val="30107862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C75FC4D-7630-EFFA-8B0C-30DD4702F8FF}"/>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AB6336BA-D397-50D2-6CF8-4089A1A9A95B}"/>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630F3201-4E22-ACDF-8526-4EBB9AF0980C}"/>
              </a:ext>
            </a:extLst>
          </p:cNvPr>
          <p:cNvSpPr>
            <a:spLocks noGrp="1"/>
          </p:cNvSpPr>
          <p:nvPr>
            <p:ph type="dt" sz="half" idx="10"/>
          </p:nvPr>
        </p:nvSpPr>
        <p:spPr/>
        <p:txBody>
          <a:bodyPr/>
          <a:lstStyle/>
          <a:p>
            <a:fld id="{B89BEA97-7F69-48F0-A3FB-CFB2432BF585}" type="datetimeFigureOut">
              <a:rPr lang="ru-RU" smtClean="0"/>
              <a:t>12.11.2022</a:t>
            </a:fld>
            <a:endParaRPr lang="ru-RU"/>
          </a:p>
        </p:txBody>
      </p:sp>
      <p:sp>
        <p:nvSpPr>
          <p:cNvPr id="5" name="Нижний колонтитул 4">
            <a:extLst>
              <a:ext uri="{FF2B5EF4-FFF2-40B4-BE49-F238E27FC236}">
                <a16:creationId xmlns:a16="http://schemas.microsoft.com/office/drawing/2014/main" id="{49352150-6D66-BB62-9E45-8FEEC703F0D1}"/>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F8DF283F-62C9-86E6-CE07-548CFC93A857}"/>
              </a:ext>
            </a:extLst>
          </p:cNvPr>
          <p:cNvSpPr>
            <a:spLocks noGrp="1"/>
          </p:cNvSpPr>
          <p:nvPr>
            <p:ph type="sldNum" sz="quarter" idx="12"/>
          </p:nvPr>
        </p:nvSpPr>
        <p:spPr/>
        <p:txBody>
          <a:bodyPr/>
          <a:lstStyle/>
          <a:p>
            <a:fld id="{79F9F02E-56F8-47BF-806B-97D9D98DC862}" type="slidenum">
              <a:rPr lang="ru-RU" smtClean="0"/>
              <a:t>‹#›</a:t>
            </a:fld>
            <a:endParaRPr lang="ru-RU"/>
          </a:p>
        </p:txBody>
      </p:sp>
    </p:spTree>
    <p:extLst>
      <p:ext uri="{BB962C8B-B14F-4D97-AF65-F5344CB8AC3E}">
        <p14:creationId xmlns:p14="http://schemas.microsoft.com/office/powerpoint/2010/main" val="20614797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4A109008-038C-353E-6F9D-14368D0D7CC0}"/>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F8FEDAF2-374E-BF0B-8A08-3ECE65EE04A6}"/>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BD2379DE-6ACA-AFA0-0644-036883971F4C}"/>
              </a:ext>
            </a:extLst>
          </p:cNvPr>
          <p:cNvSpPr>
            <a:spLocks noGrp="1"/>
          </p:cNvSpPr>
          <p:nvPr>
            <p:ph type="dt" sz="half" idx="10"/>
          </p:nvPr>
        </p:nvSpPr>
        <p:spPr/>
        <p:txBody>
          <a:bodyPr/>
          <a:lstStyle/>
          <a:p>
            <a:fld id="{B89BEA97-7F69-48F0-A3FB-CFB2432BF585}" type="datetimeFigureOut">
              <a:rPr lang="ru-RU" smtClean="0"/>
              <a:t>12.11.2022</a:t>
            </a:fld>
            <a:endParaRPr lang="ru-RU"/>
          </a:p>
        </p:txBody>
      </p:sp>
      <p:sp>
        <p:nvSpPr>
          <p:cNvPr id="5" name="Нижний колонтитул 4">
            <a:extLst>
              <a:ext uri="{FF2B5EF4-FFF2-40B4-BE49-F238E27FC236}">
                <a16:creationId xmlns:a16="http://schemas.microsoft.com/office/drawing/2014/main" id="{5C90FFCC-5F1A-D2F1-DBF5-499C3B8E46D6}"/>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53B55370-C594-8A7B-73B6-4B5F276FFF5B}"/>
              </a:ext>
            </a:extLst>
          </p:cNvPr>
          <p:cNvSpPr>
            <a:spLocks noGrp="1"/>
          </p:cNvSpPr>
          <p:nvPr>
            <p:ph type="sldNum" sz="quarter" idx="12"/>
          </p:nvPr>
        </p:nvSpPr>
        <p:spPr/>
        <p:txBody>
          <a:bodyPr/>
          <a:lstStyle/>
          <a:p>
            <a:fld id="{79F9F02E-56F8-47BF-806B-97D9D98DC862}" type="slidenum">
              <a:rPr lang="ru-RU" smtClean="0"/>
              <a:t>‹#›</a:t>
            </a:fld>
            <a:endParaRPr lang="ru-RU"/>
          </a:p>
        </p:txBody>
      </p:sp>
    </p:spTree>
    <p:extLst>
      <p:ext uri="{BB962C8B-B14F-4D97-AF65-F5344CB8AC3E}">
        <p14:creationId xmlns:p14="http://schemas.microsoft.com/office/powerpoint/2010/main" val="34816529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9B10E78-24F1-6DA4-357A-DDCA04FCAE3E}"/>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C6F8265A-8268-0919-659A-942B879D900C}"/>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350D68FA-C270-3639-FAB6-0617AF949D14}"/>
              </a:ext>
            </a:extLst>
          </p:cNvPr>
          <p:cNvSpPr>
            <a:spLocks noGrp="1"/>
          </p:cNvSpPr>
          <p:nvPr>
            <p:ph type="dt" sz="half" idx="10"/>
          </p:nvPr>
        </p:nvSpPr>
        <p:spPr/>
        <p:txBody>
          <a:bodyPr/>
          <a:lstStyle/>
          <a:p>
            <a:fld id="{B89BEA97-7F69-48F0-A3FB-CFB2432BF585}" type="datetimeFigureOut">
              <a:rPr lang="ru-RU" smtClean="0"/>
              <a:t>12.11.2022</a:t>
            </a:fld>
            <a:endParaRPr lang="ru-RU"/>
          </a:p>
        </p:txBody>
      </p:sp>
      <p:sp>
        <p:nvSpPr>
          <p:cNvPr id="5" name="Нижний колонтитул 4">
            <a:extLst>
              <a:ext uri="{FF2B5EF4-FFF2-40B4-BE49-F238E27FC236}">
                <a16:creationId xmlns:a16="http://schemas.microsoft.com/office/drawing/2014/main" id="{3BFB60BA-8FAB-A90D-EEF0-07BE76F9F073}"/>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67AE8611-B61E-2589-BAE3-8F3CD6841CA4}"/>
              </a:ext>
            </a:extLst>
          </p:cNvPr>
          <p:cNvSpPr>
            <a:spLocks noGrp="1"/>
          </p:cNvSpPr>
          <p:nvPr>
            <p:ph type="sldNum" sz="quarter" idx="12"/>
          </p:nvPr>
        </p:nvSpPr>
        <p:spPr/>
        <p:txBody>
          <a:bodyPr/>
          <a:lstStyle/>
          <a:p>
            <a:fld id="{79F9F02E-56F8-47BF-806B-97D9D98DC862}" type="slidenum">
              <a:rPr lang="ru-RU" smtClean="0"/>
              <a:t>‹#›</a:t>
            </a:fld>
            <a:endParaRPr lang="ru-RU"/>
          </a:p>
        </p:txBody>
      </p:sp>
    </p:spTree>
    <p:extLst>
      <p:ext uri="{BB962C8B-B14F-4D97-AF65-F5344CB8AC3E}">
        <p14:creationId xmlns:p14="http://schemas.microsoft.com/office/powerpoint/2010/main" val="9491311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8B11E75-0635-A5C0-6BBB-E8B5A7C6037F}"/>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FA5CE3BB-D645-D385-ABB8-461826DB70D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E1943E5F-9DCA-1DD0-AE56-7A8EEEB57A9C}"/>
              </a:ext>
            </a:extLst>
          </p:cNvPr>
          <p:cNvSpPr>
            <a:spLocks noGrp="1"/>
          </p:cNvSpPr>
          <p:nvPr>
            <p:ph type="dt" sz="half" idx="10"/>
          </p:nvPr>
        </p:nvSpPr>
        <p:spPr/>
        <p:txBody>
          <a:bodyPr/>
          <a:lstStyle/>
          <a:p>
            <a:fld id="{B89BEA97-7F69-48F0-A3FB-CFB2432BF585}" type="datetimeFigureOut">
              <a:rPr lang="ru-RU" smtClean="0"/>
              <a:t>12.11.2022</a:t>
            </a:fld>
            <a:endParaRPr lang="ru-RU"/>
          </a:p>
        </p:txBody>
      </p:sp>
      <p:sp>
        <p:nvSpPr>
          <p:cNvPr id="5" name="Нижний колонтитул 4">
            <a:extLst>
              <a:ext uri="{FF2B5EF4-FFF2-40B4-BE49-F238E27FC236}">
                <a16:creationId xmlns:a16="http://schemas.microsoft.com/office/drawing/2014/main" id="{9403B858-A116-DC9B-0F9B-4722E716EB3E}"/>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00C374F4-98DF-07BA-B278-79FD338A5A95}"/>
              </a:ext>
            </a:extLst>
          </p:cNvPr>
          <p:cNvSpPr>
            <a:spLocks noGrp="1"/>
          </p:cNvSpPr>
          <p:nvPr>
            <p:ph type="sldNum" sz="quarter" idx="12"/>
          </p:nvPr>
        </p:nvSpPr>
        <p:spPr/>
        <p:txBody>
          <a:bodyPr/>
          <a:lstStyle/>
          <a:p>
            <a:fld id="{79F9F02E-56F8-47BF-806B-97D9D98DC862}" type="slidenum">
              <a:rPr lang="ru-RU" smtClean="0"/>
              <a:t>‹#›</a:t>
            </a:fld>
            <a:endParaRPr lang="ru-RU"/>
          </a:p>
        </p:txBody>
      </p:sp>
    </p:spTree>
    <p:extLst>
      <p:ext uri="{BB962C8B-B14F-4D97-AF65-F5344CB8AC3E}">
        <p14:creationId xmlns:p14="http://schemas.microsoft.com/office/powerpoint/2010/main" val="24528195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5AEEF55-D631-2DDC-EA18-207DE652D390}"/>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AFFA5DED-08D2-CF87-F82B-D9CF95522D9D}"/>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7601A069-957F-599E-4EFB-EE57F7CA988F}"/>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5CC79809-D082-040B-6FF9-92A3B69687CF}"/>
              </a:ext>
            </a:extLst>
          </p:cNvPr>
          <p:cNvSpPr>
            <a:spLocks noGrp="1"/>
          </p:cNvSpPr>
          <p:nvPr>
            <p:ph type="dt" sz="half" idx="10"/>
          </p:nvPr>
        </p:nvSpPr>
        <p:spPr/>
        <p:txBody>
          <a:bodyPr/>
          <a:lstStyle/>
          <a:p>
            <a:fld id="{B89BEA97-7F69-48F0-A3FB-CFB2432BF585}" type="datetimeFigureOut">
              <a:rPr lang="ru-RU" smtClean="0"/>
              <a:t>12.11.2022</a:t>
            </a:fld>
            <a:endParaRPr lang="ru-RU"/>
          </a:p>
        </p:txBody>
      </p:sp>
      <p:sp>
        <p:nvSpPr>
          <p:cNvPr id="6" name="Нижний колонтитул 5">
            <a:extLst>
              <a:ext uri="{FF2B5EF4-FFF2-40B4-BE49-F238E27FC236}">
                <a16:creationId xmlns:a16="http://schemas.microsoft.com/office/drawing/2014/main" id="{BB76500F-49C3-1B7B-85F9-1CFB668556E5}"/>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CCF24322-5B1E-3080-71DC-BECFBA814F88}"/>
              </a:ext>
            </a:extLst>
          </p:cNvPr>
          <p:cNvSpPr>
            <a:spLocks noGrp="1"/>
          </p:cNvSpPr>
          <p:nvPr>
            <p:ph type="sldNum" sz="quarter" idx="12"/>
          </p:nvPr>
        </p:nvSpPr>
        <p:spPr/>
        <p:txBody>
          <a:bodyPr/>
          <a:lstStyle/>
          <a:p>
            <a:fld id="{79F9F02E-56F8-47BF-806B-97D9D98DC862}" type="slidenum">
              <a:rPr lang="ru-RU" smtClean="0"/>
              <a:t>‹#›</a:t>
            </a:fld>
            <a:endParaRPr lang="ru-RU"/>
          </a:p>
        </p:txBody>
      </p:sp>
    </p:spTree>
    <p:extLst>
      <p:ext uri="{BB962C8B-B14F-4D97-AF65-F5344CB8AC3E}">
        <p14:creationId xmlns:p14="http://schemas.microsoft.com/office/powerpoint/2010/main" val="38872337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897FE53-D48A-7065-0F00-5BC8F2BDF4A3}"/>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1DDD0F09-0B63-C6A9-F05B-E1BB2B4B6C6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13A3B126-6BDB-06A3-E7D8-2DB3862CD996}"/>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AD388686-3C3D-AFFF-C95D-BF98E610C7B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12BDA388-7526-924B-8463-153B94ECAC5E}"/>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397188B9-DC22-C914-9786-4E6B7454DC0F}"/>
              </a:ext>
            </a:extLst>
          </p:cNvPr>
          <p:cNvSpPr>
            <a:spLocks noGrp="1"/>
          </p:cNvSpPr>
          <p:nvPr>
            <p:ph type="dt" sz="half" idx="10"/>
          </p:nvPr>
        </p:nvSpPr>
        <p:spPr/>
        <p:txBody>
          <a:bodyPr/>
          <a:lstStyle/>
          <a:p>
            <a:fld id="{B89BEA97-7F69-48F0-A3FB-CFB2432BF585}" type="datetimeFigureOut">
              <a:rPr lang="ru-RU" smtClean="0"/>
              <a:t>12.11.2022</a:t>
            </a:fld>
            <a:endParaRPr lang="ru-RU"/>
          </a:p>
        </p:txBody>
      </p:sp>
      <p:sp>
        <p:nvSpPr>
          <p:cNvPr id="8" name="Нижний колонтитул 7">
            <a:extLst>
              <a:ext uri="{FF2B5EF4-FFF2-40B4-BE49-F238E27FC236}">
                <a16:creationId xmlns:a16="http://schemas.microsoft.com/office/drawing/2014/main" id="{76F4787A-EABC-9A33-1D24-8FEF9044D815}"/>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FAB8DB9E-49F1-15D7-0F92-638C59C074E5}"/>
              </a:ext>
            </a:extLst>
          </p:cNvPr>
          <p:cNvSpPr>
            <a:spLocks noGrp="1"/>
          </p:cNvSpPr>
          <p:nvPr>
            <p:ph type="sldNum" sz="quarter" idx="12"/>
          </p:nvPr>
        </p:nvSpPr>
        <p:spPr/>
        <p:txBody>
          <a:bodyPr/>
          <a:lstStyle/>
          <a:p>
            <a:fld id="{79F9F02E-56F8-47BF-806B-97D9D98DC862}" type="slidenum">
              <a:rPr lang="ru-RU" smtClean="0"/>
              <a:t>‹#›</a:t>
            </a:fld>
            <a:endParaRPr lang="ru-RU"/>
          </a:p>
        </p:txBody>
      </p:sp>
    </p:spTree>
    <p:extLst>
      <p:ext uri="{BB962C8B-B14F-4D97-AF65-F5344CB8AC3E}">
        <p14:creationId xmlns:p14="http://schemas.microsoft.com/office/powerpoint/2010/main" val="2850036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81DE001-92E7-D3D1-0928-92C97D32C6F3}"/>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436958AB-AFD2-88F8-403E-20A2AD5EEAEB}"/>
              </a:ext>
            </a:extLst>
          </p:cNvPr>
          <p:cNvSpPr>
            <a:spLocks noGrp="1"/>
          </p:cNvSpPr>
          <p:nvPr>
            <p:ph type="dt" sz="half" idx="10"/>
          </p:nvPr>
        </p:nvSpPr>
        <p:spPr/>
        <p:txBody>
          <a:bodyPr/>
          <a:lstStyle/>
          <a:p>
            <a:fld id="{B89BEA97-7F69-48F0-A3FB-CFB2432BF585}" type="datetimeFigureOut">
              <a:rPr lang="ru-RU" smtClean="0"/>
              <a:t>12.11.2022</a:t>
            </a:fld>
            <a:endParaRPr lang="ru-RU"/>
          </a:p>
        </p:txBody>
      </p:sp>
      <p:sp>
        <p:nvSpPr>
          <p:cNvPr id="4" name="Нижний колонтитул 3">
            <a:extLst>
              <a:ext uri="{FF2B5EF4-FFF2-40B4-BE49-F238E27FC236}">
                <a16:creationId xmlns:a16="http://schemas.microsoft.com/office/drawing/2014/main" id="{7524802D-828F-3325-1F7F-41492D56A156}"/>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E3374FBC-6208-9730-2215-BBA6ED50CB64}"/>
              </a:ext>
            </a:extLst>
          </p:cNvPr>
          <p:cNvSpPr>
            <a:spLocks noGrp="1"/>
          </p:cNvSpPr>
          <p:nvPr>
            <p:ph type="sldNum" sz="quarter" idx="12"/>
          </p:nvPr>
        </p:nvSpPr>
        <p:spPr/>
        <p:txBody>
          <a:bodyPr/>
          <a:lstStyle/>
          <a:p>
            <a:fld id="{79F9F02E-56F8-47BF-806B-97D9D98DC862}" type="slidenum">
              <a:rPr lang="ru-RU" smtClean="0"/>
              <a:t>‹#›</a:t>
            </a:fld>
            <a:endParaRPr lang="ru-RU"/>
          </a:p>
        </p:txBody>
      </p:sp>
    </p:spTree>
    <p:extLst>
      <p:ext uri="{BB962C8B-B14F-4D97-AF65-F5344CB8AC3E}">
        <p14:creationId xmlns:p14="http://schemas.microsoft.com/office/powerpoint/2010/main" val="37593517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BA5C4E00-EA2B-E5E8-3EF3-2B1685A0CBA6}"/>
              </a:ext>
            </a:extLst>
          </p:cNvPr>
          <p:cNvSpPr>
            <a:spLocks noGrp="1"/>
          </p:cNvSpPr>
          <p:nvPr>
            <p:ph type="dt" sz="half" idx="10"/>
          </p:nvPr>
        </p:nvSpPr>
        <p:spPr/>
        <p:txBody>
          <a:bodyPr/>
          <a:lstStyle/>
          <a:p>
            <a:fld id="{B89BEA97-7F69-48F0-A3FB-CFB2432BF585}" type="datetimeFigureOut">
              <a:rPr lang="ru-RU" smtClean="0"/>
              <a:t>12.11.2022</a:t>
            </a:fld>
            <a:endParaRPr lang="ru-RU"/>
          </a:p>
        </p:txBody>
      </p:sp>
      <p:sp>
        <p:nvSpPr>
          <p:cNvPr id="3" name="Нижний колонтитул 2">
            <a:extLst>
              <a:ext uri="{FF2B5EF4-FFF2-40B4-BE49-F238E27FC236}">
                <a16:creationId xmlns:a16="http://schemas.microsoft.com/office/drawing/2014/main" id="{1FDEEA20-364A-4B77-E910-66B5F0FFB3ED}"/>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C22EFFC7-798F-DDDD-E050-2E2F1D3B2EDD}"/>
              </a:ext>
            </a:extLst>
          </p:cNvPr>
          <p:cNvSpPr>
            <a:spLocks noGrp="1"/>
          </p:cNvSpPr>
          <p:nvPr>
            <p:ph type="sldNum" sz="quarter" idx="12"/>
          </p:nvPr>
        </p:nvSpPr>
        <p:spPr/>
        <p:txBody>
          <a:bodyPr/>
          <a:lstStyle/>
          <a:p>
            <a:fld id="{79F9F02E-56F8-47BF-806B-97D9D98DC862}" type="slidenum">
              <a:rPr lang="ru-RU" smtClean="0"/>
              <a:t>‹#›</a:t>
            </a:fld>
            <a:endParaRPr lang="ru-RU"/>
          </a:p>
        </p:txBody>
      </p:sp>
    </p:spTree>
    <p:extLst>
      <p:ext uri="{BB962C8B-B14F-4D97-AF65-F5344CB8AC3E}">
        <p14:creationId xmlns:p14="http://schemas.microsoft.com/office/powerpoint/2010/main" val="4104394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8A05B40-51A2-4419-076A-198DAB7A0C43}"/>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AE99E626-0D55-C8DB-6D8B-7634D2D8548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D7FD7A56-EEBF-6FAA-75C7-3AFD3065FD4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7BFCC74D-F404-4438-ABAA-A5B99993FE8E}"/>
              </a:ext>
            </a:extLst>
          </p:cNvPr>
          <p:cNvSpPr>
            <a:spLocks noGrp="1"/>
          </p:cNvSpPr>
          <p:nvPr>
            <p:ph type="dt" sz="half" idx="10"/>
          </p:nvPr>
        </p:nvSpPr>
        <p:spPr/>
        <p:txBody>
          <a:bodyPr/>
          <a:lstStyle/>
          <a:p>
            <a:fld id="{B89BEA97-7F69-48F0-A3FB-CFB2432BF585}" type="datetimeFigureOut">
              <a:rPr lang="ru-RU" smtClean="0"/>
              <a:t>12.11.2022</a:t>
            </a:fld>
            <a:endParaRPr lang="ru-RU"/>
          </a:p>
        </p:txBody>
      </p:sp>
      <p:sp>
        <p:nvSpPr>
          <p:cNvPr id="6" name="Нижний колонтитул 5">
            <a:extLst>
              <a:ext uri="{FF2B5EF4-FFF2-40B4-BE49-F238E27FC236}">
                <a16:creationId xmlns:a16="http://schemas.microsoft.com/office/drawing/2014/main" id="{F2723169-8AD0-AFFC-9C9B-004D3B907029}"/>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848172AD-90BA-61D0-5EBF-99FDC7F92A72}"/>
              </a:ext>
            </a:extLst>
          </p:cNvPr>
          <p:cNvSpPr>
            <a:spLocks noGrp="1"/>
          </p:cNvSpPr>
          <p:nvPr>
            <p:ph type="sldNum" sz="quarter" idx="12"/>
          </p:nvPr>
        </p:nvSpPr>
        <p:spPr/>
        <p:txBody>
          <a:bodyPr/>
          <a:lstStyle/>
          <a:p>
            <a:fld id="{79F9F02E-56F8-47BF-806B-97D9D98DC862}" type="slidenum">
              <a:rPr lang="ru-RU" smtClean="0"/>
              <a:t>‹#›</a:t>
            </a:fld>
            <a:endParaRPr lang="ru-RU"/>
          </a:p>
        </p:txBody>
      </p:sp>
    </p:spTree>
    <p:extLst>
      <p:ext uri="{BB962C8B-B14F-4D97-AF65-F5344CB8AC3E}">
        <p14:creationId xmlns:p14="http://schemas.microsoft.com/office/powerpoint/2010/main" val="37282226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2C720B4-2883-1877-C448-B64F60A385E1}"/>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6E0DDAFB-C850-FE0A-9F5E-7DECEC3A831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32E9F527-E2F9-1329-432A-A3EAE358C28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9F3F5DDD-E872-3091-B204-E7BADF72077D}"/>
              </a:ext>
            </a:extLst>
          </p:cNvPr>
          <p:cNvSpPr>
            <a:spLocks noGrp="1"/>
          </p:cNvSpPr>
          <p:nvPr>
            <p:ph type="dt" sz="half" idx="10"/>
          </p:nvPr>
        </p:nvSpPr>
        <p:spPr/>
        <p:txBody>
          <a:bodyPr/>
          <a:lstStyle/>
          <a:p>
            <a:fld id="{B89BEA97-7F69-48F0-A3FB-CFB2432BF585}" type="datetimeFigureOut">
              <a:rPr lang="ru-RU" smtClean="0"/>
              <a:t>12.11.2022</a:t>
            </a:fld>
            <a:endParaRPr lang="ru-RU"/>
          </a:p>
        </p:txBody>
      </p:sp>
      <p:sp>
        <p:nvSpPr>
          <p:cNvPr id="6" name="Нижний колонтитул 5">
            <a:extLst>
              <a:ext uri="{FF2B5EF4-FFF2-40B4-BE49-F238E27FC236}">
                <a16:creationId xmlns:a16="http://schemas.microsoft.com/office/drawing/2014/main" id="{92945F54-4B2F-ABF6-0A64-C7F7A73ACD92}"/>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779BF7CC-E574-A978-CF4B-8409A0D50743}"/>
              </a:ext>
            </a:extLst>
          </p:cNvPr>
          <p:cNvSpPr>
            <a:spLocks noGrp="1"/>
          </p:cNvSpPr>
          <p:nvPr>
            <p:ph type="sldNum" sz="quarter" idx="12"/>
          </p:nvPr>
        </p:nvSpPr>
        <p:spPr/>
        <p:txBody>
          <a:bodyPr/>
          <a:lstStyle/>
          <a:p>
            <a:fld id="{79F9F02E-56F8-47BF-806B-97D9D98DC862}" type="slidenum">
              <a:rPr lang="ru-RU" smtClean="0"/>
              <a:t>‹#›</a:t>
            </a:fld>
            <a:endParaRPr lang="ru-RU"/>
          </a:p>
        </p:txBody>
      </p:sp>
    </p:spTree>
    <p:extLst>
      <p:ext uri="{BB962C8B-B14F-4D97-AF65-F5344CB8AC3E}">
        <p14:creationId xmlns:p14="http://schemas.microsoft.com/office/powerpoint/2010/main" val="31117931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527A26F-7167-DF69-EA45-159C23A4ABD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6FFB12B6-772F-A731-7BAD-D8C66913C24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36CDBB5C-5BB3-7796-DDF6-FA124ED6161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9BEA97-7F69-48F0-A3FB-CFB2432BF585}" type="datetimeFigureOut">
              <a:rPr lang="ru-RU" smtClean="0"/>
              <a:t>12.11.2022</a:t>
            </a:fld>
            <a:endParaRPr lang="ru-RU"/>
          </a:p>
        </p:txBody>
      </p:sp>
      <p:sp>
        <p:nvSpPr>
          <p:cNvPr id="5" name="Нижний колонтитул 4">
            <a:extLst>
              <a:ext uri="{FF2B5EF4-FFF2-40B4-BE49-F238E27FC236}">
                <a16:creationId xmlns:a16="http://schemas.microsoft.com/office/drawing/2014/main" id="{55AD3120-944A-CB84-6D19-BFEA1FC6508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D1B619CF-DDD6-2207-698C-8C5D1C368EF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F9F02E-56F8-47BF-806B-97D9D98DC862}" type="slidenum">
              <a:rPr lang="ru-RU" smtClean="0"/>
              <a:t>‹#›</a:t>
            </a:fld>
            <a:endParaRPr lang="ru-RU"/>
          </a:p>
        </p:txBody>
      </p:sp>
    </p:spTree>
    <p:extLst>
      <p:ext uri="{BB962C8B-B14F-4D97-AF65-F5344CB8AC3E}">
        <p14:creationId xmlns:p14="http://schemas.microsoft.com/office/powerpoint/2010/main" val="6258858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311AAEE8-BEE8-3160-14EA-F35D34F69B86}"/>
              </a:ext>
            </a:extLst>
          </p:cNvPr>
          <p:cNvPicPr>
            <a:picLocks noChangeAspect="1"/>
          </p:cNvPicPr>
          <p:nvPr/>
        </p:nvPicPr>
        <p:blipFill>
          <a:blip r:embed="rId2"/>
          <a:stretch>
            <a:fillRect/>
          </a:stretch>
        </p:blipFill>
        <p:spPr>
          <a:xfrm>
            <a:off x="1" y="0"/>
            <a:ext cx="12192000" cy="6858000"/>
          </a:xfrm>
          <a:prstGeom prst="rect">
            <a:avLst/>
          </a:prstGeom>
        </p:spPr>
      </p:pic>
      <p:sp>
        <p:nvSpPr>
          <p:cNvPr id="4" name="TextBox 3">
            <a:extLst>
              <a:ext uri="{FF2B5EF4-FFF2-40B4-BE49-F238E27FC236}">
                <a16:creationId xmlns:a16="http://schemas.microsoft.com/office/drawing/2014/main" id="{A13518DE-4119-BD2C-FD52-D00ADCB753CC}"/>
              </a:ext>
            </a:extLst>
          </p:cNvPr>
          <p:cNvSpPr txBox="1"/>
          <p:nvPr/>
        </p:nvSpPr>
        <p:spPr>
          <a:xfrm>
            <a:off x="876300" y="2856984"/>
            <a:ext cx="9436100" cy="923330"/>
          </a:xfrm>
          <a:prstGeom prst="rect">
            <a:avLst/>
          </a:prstGeom>
          <a:noFill/>
        </p:spPr>
        <p:txBody>
          <a:bodyPr wrap="square">
            <a:spAutoFit/>
          </a:bodyPr>
          <a:lstStyle/>
          <a:p>
            <a:pPr algn="ctr"/>
            <a:r>
              <a:rPr lang="ru-RU" sz="4400" b="1" dirty="0">
                <a:solidFill>
                  <a:srgbClr val="002060"/>
                </a:solidFill>
              </a:rPr>
              <a:t>     </a:t>
            </a:r>
            <a:r>
              <a:rPr lang="ru-RU" sz="5400" b="1" dirty="0">
                <a:solidFill>
                  <a:srgbClr val="002060"/>
                </a:solidFill>
              </a:rPr>
              <a:t>Бурятские народные игры</a:t>
            </a:r>
          </a:p>
        </p:txBody>
      </p:sp>
    </p:spTree>
    <p:extLst>
      <p:ext uri="{BB962C8B-B14F-4D97-AF65-F5344CB8AC3E}">
        <p14:creationId xmlns:p14="http://schemas.microsoft.com/office/powerpoint/2010/main" val="25056189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311AAEE8-BEE8-3160-14EA-F35D34F69B86}"/>
              </a:ext>
            </a:extLst>
          </p:cNvPr>
          <p:cNvPicPr>
            <a:picLocks noChangeAspect="1"/>
          </p:cNvPicPr>
          <p:nvPr/>
        </p:nvPicPr>
        <p:blipFill>
          <a:blip r:embed="rId2"/>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A13518DE-4119-BD2C-FD52-D00ADCB753CC}"/>
              </a:ext>
            </a:extLst>
          </p:cNvPr>
          <p:cNvSpPr txBox="1"/>
          <p:nvPr/>
        </p:nvSpPr>
        <p:spPr>
          <a:xfrm>
            <a:off x="1270000" y="0"/>
            <a:ext cx="9436100" cy="6863417"/>
          </a:xfrm>
          <a:prstGeom prst="rect">
            <a:avLst/>
          </a:prstGeom>
          <a:noFill/>
        </p:spPr>
        <p:txBody>
          <a:bodyPr wrap="square">
            <a:spAutoFit/>
          </a:bodyPr>
          <a:lstStyle/>
          <a:p>
            <a:pPr algn="ctr"/>
            <a:r>
              <a:rPr lang="ru-RU" sz="4400" b="1" dirty="0">
                <a:solidFill>
                  <a:srgbClr val="002060"/>
                </a:solidFill>
              </a:rPr>
              <a:t>Бурятские народные игры</a:t>
            </a:r>
          </a:p>
          <a:p>
            <a:pPr algn="ctr"/>
            <a:endParaRPr lang="ru-RU" sz="4400" b="1" dirty="0">
              <a:solidFill>
                <a:srgbClr val="002060"/>
              </a:solidFill>
            </a:endParaRPr>
          </a:p>
          <a:p>
            <a:pPr algn="ctr"/>
            <a:r>
              <a:rPr lang="ru-RU" sz="4400" b="1" dirty="0">
                <a:solidFill>
                  <a:srgbClr val="002060"/>
                </a:solidFill>
              </a:rPr>
              <a:t>Большое место в жизни детей занимают бурятские народные игры, которые физически укрепляют ребенка, развивают нравственные чувства, познавательные процессы, создают определенный духовный настрой, воспитывают характер и волю.</a:t>
            </a:r>
          </a:p>
        </p:txBody>
      </p:sp>
    </p:spTree>
    <p:extLst>
      <p:ext uri="{BB962C8B-B14F-4D97-AF65-F5344CB8AC3E}">
        <p14:creationId xmlns:p14="http://schemas.microsoft.com/office/powerpoint/2010/main" val="38413997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311AAEE8-BEE8-3160-14EA-F35D34F69B86}"/>
              </a:ext>
            </a:extLst>
          </p:cNvPr>
          <p:cNvPicPr>
            <a:picLocks noChangeAspect="1"/>
          </p:cNvPicPr>
          <p:nvPr/>
        </p:nvPicPr>
        <p:blipFill>
          <a:blip r:embed="rId2"/>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A13518DE-4119-BD2C-FD52-D00ADCB753CC}"/>
              </a:ext>
            </a:extLst>
          </p:cNvPr>
          <p:cNvSpPr txBox="1"/>
          <p:nvPr/>
        </p:nvSpPr>
        <p:spPr>
          <a:xfrm>
            <a:off x="1270000" y="0"/>
            <a:ext cx="9436100" cy="6432530"/>
          </a:xfrm>
          <a:prstGeom prst="rect">
            <a:avLst/>
          </a:prstGeom>
          <a:noFill/>
        </p:spPr>
        <p:txBody>
          <a:bodyPr wrap="square">
            <a:spAutoFit/>
          </a:bodyPr>
          <a:lstStyle/>
          <a:p>
            <a:pPr algn="ctr"/>
            <a:endParaRPr lang="ru-RU" sz="2000" b="1" i="0" dirty="0">
              <a:solidFill>
                <a:srgbClr val="002060"/>
              </a:solidFill>
              <a:effectLst/>
              <a:latin typeface="Arial" panose="020B0604020202020204" pitchFamily="34" charset="0"/>
            </a:endParaRPr>
          </a:p>
          <a:p>
            <a:pPr algn="ctr"/>
            <a:r>
              <a:rPr lang="ru-RU" sz="2800" b="1" i="0" dirty="0">
                <a:solidFill>
                  <a:srgbClr val="002060"/>
                </a:solidFill>
                <a:effectLst/>
                <a:latin typeface="Arial" panose="020B0604020202020204" pitchFamily="34" charset="0"/>
              </a:rPr>
              <a:t>Бабки-лодыжки (Шагай наадан)</a:t>
            </a:r>
            <a:endParaRPr lang="ru-RU" sz="2800" b="1" i="0" dirty="0">
              <a:solidFill>
                <a:srgbClr val="002060"/>
              </a:solidFill>
              <a:effectLst/>
              <a:latin typeface="Calibri" panose="020F0502020204030204" pitchFamily="34" charset="0"/>
            </a:endParaRPr>
          </a:p>
          <a:p>
            <a:pPr indent="228600" algn="ctr"/>
            <a:r>
              <a:rPr lang="ru-RU" sz="2000" b="1" i="0" dirty="0">
                <a:solidFill>
                  <a:srgbClr val="002060"/>
                </a:solidFill>
                <a:effectLst/>
                <a:latin typeface="Arial" panose="020B0604020202020204" pitchFamily="34" charset="0"/>
              </a:rPr>
              <a:t>Бросание лодыжек (таранных костей) имеет много разновидностей:</a:t>
            </a:r>
            <a:endParaRPr lang="ru-RU" sz="2000" b="1" i="0" dirty="0">
              <a:solidFill>
                <a:srgbClr val="002060"/>
              </a:solidFill>
              <a:effectLst/>
              <a:latin typeface="Calibri" panose="020F0502020204030204" pitchFamily="34" charset="0"/>
            </a:endParaRPr>
          </a:p>
          <a:p>
            <a:pPr marL="457200" indent="-228600" algn="ctr"/>
            <a:r>
              <a:rPr lang="ru-RU" sz="2000" b="1" i="0" dirty="0">
                <a:solidFill>
                  <a:srgbClr val="002060"/>
                </a:solidFill>
                <a:effectLst/>
                <a:latin typeface="Arial" panose="020B0604020202020204" pitchFamily="34" charset="0"/>
              </a:rPr>
              <a:t>1.</a:t>
            </a:r>
            <a:r>
              <a:rPr lang="ru-RU" sz="2000" b="1" i="0" dirty="0">
                <a:solidFill>
                  <a:srgbClr val="002060"/>
                </a:solidFill>
                <a:effectLst/>
                <a:latin typeface="Times New Roman" panose="02020603050405020304" pitchFamily="18" charset="0"/>
              </a:rPr>
              <a:t>    </a:t>
            </a:r>
            <a:r>
              <a:rPr lang="ru-RU" sz="2000" b="1" i="0" dirty="0">
                <a:solidFill>
                  <a:srgbClr val="002060"/>
                </a:solidFill>
                <a:effectLst/>
                <a:latin typeface="Arial" panose="020B0604020202020204" pitchFamily="34" charset="0"/>
              </a:rPr>
              <a:t> Несколько лодыжек расставляют в ряд друг против друга по краям стола. Игроки разделяются на две команды. Они по очереди щелкают любую лодыжку из своего ряда в противоположную сторону. Сбитые лодыжки соперников они собирают себе. Выигрывает та команда, которая больше сбила лодыжек.</a:t>
            </a:r>
            <a:endParaRPr lang="ru-RU" sz="2000" b="1" i="0" dirty="0">
              <a:solidFill>
                <a:srgbClr val="002060"/>
              </a:solidFill>
              <a:effectLst/>
              <a:latin typeface="Calibri" panose="020F0502020204030204" pitchFamily="34" charset="0"/>
            </a:endParaRPr>
          </a:p>
          <a:p>
            <a:pPr marL="457200" indent="-228600" algn="ctr"/>
            <a:r>
              <a:rPr lang="ru-RU" sz="2000" b="1" i="0" dirty="0">
                <a:solidFill>
                  <a:srgbClr val="002060"/>
                </a:solidFill>
                <a:effectLst/>
                <a:latin typeface="Arial" panose="020B0604020202020204" pitchFamily="34" charset="0"/>
              </a:rPr>
              <a:t>2.</a:t>
            </a:r>
            <a:r>
              <a:rPr lang="ru-RU" sz="2000" b="1" i="0" dirty="0">
                <a:solidFill>
                  <a:srgbClr val="002060"/>
                </a:solidFill>
                <a:effectLst/>
                <a:latin typeface="Times New Roman" panose="02020603050405020304" pitchFamily="18" charset="0"/>
              </a:rPr>
              <a:t>    </a:t>
            </a:r>
            <a:r>
              <a:rPr lang="ru-RU" sz="2000" b="1" i="0" dirty="0">
                <a:solidFill>
                  <a:srgbClr val="002060"/>
                </a:solidFill>
                <a:effectLst/>
                <a:latin typeface="Arial" panose="020B0604020202020204" pitchFamily="34" charset="0"/>
              </a:rPr>
              <a:t> Большим пальцем щелкают по одной  лодыжке, чтобы попасть в другую. Если попадание было удачным, то игрок сшибает другую и т.д. Сбитые лодыжки забирает себе.</a:t>
            </a:r>
            <a:endParaRPr lang="ru-RU" sz="2000" b="1" i="0" dirty="0">
              <a:solidFill>
                <a:srgbClr val="002060"/>
              </a:solidFill>
              <a:effectLst/>
              <a:latin typeface="Calibri" panose="020F0502020204030204" pitchFamily="34" charset="0"/>
            </a:endParaRPr>
          </a:p>
          <a:p>
            <a:pPr marL="457200" indent="-228600" algn="ctr"/>
            <a:r>
              <a:rPr lang="ru-RU" sz="2000" b="1" i="0" dirty="0">
                <a:solidFill>
                  <a:srgbClr val="002060"/>
                </a:solidFill>
                <a:effectLst/>
                <a:latin typeface="Arial" panose="020B0604020202020204" pitchFamily="34" charset="0"/>
              </a:rPr>
              <a:t>3.</a:t>
            </a:r>
            <a:r>
              <a:rPr lang="ru-RU" sz="2000" b="1" i="0" dirty="0">
                <a:solidFill>
                  <a:srgbClr val="002060"/>
                </a:solidFill>
                <a:effectLst/>
                <a:latin typeface="Times New Roman" panose="02020603050405020304" pitchFamily="18" charset="0"/>
              </a:rPr>
              <a:t>    </a:t>
            </a:r>
            <a:r>
              <a:rPr lang="ru-RU" sz="2000" b="1" i="0" dirty="0">
                <a:solidFill>
                  <a:srgbClr val="002060"/>
                </a:solidFill>
                <a:effectLst/>
                <a:latin typeface="Arial" panose="020B0604020202020204" pitchFamily="34" charset="0"/>
              </a:rPr>
              <a:t> Бег лодыжек: игрок щелчками по лодыжкам добивается, чтобы его лодыжки обогнали лодыжки соперника.</a:t>
            </a:r>
            <a:endParaRPr lang="ru-RU" sz="2000" b="1" i="0" dirty="0">
              <a:solidFill>
                <a:srgbClr val="002060"/>
              </a:solidFill>
              <a:effectLst/>
              <a:latin typeface="Calibri" panose="020F0502020204030204" pitchFamily="34" charset="0"/>
            </a:endParaRPr>
          </a:p>
          <a:p>
            <a:pPr marL="457200" indent="-228600" algn="ctr"/>
            <a:r>
              <a:rPr lang="ru-RU" sz="2000" b="1" i="0" dirty="0">
                <a:solidFill>
                  <a:srgbClr val="002060"/>
                </a:solidFill>
                <a:effectLst/>
                <a:latin typeface="Arial" panose="020B0604020202020204" pitchFamily="34" charset="0"/>
              </a:rPr>
              <a:t>4.</a:t>
            </a:r>
            <a:r>
              <a:rPr lang="ru-RU" sz="2000" b="1" i="0" dirty="0">
                <a:solidFill>
                  <a:srgbClr val="002060"/>
                </a:solidFill>
                <a:effectLst/>
                <a:latin typeface="Times New Roman" panose="02020603050405020304" pitchFamily="18" charset="0"/>
              </a:rPr>
              <a:t>    </a:t>
            </a:r>
            <a:r>
              <a:rPr lang="ru-RU" sz="2000" b="1" i="0" dirty="0">
                <a:solidFill>
                  <a:srgbClr val="002060"/>
                </a:solidFill>
                <a:effectLst/>
                <a:latin typeface="Arial" panose="020B0604020202020204" pitchFamily="34" charset="0"/>
              </a:rPr>
              <a:t> Бодание баранов: два игрока одновременно щелчками с противоположных сторон пускают друг друга лодыжки. Побеждает тот чья лодыжка упала на бок или перевернулась.</a:t>
            </a:r>
            <a:endParaRPr lang="ru-RU" sz="2000" b="1" i="0" dirty="0">
              <a:solidFill>
                <a:srgbClr val="002060"/>
              </a:solidFill>
              <a:effectLst/>
              <a:latin typeface="Calibri" panose="020F0502020204030204" pitchFamily="34" charset="0"/>
            </a:endParaRPr>
          </a:p>
          <a:p>
            <a:pPr marL="457200" indent="-228600" algn="ctr"/>
            <a:r>
              <a:rPr lang="ru-RU" sz="2000" b="1" i="0" dirty="0">
                <a:solidFill>
                  <a:srgbClr val="002060"/>
                </a:solidFill>
                <a:effectLst/>
                <a:latin typeface="Arial" panose="020B0604020202020204" pitchFamily="34" charset="0"/>
              </a:rPr>
              <a:t>5.</a:t>
            </a:r>
            <a:r>
              <a:rPr lang="ru-RU" sz="2000" b="1" i="0" dirty="0">
                <a:solidFill>
                  <a:srgbClr val="002060"/>
                </a:solidFill>
                <a:effectLst/>
                <a:latin typeface="Times New Roman" panose="02020603050405020304" pitchFamily="18" charset="0"/>
              </a:rPr>
              <a:t>    </a:t>
            </a:r>
            <a:r>
              <a:rPr lang="ru-RU" sz="2000" b="1" i="0" dirty="0">
                <a:solidFill>
                  <a:srgbClr val="002060"/>
                </a:solidFill>
                <a:effectLst/>
                <a:latin typeface="Arial" panose="020B0604020202020204" pitchFamily="34" charset="0"/>
              </a:rPr>
              <a:t> Кидание лодыжек с ладони вверх. Пока одна летит вверх, надо собрать в кучу лодыжки, расположенные в рассыпную на столе.</a:t>
            </a:r>
            <a:endParaRPr lang="ru-RU" sz="2000" b="1" i="0" dirty="0">
              <a:solidFill>
                <a:srgbClr val="002060"/>
              </a:solidFill>
              <a:effectLst/>
              <a:latin typeface="Calibri" panose="020F0502020204030204" pitchFamily="34" charset="0"/>
            </a:endParaRPr>
          </a:p>
          <a:p>
            <a:pPr algn="ctr"/>
            <a:r>
              <a:rPr lang="ru-RU" sz="2000" b="1" i="1" dirty="0">
                <a:solidFill>
                  <a:srgbClr val="002060"/>
                </a:solidFill>
                <a:effectLst/>
                <a:latin typeface="Arial" panose="020B0604020202020204" pitchFamily="34" charset="0"/>
              </a:rPr>
              <a:t>Правила игры: </a:t>
            </a:r>
            <a:r>
              <a:rPr lang="ru-RU" sz="2000" b="1" i="0" dirty="0">
                <a:solidFill>
                  <a:srgbClr val="002060"/>
                </a:solidFill>
                <a:effectLst/>
                <a:latin typeface="Arial" panose="020B0604020202020204" pitchFamily="34" charset="0"/>
              </a:rPr>
              <a:t>Следует точно соблюдать приёмы игры</a:t>
            </a:r>
            <a:r>
              <a:rPr lang="ru-RU" sz="4400" b="1" i="0" dirty="0">
                <a:solidFill>
                  <a:srgbClr val="002060"/>
                </a:solidFill>
                <a:effectLst/>
                <a:latin typeface="Arial" panose="020B0604020202020204" pitchFamily="34" charset="0"/>
              </a:rPr>
              <a:t>.</a:t>
            </a:r>
            <a:endParaRPr lang="ru-RU" sz="4400" b="1" i="0" dirty="0">
              <a:solidFill>
                <a:srgbClr val="002060"/>
              </a:solidFill>
              <a:effectLst/>
              <a:latin typeface="Calibri" panose="020F0502020204030204" pitchFamily="34" charset="0"/>
            </a:endParaRPr>
          </a:p>
        </p:txBody>
      </p:sp>
    </p:spTree>
    <p:extLst>
      <p:ext uri="{BB962C8B-B14F-4D97-AF65-F5344CB8AC3E}">
        <p14:creationId xmlns:p14="http://schemas.microsoft.com/office/powerpoint/2010/main" val="29810050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311AAEE8-BEE8-3160-14EA-F35D34F69B86}"/>
              </a:ext>
            </a:extLst>
          </p:cNvPr>
          <p:cNvPicPr>
            <a:picLocks noChangeAspect="1"/>
          </p:cNvPicPr>
          <p:nvPr/>
        </p:nvPicPr>
        <p:blipFill>
          <a:blip r:embed="rId2"/>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A13518DE-4119-BD2C-FD52-D00ADCB753CC}"/>
              </a:ext>
            </a:extLst>
          </p:cNvPr>
          <p:cNvSpPr txBox="1"/>
          <p:nvPr/>
        </p:nvSpPr>
        <p:spPr>
          <a:xfrm>
            <a:off x="1270000" y="0"/>
            <a:ext cx="9436100" cy="6647974"/>
          </a:xfrm>
          <a:prstGeom prst="rect">
            <a:avLst/>
          </a:prstGeom>
          <a:noFill/>
        </p:spPr>
        <p:txBody>
          <a:bodyPr wrap="square">
            <a:spAutoFit/>
          </a:bodyPr>
          <a:lstStyle/>
          <a:p>
            <a:pPr algn="ctr"/>
            <a:endParaRPr lang="ru-RU" sz="2000" b="1" i="0" dirty="0">
              <a:solidFill>
                <a:srgbClr val="002060"/>
              </a:solidFill>
              <a:effectLst/>
              <a:latin typeface="Arial" panose="020B0604020202020204" pitchFamily="34" charset="0"/>
            </a:endParaRPr>
          </a:p>
          <a:p>
            <a:pPr algn="ctr"/>
            <a:r>
              <a:rPr lang="ru-RU" sz="2800" b="1" i="0" dirty="0">
                <a:solidFill>
                  <a:srgbClr val="002060"/>
                </a:solidFill>
                <a:effectLst/>
                <a:latin typeface="Arial" panose="020B0604020202020204" pitchFamily="34" charset="0"/>
              </a:rPr>
              <a:t>Бабки-лодыжки (Шагай наадан)</a:t>
            </a:r>
            <a:endParaRPr lang="ru-RU" sz="2800" b="1" i="0" dirty="0">
              <a:solidFill>
                <a:srgbClr val="002060"/>
              </a:solidFill>
              <a:effectLst/>
              <a:latin typeface="Calibri" panose="020F0502020204030204" pitchFamily="34" charset="0"/>
            </a:endParaRPr>
          </a:p>
          <a:p>
            <a:pPr indent="228600" algn="ctr"/>
            <a:r>
              <a:rPr lang="ru-RU" sz="2100" b="1" i="0" dirty="0">
                <a:solidFill>
                  <a:srgbClr val="002060"/>
                </a:solidFill>
                <a:effectLst/>
                <a:latin typeface="Arial" panose="020B0604020202020204" pitchFamily="34" charset="0"/>
              </a:rPr>
              <a:t>Бросание лодыжек (таранных костей) имеет много разновидностей:</a:t>
            </a:r>
            <a:endParaRPr lang="ru-RU" sz="2100" b="1" i="0" dirty="0">
              <a:solidFill>
                <a:srgbClr val="002060"/>
              </a:solidFill>
              <a:effectLst/>
              <a:latin typeface="Calibri" panose="020F0502020204030204" pitchFamily="34" charset="0"/>
            </a:endParaRPr>
          </a:p>
          <a:p>
            <a:pPr marL="457200" indent="-228600" algn="ctr"/>
            <a:r>
              <a:rPr lang="ru-RU" sz="2100" b="1" i="0" dirty="0">
                <a:solidFill>
                  <a:srgbClr val="002060"/>
                </a:solidFill>
                <a:effectLst/>
                <a:latin typeface="Arial" panose="020B0604020202020204" pitchFamily="34" charset="0"/>
              </a:rPr>
              <a:t>1.</a:t>
            </a:r>
            <a:r>
              <a:rPr lang="ru-RU" sz="2100" b="1" i="0" dirty="0">
                <a:solidFill>
                  <a:srgbClr val="002060"/>
                </a:solidFill>
                <a:effectLst/>
                <a:latin typeface="Times New Roman" panose="02020603050405020304" pitchFamily="18" charset="0"/>
              </a:rPr>
              <a:t>    </a:t>
            </a:r>
            <a:r>
              <a:rPr lang="ru-RU" sz="2100" b="1" i="0" dirty="0">
                <a:solidFill>
                  <a:srgbClr val="002060"/>
                </a:solidFill>
                <a:effectLst/>
                <a:latin typeface="Arial" panose="020B0604020202020204" pitchFamily="34" charset="0"/>
              </a:rPr>
              <a:t> Несколько лодыжек расставляют в ряд друг против друга по краям стола. Игроки разделяются на две команды. Они по очереди щелкают любую лодыжку из своего ряда в противоположную сторону. Сбитые лодыжки соперников они собирают себе. Выигрывает та команда, которая больше сбила лодыжек.</a:t>
            </a:r>
            <a:endParaRPr lang="ru-RU" sz="2100" b="1" i="0" dirty="0">
              <a:solidFill>
                <a:srgbClr val="002060"/>
              </a:solidFill>
              <a:effectLst/>
              <a:latin typeface="Calibri" panose="020F0502020204030204" pitchFamily="34" charset="0"/>
            </a:endParaRPr>
          </a:p>
          <a:p>
            <a:pPr marL="457200" indent="-228600" algn="ctr"/>
            <a:r>
              <a:rPr lang="ru-RU" sz="2100" b="1" i="0" dirty="0">
                <a:solidFill>
                  <a:srgbClr val="002060"/>
                </a:solidFill>
                <a:effectLst/>
                <a:latin typeface="Arial" panose="020B0604020202020204" pitchFamily="34" charset="0"/>
              </a:rPr>
              <a:t>2.</a:t>
            </a:r>
            <a:r>
              <a:rPr lang="ru-RU" sz="2100" b="1" i="0" dirty="0">
                <a:solidFill>
                  <a:srgbClr val="002060"/>
                </a:solidFill>
                <a:effectLst/>
                <a:latin typeface="Times New Roman" panose="02020603050405020304" pitchFamily="18" charset="0"/>
              </a:rPr>
              <a:t>    </a:t>
            </a:r>
            <a:r>
              <a:rPr lang="ru-RU" sz="2100" b="1" i="0" dirty="0">
                <a:solidFill>
                  <a:srgbClr val="002060"/>
                </a:solidFill>
                <a:effectLst/>
                <a:latin typeface="Arial" panose="020B0604020202020204" pitchFamily="34" charset="0"/>
              </a:rPr>
              <a:t> Большим пальцем щелкают по одной  лодыжке, чтобы попасть в другую. Если попадание было удачным, то игрок сшибает другую и т.д. Сбитые лодыжки забирает себе.</a:t>
            </a:r>
            <a:endParaRPr lang="ru-RU" sz="2100" b="1" i="0" dirty="0">
              <a:solidFill>
                <a:srgbClr val="002060"/>
              </a:solidFill>
              <a:effectLst/>
              <a:latin typeface="Calibri" panose="020F0502020204030204" pitchFamily="34" charset="0"/>
            </a:endParaRPr>
          </a:p>
          <a:p>
            <a:pPr marL="457200" indent="-228600" algn="ctr"/>
            <a:r>
              <a:rPr lang="ru-RU" sz="2100" b="1" i="0" dirty="0">
                <a:solidFill>
                  <a:srgbClr val="002060"/>
                </a:solidFill>
                <a:effectLst/>
                <a:latin typeface="Arial" panose="020B0604020202020204" pitchFamily="34" charset="0"/>
              </a:rPr>
              <a:t>3.</a:t>
            </a:r>
            <a:r>
              <a:rPr lang="ru-RU" sz="2100" b="1" i="0" dirty="0">
                <a:solidFill>
                  <a:srgbClr val="002060"/>
                </a:solidFill>
                <a:effectLst/>
                <a:latin typeface="Times New Roman" panose="02020603050405020304" pitchFamily="18" charset="0"/>
              </a:rPr>
              <a:t>    </a:t>
            </a:r>
            <a:r>
              <a:rPr lang="ru-RU" sz="2100" b="1" i="0" dirty="0">
                <a:solidFill>
                  <a:srgbClr val="002060"/>
                </a:solidFill>
                <a:effectLst/>
                <a:latin typeface="Arial" panose="020B0604020202020204" pitchFamily="34" charset="0"/>
              </a:rPr>
              <a:t> Бег лодыжек: игрок щелчками по лодыжкам добивается, чтобы его лодыжки обогнали лодыжки соперника.</a:t>
            </a:r>
            <a:endParaRPr lang="ru-RU" sz="2100" b="1" i="0" dirty="0">
              <a:solidFill>
                <a:srgbClr val="002060"/>
              </a:solidFill>
              <a:effectLst/>
              <a:latin typeface="Calibri" panose="020F0502020204030204" pitchFamily="34" charset="0"/>
            </a:endParaRPr>
          </a:p>
          <a:p>
            <a:pPr marL="457200" indent="-228600" algn="ctr"/>
            <a:r>
              <a:rPr lang="ru-RU" sz="2100" b="1" i="0" dirty="0">
                <a:solidFill>
                  <a:srgbClr val="002060"/>
                </a:solidFill>
                <a:effectLst/>
                <a:latin typeface="Arial" panose="020B0604020202020204" pitchFamily="34" charset="0"/>
              </a:rPr>
              <a:t>4.</a:t>
            </a:r>
            <a:r>
              <a:rPr lang="ru-RU" sz="2100" b="1" i="0" dirty="0">
                <a:solidFill>
                  <a:srgbClr val="002060"/>
                </a:solidFill>
                <a:effectLst/>
                <a:latin typeface="Times New Roman" panose="02020603050405020304" pitchFamily="18" charset="0"/>
              </a:rPr>
              <a:t>    </a:t>
            </a:r>
            <a:r>
              <a:rPr lang="ru-RU" sz="2100" b="1" i="0" dirty="0">
                <a:solidFill>
                  <a:srgbClr val="002060"/>
                </a:solidFill>
                <a:effectLst/>
                <a:latin typeface="Arial" panose="020B0604020202020204" pitchFamily="34" charset="0"/>
              </a:rPr>
              <a:t> Бодание баранов: два игрока одновременно щелчками с противоположных сторон пускают друг друга лодыжки. Побеждает тот чья лодыжка упала на бок или перевернулась.</a:t>
            </a:r>
            <a:endParaRPr lang="ru-RU" sz="2100" b="1" i="0" dirty="0">
              <a:solidFill>
                <a:srgbClr val="002060"/>
              </a:solidFill>
              <a:effectLst/>
              <a:latin typeface="Calibri" panose="020F0502020204030204" pitchFamily="34" charset="0"/>
            </a:endParaRPr>
          </a:p>
          <a:p>
            <a:pPr marL="457200" indent="-228600" algn="ctr"/>
            <a:r>
              <a:rPr lang="ru-RU" sz="2100" b="1" i="0" dirty="0">
                <a:solidFill>
                  <a:srgbClr val="002060"/>
                </a:solidFill>
                <a:effectLst/>
                <a:latin typeface="Arial" panose="020B0604020202020204" pitchFamily="34" charset="0"/>
              </a:rPr>
              <a:t>5.</a:t>
            </a:r>
            <a:r>
              <a:rPr lang="ru-RU" sz="2100" b="1" i="0" dirty="0">
                <a:solidFill>
                  <a:srgbClr val="002060"/>
                </a:solidFill>
                <a:effectLst/>
                <a:latin typeface="Times New Roman" panose="02020603050405020304" pitchFamily="18" charset="0"/>
              </a:rPr>
              <a:t>    </a:t>
            </a:r>
            <a:r>
              <a:rPr lang="ru-RU" sz="2100" b="1" i="0" dirty="0">
                <a:solidFill>
                  <a:srgbClr val="002060"/>
                </a:solidFill>
                <a:effectLst/>
                <a:latin typeface="Arial" panose="020B0604020202020204" pitchFamily="34" charset="0"/>
              </a:rPr>
              <a:t> Кидание лодыжек с ладони вверх. Пока одна летит вверх, надо собрать в кучу лодыжки, расположенные в рассыпную на столе.</a:t>
            </a:r>
            <a:endParaRPr lang="ru-RU" sz="2100" b="1" i="0" dirty="0">
              <a:solidFill>
                <a:srgbClr val="002060"/>
              </a:solidFill>
              <a:effectLst/>
              <a:latin typeface="Calibri" panose="020F0502020204030204" pitchFamily="34" charset="0"/>
            </a:endParaRPr>
          </a:p>
        </p:txBody>
      </p:sp>
    </p:spTree>
    <p:extLst>
      <p:ext uri="{BB962C8B-B14F-4D97-AF65-F5344CB8AC3E}">
        <p14:creationId xmlns:p14="http://schemas.microsoft.com/office/powerpoint/2010/main" val="13311126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311AAEE8-BEE8-3160-14EA-F35D34F69B86}"/>
              </a:ext>
            </a:extLst>
          </p:cNvPr>
          <p:cNvPicPr>
            <a:picLocks noChangeAspect="1"/>
          </p:cNvPicPr>
          <p:nvPr/>
        </p:nvPicPr>
        <p:blipFill>
          <a:blip r:embed="rId2"/>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A13518DE-4119-BD2C-FD52-D00ADCB753CC}"/>
              </a:ext>
            </a:extLst>
          </p:cNvPr>
          <p:cNvSpPr txBox="1"/>
          <p:nvPr/>
        </p:nvSpPr>
        <p:spPr>
          <a:xfrm>
            <a:off x="1270000" y="0"/>
            <a:ext cx="9436100" cy="6740307"/>
          </a:xfrm>
          <a:prstGeom prst="rect">
            <a:avLst/>
          </a:prstGeom>
          <a:noFill/>
        </p:spPr>
        <p:txBody>
          <a:bodyPr wrap="square">
            <a:spAutoFit/>
          </a:bodyPr>
          <a:lstStyle/>
          <a:p>
            <a:pPr algn="ctr"/>
            <a:endParaRPr lang="ru-RU" sz="3600" b="1" i="0" dirty="0">
              <a:solidFill>
                <a:srgbClr val="002060"/>
              </a:solidFill>
              <a:effectLst/>
              <a:latin typeface="Arial" panose="020B0604020202020204" pitchFamily="34" charset="0"/>
            </a:endParaRPr>
          </a:p>
          <a:p>
            <a:pPr algn="ctr"/>
            <a:r>
              <a:rPr lang="ru-RU" sz="3600" b="1" i="0" dirty="0">
                <a:solidFill>
                  <a:srgbClr val="002060"/>
                </a:solidFill>
                <a:effectLst/>
                <a:latin typeface="Arial" panose="020B0604020202020204" pitchFamily="34" charset="0"/>
              </a:rPr>
              <a:t>Подкидывание трех косточек (</a:t>
            </a:r>
            <a:r>
              <a:rPr lang="ru-RU" sz="3600" b="1" i="0" dirty="0" err="1">
                <a:solidFill>
                  <a:srgbClr val="002060"/>
                </a:solidFill>
                <a:effectLst/>
                <a:latin typeface="Arial" panose="020B0604020202020204" pitchFamily="34" charset="0"/>
              </a:rPr>
              <a:t>Хумпараа</a:t>
            </a:r>
            <a:r>
              <a:rPr lang="ru-RU" sz="3600" b="1" i="0" dirty="0">
                <a:solidFill>
                  <a:srgbClr val="002060"/>
                </a:solidFill>
                <a:effectLst/>
                <a:latin typeface="Arial" panose="020B0604020202020204" pitchFamily="34" charset="0"/>
              </a:rPr>
              <a:t>)</a:t>
            </a:r>
            <a:endParaRPr lang="ru-RU" sz="3600" b="1" i="0" dirty="0">
              <a:solidFill>
                <a:srgbClr val="002060"/>
              </a:solidFill>
              <a:effectLst/>
              <a:latin typeface="Calibri" panose="020F0502020204030204" pitchFamily="34" charset="0"/>
            </a:endParaRPr>
          </a:p>
          <a:p>
            <a:pPr indent="449580" algn="ctr"/>
            <a:r>
              <a:rPr lang="ru-RU" sz="3600" b="1" i="0" dirty="0">
                <a:solidFill>
                  <a:srgbClr val="002060"/>
                </a:solidFill>
                <a:effectLst/>
                <a:latin typeface="Arial" panose="020B0604020202020204" pitchFamily="34" charset="0"/>
              </a:rPr>
              <a:t>Эта игра является подготовительным этапом к более сложным играм. По правилам игры нужно, чтобы все три косточки упали одинаково, важно узнать, кто у них упал: козлик или овечка, лошадка или бычок. Но если у кого-то упали все три косточки в одинаковом положении, тот все косточки-бабки забирает себе.</a:t>
            </a:r>
            <a:endParaRPr lang="ru-RU" sz="3600" b="1" i="0" dirty="0">
              <a:solidFill>
                <a:srgbClr val="002060"/>
              </a:solidFill>
              <a:effectLst/>
              <a:latin typeface="Calibri" panose="020F0502020204030204" pitchFamily="34" charset="0"/>
            </a:endParaRPr>
          </a:p>
        </p:txBody>
      </p:sp>
    </p:spTree>
    <p:extLst>
      <p:ext uri="{BB962C8B-B14F-4D97-AF65-F5344CB8AC3E}">
        <p14:creationId xmlns:p14="http://schemas.microsoft.com/office/powerpoint/2010/main" val="8124112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311AAEE8-BEE8-3160-14EA-F35D34F69B86}"/>
              </a:ext>
            </a:extLst>
          </p:cNvPr>
          <p:cNvPicPr>
            <a:picLocks noChangeAspect="1"/>
          </p:cNvPicPr>
          <p:nvPr/>
        </p:nvPicPr>
        <p:blipFill>
          <a:blip r:embed="rId2"/>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A13518DE-4119-BD2C-FD52-D00ADCB753CC}"/>
              </a:ext>
            </a:extLst>
          </p:cNvPr>
          <p:cNvSpPr txBox="1"/>
          <p:nvPr/>
        </p:nvSpPr>
        <p:spPr>
          <a:xfrm>
            <a:off x="1270000" y="0"/>
            <a:ext cx="9436100" cy="6617196"/>
          </a:xfrm>
          <a:prstGeom prst="rect">
            <a:avLst/>
          </a:prstGeom>
          <a:noFill/>
        </p:spPr>
        <p:txBody>
          <a:bodyPr wrap="square">
            <a:spAutoFit/>
          </a:bodyPr>
          <a:lstStyle/>
          <a:p>
            <a:pPr algn="ctr"/>
            <a:endParaRPr lang="ru-RU" sz="2400" b="1" i="0" dirty="0">
              <a:solidFill>
                <a:srgbClr val="002060"/>
              </a:solidFill>
              <a:effectLst/>
              <a:latin typeface="Arial" panose="020B0604020202020204" pitchFamily="34" charset="0"/>
            </a:endParaRPr>
          </a:p>
          <a:p>
            <a:pPr algn="ctr"/>
            <a:endParaRPr lang="ru-RU" sz="2400" b="1" dirty="0">
              <a:solidFill>
                <a:srgbClr val="002060"/>
              </a:solidFill>
              <a:latin typeface="Arial" panose="020B0604020202020204" pitchFamily="34" charset="0"/>
            </a:endParaRPr>
          </a:p>
          <a:p>
            <a:pPr algn="ctr"/>
            <a:r>
              <a:rPr lang="ru-RU" sz="3200" b="1" i="0" dirty="0">
                <a:solidFill>
                  <a:srgbClr val="002060"/>
                </a:solidFill>
                <a:effectLst/>
                <a:latin typeface="Arial" panose="020B0604020202020204" pitchFamily="34" charset="0"/>
              </a:rPr>
              <a:t>Строительство ограды для скота </a:t>
            </a:r>
          </a:p>
          <a:p>
            <a:pPr algn="ctr"/>
            <a:r>
              <a:rPr lang="ru-RU" sz="3200" b="1" i="0" dirty="0">
                <a:solidFill>
                  <a:srgbClr val="002060"/>
                </a:solidFill>
                <a:effectLst/>
                <a:latin typeface="Arial" panose="020B0604020202020204" pitchFamily="34" charset="0"/>
              </a:rPr>
              <a:t>(Хорео барилга) </a:t>
            </a:r>
            <a:endParaRPr lang="ru-RU" sz="3200" b="1" i="0" dirty="0">
              <a:solidFill>
                <a:srgbClr val="002060"/>
              </a:solidFill>
              <a:effectLst/>
              <a:latin typeface="Calibri" panose="020F0502020204030204" pitchFamily="34" charset="0"/>
            </a:endParaRPr>
          </a:p>
          <a:p>
            <a:pPr algn="ctr"/>
            <a:r>
              <a:rPr lang="ru-RU" sz="2400" b="1" i="0" dirty="0">
                <a:solidFill>
                  <a:srgbClr val="002060"/>
                </a:solidFill>
                <a:effectLst/>
                <a:latin typeface="Arial" panose="020B0604020202020204" pitchFamily="34" charset="0"/>
              </a:rPr>
              <a:t>          Дети играют в «городьбу» вдвоем, подгруппами или все сразу. Разделив косточки-бабки поровну, дети строят себе городьбу, воображая ее загоном для скота. Ставят туда пять косточек бугром вверх – пять овечек, шесть косточек выемкой вверх – шесть козликов. У каждого в городьбе было еще семь лошадей, восемь коров, четыре верблюда. Отдельно дети выделяют пять игровых, раскрашенных косточек. Их подкидывают, смотрят, как они лягут. Соответственно их положению, из городьбы каждого играющего «выгоняют» животных и ставят их к себе в загон. Потом, по очереди, подкидывает другой ребенок и тоже выигрывает косточки-бабки из чужой городьбы. Выигрывает тот, у кого собрался полный двор скота.</a:t>
            </a:r>
            <a:endParaRPr lang="ru-RU" sz="2400" b="1" i="0" dirty="0">
              <a:solidFill>
                <a:srgbClr val="002060"/>
              </a:solidFill>
              <a:effectLst/>
              <a:latin typeface="Calibri" panose="020F0502020204030204" pitchFamily="34" charset="0"/>
            </a:endParaRPr>
          </a:p>
        </p:txBody>
      </p:sp>
    </p:spTree>
    <p:extLst>
      <p:ext uri="{BB962C8B-B14F-4D97-AF65-F5344CB8AC3E}">
        <p14:creationId xmlns:p14="http://schemas.microsoft.com/office/powerpoint/2010/main" val="30303960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311AAEE8-BEE8-3160-14EA-F35D34F69B86}"/>
              </a:ext>
            </a:extLst>
          </p:cNvPr>
          <p:cNvPicPr>
            <a:picLocks noChangeAspect="1"/>
          </p:cNvPicPr>
          <p:nvPr/>
        </p:nvPicPr>
        <p:blipFill>
          <a:blip r:embed="rId2"/>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A13518DE-4119-BD2C-FD52-D00ADCB753CC}"/>
              </a:ext>
            </a:extLst>
          </p:cNvPr>
          <p:cNvSpPr txBox="1"/>
          <p:nvPr/>
        </p:nvSpPr>
        <p:spPr>
          <a:xfrm>
            <a:off x="1270000" y="0"/>
            <a:ext cx="9436100" cy="6617196"/>
          </a:xfrm>
          <a:prstGeom prst="rect">
            <a:avLst/>
          </a:prstGeom>
          <a:noFill/>
        </p:spPr>
        <p:txBody>
          <a:bodyPr wrap="square">
            <a:spAutoFit/>
          </a:bodyPr>
          <a:lstStyle/>
          <a:p>
            <a:pPr algn="ctr"/>
            <a:endParaRPr lang="ru-RU" sz="2400" b="1" i="0" dirty="0">
              <a:solidFill>
                <a:srgbClr val="002060"/>
              </a:solidFill>
              <a:effectLst/>
              <a:latin typeface="Arial" panose="020B0604020202020204" pitchFamily="34" charset="0"/>
            </a:endParaRPr>
          </a:p>
          <a:p>
            <a:pPr algn="ctr"/>
            <a:endParaRPr lang="ru-RU" sz="2400" b="1" dirty="0">
              <a:solidFill>
                <a:srgbClr val="002060"/>
              </a:solidFill>
              <a:latin typeface="Arial" panose="020B0604020202020204" pitchFamily="34" charset="0"/>
            </a:endParaRPr>
          </a:p>
          <a:p>
            <a:pPr algn="ctr"/>
            <a:r>
              <a:rPr lang="ru-RU" sz="3200" b="1" i="0" dirty="0">
                <a:solidFill>
                  <a:srgbClr val="002060"/>
                </a:solidFill>
                <a:effectLst/>
                <a:latin typeface="Arial" panose="020B0604020202020204" pitchFamily="34" charset="0"/>
              </a:rPr>
              <a:t>Строительство ограды для скота</a:t>
            </a:r>
          </a:p>
          <a:p>
            <a:pPr algn="ctr"/>
            <a:r>
              <a:rPr lang="ru-RU" sz="3200" b="1" i="0" dirty="0">
                <a:solidFill>
                  <a:srgbClr val="002060"/>
                </a:solidFill>
                <a:effectLst/>
                <a:latin typeface="Arial" panose="020B0604020202020204" pitchFamily="34" charset="0"/>
              </a:rPr>
              <a:t> (Хорео барилга) </a:t>
            </a:r>
            <a:endParaRPr lang="ru-RU" sz="3200" b="1" i="0" dirty="0">
              <a:solidFill>
                <a:srgbClr val="002060"/>
              </a:solidFill>
              <a:effectLst/>
              <a:latin typeface="Calibri" panose="020F0502020204030204" pitchFamily="34" charset="0"/>
            </a:endParaRPr>
          </a:p>
          <a:p>
            <a:pPr algn="ctr"/>
            <a:r>
              <a:rPr lang="ru-RU" sz="2400" b="1" i="0" dirty="0">
                <a:solidFill>
                  <a:srgbClr val="002060"/>
                </a:solidFill>
                <a:effectLst/>
                <a:latin typeface="Arial" panose="020B0604020202020204" pitchFamily="34" charset="0"/>
              </a:rPr>
              <a:t>          Дети играют в «городьбу» вдвоем, подгруппами или все сразу. Разделив косточки-бабки поровну, дети строят себе городьбу, воображая ее загоном для скота. Ставят туда пять косточек бугром вверх – пять овечек, шесть косточек выемкой вверх – шесть козликов. У каждого в городьбе было еще семь лошадей, восемь коров, четыре верблюда. Отдельно дети выделяют пять игровых, раскрашенных косточек. Их подкидывают, смотрят, как они лягут. Соответственно их положению, из городьбы каждого играющего «выгоняют» животных и ставят их к себе в загон. Потом, по очереди, подкидывает другой ребенок и тоже выигрывает косточки-бабки из чужой городьбы. Выигрывает тот, у кого собрался полный двор скота.</a:t>
            </a:r>
            <a:endParaRPr lang="ru-RU" sz="2400" b="1" i="0" dirty="0">
              <a:solidFill>
                <a:srgbClr val="002060"/>
              </a:solidFill>
              <a:effectLst/>
              <a:latin typeface="Calibri" panose="020F0502020204030204" pitchFamily="34" charset="0"/>
            </a:endParaRPr>
          </a:p>
        </p:txBody>
      </p:sp>
    </p:spTree>
    <p:extLst>
      <p:ext uri="{BB962C8B-B14F-4D97-AF65-F5344CB8AC3E}">
        <p14:creationId xmlns:p14="http://schemas.microsoft.com/office/powerpoint/2010/main" val="15978828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311AAEE8-BEE8-3160-14EA-F35D34F69B86}"/>
              </a:ext>
            </a:extLst>
          </p:cNvPr>
          <p:cNvPicPr>
            <a:picLocks noChangeAspect="1"/>
          </p:cNvPicPr>
          <p:nvPr/>
        </p:nvPicPr>
        <p:blipFill>
          <a:blip r:embed="rId2"/>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A13518DE-4119-BD2C-FD52-D00ADCB753CC}"/>
              </a:ext>
            </a:extLst>
          </p:cNvPr>
          <p:cNvSpPr txBox="1"/>
          <p:nvPr/>
        </p:nvSpPr>
        <p:spPr>
          <a:xfrm>
            <a:off x="1130300" y="2070100"/>
            <a:ext cx="9880600" cy="1200329"/>
          </a:xfrm>
          <a:prstGeom prst="rect">
            <a:avLst/>
          </a:prstGeom>
          <a:noFill/>
        </p:spPr>
        <p:txBody>
          <a:bodyPr wrap="square">
            <a:spAutoFit/>
          </a:bodyPr>
          <a:lstStyle/>
          <a:p>
            <a:pPr algn="ctr"/>
            <a:r>
              <a:rPr lang="ru-RU" sz="7200" b="1" i="0" dirty="0">
                <a:solidFill>
                  <a:srgbClr val="002060"/>
                </a:solidFill>
                <a:effectLst/>
                <a:latin typeface="Calibri" panose="020F0502020204030204" pitchFamily="34" charset="0"/>
              </a:rPr>
              <a:t>Удачного отдыха!</a:t>
            </a:r>
          </a:p>
        </p:txBody>
      </p:sp>
    </p:spTree>
    <p:extLst>
      <p:ext uri="{BB962C8B-B14F-4D97-AF65-F5344CB8AC3E}">
        <p14:creationId xmlns:p14="http://schemas.microsoft.com/office/powerpoint/2010/main" val="1893949831"/>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TotalTime>
  <Words>716</Words>
  <Application>Microsoft Office PowerPoint</Application>
  <PresentationFormat>Широкоэкранный</PresentationFormat>
  <Paragraphs>35</Paragraphs>
  <Slides>8</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8</vt:i4>
      </vt:variant>
    </vt:vector>
  </HeadingPairs>
  <TitlesOfParts>
    <vt:vector size="13" baseType="lpstr">
      <vt:lpstr>Arial</vt:lpstr>
      <vt:lpstr>Calibri</vt:lpstr>
      <vt:lpstr>Calibri Light</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Оксана Белых</dc:creator>
  <cp:lastModifiedBy>Оксана Белых</cp:lastModifiedBy>
  <cp:revision>1</cp:revision>
  <dcterms:created xsi:type="dcterms:W3CDTF">2022-11-12T13:11:01Z</dcterms:created>
  <dcterms:modified xsi:type="dcterms:W3CDTF">2022-11-12T13:23:17Z</dcterms:modified>
</cp:coreProperties>
</file>