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4" r:id="rId4"/>
    <p:sldId id="265" r:id="rId5"/>
    <p:sldId id="266" r:id="rId6"/>
    <p:sldId id="268" r:id="rId7"/>
    <p:sldId id="269" r:id="rId8"/>
    <p:sldId id="270" r:id="rId9"/>
    <p:sldId id="267" r:id="rId10"/>
    <p:sldId id="263" r:id="rId11"/>
    <p:sldId id="271" r:id="rId12"/>
    <p:sldId id="272" r:id="rId13"/>
    <p:sldId id="274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4" d="100"/>
          <a:sy n="84" d="100"/>
        </p:scale>
        <p:origin x="-966" y="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9BD52-5950-4F4F-8684-D99FAF53D51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7CC8F-F76F-44D9-871F-21C09AA99605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2" descr="http://www.hqoboi.com/img/other2/svobodnaya-tematika_195.jpg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" name="Picture 4" descr="110.pn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3068960"/>
            <a:ext cx="2195736" cy="2195736"/>
          </a:xfrm>
          <a:prstGeom prst="rect">
            <a:avLst/>
          </a:prstGeom>
          <a:noFill/>
        </p:spPr>
      </p:pic>
      <p:pic>
        <p:nvPicPr>
          <p:cNvPr id="11" name="Picture 12" descr="http://li-web.ru/"/>
          <p:cNvPicPr>
            <a:picLocks noChangeAspect="1" noChangeArrowheads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4509120"/>
            <a:ext cx="2573808" cy="1693566"/>
          </a:xfrm>
          <a:prstGeom prst="rect">
            <a:avLst/>
          </a:prstGeom>
          <a:noFill/>
        </p:spPr>
      </p:pic>
      <p:pic>
        <p:nvPicPr>
          <p:cNvPr id="14" name="Picture 14" descr="http://s55.radikal.ru/i150/1107/cb/9858ef343a07.png"/>
          <p:cNvPicPr>
            <a:picLocks noChangeAspect="1" noChangeArrowheads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 bwMode="auto">
          <a:xfrm rot="4440927">
            <a:off x="2998308" y="1462702"/>
            <a:ext cx="520003" cy="465789"/>
          </a:xfrm>
          <a:prstGeom prst="rect">
            <a:avLst/>
          </a:prstGeom>
          <a:noFill/>
        </p:spPr>
      </p:pic>
      <p:pic>
        <p:nvPicPr>
          <p:cNvPr id="15" name="Picture 14" descr="http://s55.radikal.ru/i150/1107/cb/9858ef343a07.png"/>
          <p:cNvPicPr>
            <a:picLocks noChangeAspect="1" noChangeArrowheads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 bwMode="auto">
          <a:xfrm rot="834491">
            <a:off x="1691680" y="1194048"/>
            <a:ext cx="647377" cy="579883"/>
          </a:xfrm>
          <a:prstGeom prst="rect">
            <a:avLst/>
          </a:prstGeom>
          <a:noFill/>
        </p:spPr>
      </p:pic>
      <p:pic>
        <p:nvPicPr>
          <p:cNvPr id="16" name="Picture 14" descr="http://s55.radikal.ru/i150/1107/cb/9858ef343a07.png"/>
          <p:cNvPicPr>
            <a:picLocks noChangeAspect="1" noChangeArrowheads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 bwMode="auto">
          <a:xfrm rot="20765509" flipH="1">
            <a:off x="2467716" y="455488"/>
            <a:ext cx="474757" cy="425260"/>
          </a:xfrm>
          <a:prstGeom prst="rect">
            <a:avLst/>
          </a:prstGeom>
          <a:noFill/>
        </p:spPr>
      </p:pic>
      <p:pic>
        <p:nvPicPr>
          <p:cNvPr id="17" name="Picture 14" descr="http://s55.radikal.ru/i150/1107/cb/9858ef343a07.png"/>
          <p:cNvPicPr>
            <a:picLocks noChangeAspect="1" noChangeArrowheads="1"/>
          </p:cNvPicPr>
          <p:nvPr userDrawn="1"/>
        </p:nvPicPr>
        <p:blipFill>
          <a:blip r:embed="rId8" cstate="screen"/>
          <a:srcRect/>
          <a:stretch>
            <a:fillRect/>
          </a:stretch>
        </p:blipFill>
        <p:spPr bwMode="auto">
          <a:xfrm rot="17860795" flipH="1">
            <a:off x="2387954" y="1542099"/>
            <a:ext cx="282402" cy="252959"/>
          </a:xfrm>
          <a:prstGeom prst="rect">
            <a:avLst/>
          </a:prstGeom>
          <a:noFill/>
        </p:spPr>
      </p:pic>
      <p:pic>
        <p:nvPicPr>
          <p:cNvPr id="18" name="Picture 14" descr="http://s55.radikal.ru/i150/1107/cb/9858ef343a07.png"/>
          <p:cNvPicPr>
            <a:picLocks noChangeAspect="1" noChangeArrowheads="1"/>
          </p:cNvPicPr>
          <p:nvPr userDrawn="1"/>
        </p:nvPicPr>
        <p:blipFill>
          <a:blip r:embed="rId8" cstate="screen"/>
          <a:srcRect/>
          <a:stretch>
            <a:fillRect/>
          </a:stretch>
        </p:blipFill>
        <p:spPr bwMode="auto">
          <a:xfrm rot="1184213" flipH="1">
            <a:off x="3250070" y="372908"/>
            <a:ext cx="282402" cy="252959"/>
          </a:xfrm>
          <a:prstGeom prst="rect">
            <a:avLst/>
          </a:prstGeom>
          <a:noFill/>
        </p:spPr>
      </p:pic>
      <p:pic>
        <p:nvPicPr>
          <p:cNvPr id="19" name="Picture 24" descr="http://kira-scrap.ru/KATALOG/OFORMLENIE/1/0_8ba16_f0ee499e_L.png"/>
          <p:cNvPicPr>
            <a:picLocks noChangeAspect="1" noChangeArrowheads="1"/>
          </p:cNvPicPr>
          <p:nvPr userDrawn="1"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059832" y="0"/>
            <a:ext cx="4762500" cy="2295526"/>
          </a:xfrm>
          <a:prstGeom prst="rect">
            <a:avLst/>
          </a:prstGeom>
          <a:noFill/>
        </p:spPr>
      </p:pic>
      <p:pic>
        <p:nvPicPr>
          <p:cNvPr id="21" name="Picture 14" descr="http://s55.radikal.ru/i150/1107/cb/9858ef343a07.png"/>
          <p:cNvPicPr>
            <a:picLocks noChangeAspect="1" noChangeArrowheads="1"/>
          </p:cNvPicPr>
          <p:nvPr userDrawn="1"/>
        </p:nvPicPr>
        <p:blipFill>
          <a:blip r:embed="rId10" cstate="screen"/>
          <a:srcRect/>
          <a:stretch>
            <a:fillRect/>
          </a:stretch>
        </p:blipFill>
        <p:spPr bwMode="auto">
          <a:xfrm rot="4760048">
            <a:off x="2262221" y="1712230"/>
            <a:ext cx="728934" cy="886319"/>
          </a:xfrm>
          <a:prstGeom prst="rect">
            <a:avLst/>
          </a:prstGeom>
          <a:noFill/>
        </p:spPr>
      </p:pic>
      <p:sp>
        <p:nvSpPr>
          <p:cNvPr id="23" name="Прямоугольник 22"/>
          <p:cNvSpPr/>
          <p:nvPr userDrawn="1"/>
        </p:nvSpPr>
        <p:spPr>
          <a:xfrm>
            <a:off x="0" y="0"/>
            <a:ext cx="9144000" cy="6858001"/>
          </a:xfrm>
          <a:prstGeom prst="rect">
            <a:avLst/>
          </a:prstGeom>
          <a:noFill/>
          <a:ln w="222250" cmpd="tri">
            <a:solidFill>
              <a:srgbClr val="00B0F0">
                <a:alpha val="87000"/>
              </a:srgbClr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Picture 26" descr="http://img-fotki.yandex.ru/get/9512/16969765.1e5/0_8ba0d_a93542ba_orig.png"/>
          <p:cNvPicPr>
            <a:picLocks noChangeAspect="1" noChangeArrowheads="1"/>
          </p:cNvPicPr>
          <p:nvPr userDrawn="1"/>
        </p:nvPicPr>
        <p:blipFill>
          <a:blip r:embed="rId11" cstate="screen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187624" y="548680"/>
            <a:ext cx="3960440" cy="3960440"/>
          </a:xfrm>
          <a:prstGeom prst="rect">
            <a:avLst/>
          </a:prstGeom>
          <a:noFill/>
        </p:spPr>
      </p:pic>
      <p:pic>
        <p:nvPicPr>
          <p:cNvPr id="20" name="Picture 14" descr="http://s55.radikal.ru/i150/1107/cb/9858ef343a07.png"/>
          <p:cNvPicPr>
            <a:picLocks noChangeAspect="1" noChangeArrowheads="1"/>
          </p:cNvPicPr>
          <p:nvPr userDrawn="1"/>
        </p:nvPicPr>
        <p:blipFill>
          <a:blip r:embed="rId10" cstate="screen"/>
          <a:srcRect/>
          <a:stretch>
            <a:fillRect/>
          </a:stretch>
        </p:blipFill>
        <p:spPr bwMode="auto">
          <a:xfrm rot="3367660">
            <a:off x="2629973" y="626837"/>
            <a:ext cx="727507" cy="885062"/>
          </a:xfrm>
          <a:prstGeom prst="rect">
            <a:avLst/>
          </a:prstGeom>
          <a:noFill/>
        </p:spPr>
      </p:pic>
      <p:pic>
        <p:nvPicPr>
          <p:cNvPr id="22" name="Picture 26" descr="http://img-fotki.yandex.ru/get/9512/16969765.1e5/0_8ba0d_a93542ba_orig.png"/>
          <p:cNvPicPr>
            <a:picLocks noChangeAspect="1" noChangeArrowheads="1"/>
          </p:cNvPicPr>
          <p:nvPr userDrawn="1"/>
        </p:nvPicPr>
        <p:blipFill>
          <a:blip r:embed="rId11" cstate="screen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99592" y="0"/>
            <a:ext cx="3960440" cy="3960440"/>
          </a:xfrm>
          <a:prstGeom prst="rect">
            <a:avLst/>
          </a:prstGeom>
          <a:noFill/>
        </p:spPr>
      </p:pic>
      <p:pic>
        <p:nvPicPr>
          <p:cNvPr id="12" name="Picture 14" descr="http://s55.radikal.ru/i150/1107/cb/9858ef343a07.png"/>
          <p:cNvPicPr>
            <a:picLocks noChangeAspect="1" noChangeArrowheads="1"/>
          </p:cNvPicPr>
          <p:nvPr userDrawn="1"/>
        </p:nvPicPr>
        <p:blipFill>
          <a:blip r:embed="rId12" cstate="screen"/>
          <a:srcRect/>
          <a:stretch>
            <a:fillRect/>
          </a:stretch>
        </p:blipFill>
        <p:spPr bwMode="auto">
          <a:xfrm rot="2685555">
            <a:off x="626085" y="1528055"/>
            <a:ext cx="1617183" cy="213885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9BD52-5950-4F4F-8684-D99FAF53D51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7CC8F-F76F-44D9-871F-21C09AA99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9BD52-5950-4F4F-8684-D99FAF53D51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7CC8F-F76F-44D9-871F-21C09AA99605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218" name="Picture 2" descr="http://www.hqoboi.com/img/other2/svobodnaya-tematika_195.jpg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220" name="Picture 4" descr="110.pn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3068960"/>
            <a:ext cx="2195736" cy="2195736"/>
          </a:xfrm>
          <a:prstGeom prst="rect">
            <a:avLst/>
          </a:prstGeom>
          <a:noFill/>
        </p:spPr>
      </p:pic>
      <p:pic>
        <p:nvPicPr>
          <p:cNvPr id="9228" name="Picture 12" descr="http://li-web.ru/"/>
          <p:cNvPicPr>
            <a:picLocks noChangeAspect="1" noChangeArrowheads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4509120"/>
            <a:ext cx="2573808" cy="1693566"/>
          </a:xfrm>
          <a:prstGeom prst="rect">
            <a:avLst/>
          </a:prstGeom>
          <a:noFill/>
        </p:spPr>
      </p:pic>
      <p:pic>
        <p:nvPicPr>
          <p:cNvPr id="17" name="Picture 14" descr="http://s55.radikal.ru/i150/1107/cb/9858ef343a07.png"/>
          <p:cNvPicPr>
            <a:picLocks noChangeAspect="1" noChangeArrowheads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 bwMode="auto">
          <a:xfrm rot="4440927">
            <a:off x="3130519" y="1462702"/>
            <a:ext cx="520003" cy="465789"/>
          </a:xfrm>
          <a:prstGeom prst="rect">
            <a:avLst/>
          </a:prstGeom>
          <a:noFill/>
        </p:spPr>
      </p:pic>
      <p:pic>
        <p:nvPicPr>
          <p:cNvPr id="18" name="Picture 14" descr="http://s55.radikal.ru/i150/1107/cb/9858ef343a07.png"/>
          <p:cNvPicPr>
            <a:picLocks noChangeAspect="1" noChangeArrowheads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 bwMode="auto">
          <a:xfrm rot="834491">
            <a:off x="1823891" y="1194048"/>
            <a:ext cx="647377" cy="579883"/>
          </a:xfrm>
          <a:prstGeom prst="rect">
            <a:avLst/>
          </a:prstGeom>
          <a:noFill/>
        </p:spPr>
      </p:pic>
      <p:pic>
        <p:nvPicPr>
          <p:cNvPr id="22" name="Picture 14" descr="http://s55.radikal.ru/i150/1107/cb/9858ef343a07.png"/>
          <p:cNvPicPr>
            <a:picLocks noChangeAspect="1" noChangeArrowheads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 bwMode="auto">
          <a:xfrm rot="20765509" flipH="1">
            <a:off x="2599927" y="455488"/>
            <a:ext cx="474757" cy="425260"/>
          </a:xfrm>
          <a:prstGeom prst="rect">
            <a:avLst/>
          </a:prstGeom>
          <a:noFill/>
        </p:spPr>
      </p:pic>
      <p:pic>
        <p:nvPicPr>
          <p:cNvPr id="24" name="Picture 14" descr="http://s55.radikal.ru/i150/1107/cb/9858ef343a07.png"/>
          <p:cNvPicPr>
            <a:picLocks noChangeAspect="1" noChangeArrowheads="1"/>
          </p:cNvPicPr>
          <p:nvPr userDrawn="1"/>
        </p:nvPicPr>
        <p:blipFill>
          <a:blip r:embed="rId8" cstate="screen"/>
          <a:srcRect/>
          <a:stretch>
            <a:fillRect/>
          </a:stretch>
        </p:blipFill>
        <p:spPr bwMode="auto">
          <a:xfrm rot="17860795" flipH="1">
            <a:off x="2520165" y="1542099"/>
            <a:ext cx="282402" cy="252959"/>
          </a:xfrm>
          <a:prstGeom prst="rect">
            <a:avLst/>
          </a:prstGeom>
          <a:noFill/>
        </p:spPr>
      </p:pic>
      <p:pic>
        <p:nvPicPr>
          <p:cNvPr id="25" name="Picture 14" descr="http://s55.radikal.ru/i150/1107/cb/9858ef343a07.png"/>
          <p:cNvPicPr>
            <a:picLocks noChangeAspect="1" noChangeArrowheads="1"/>
          </p:cNvPicPr>
          <p:nvPr userDrawn="1"/>
        </p:nvPicPr>
        <p:blipFill>
          <a:blip r:embed="rId8" cstate="screen"/>
          <a:srcRect/>
          <a:stretch>
            <a:fillRect/>
          </a:stretch>
        </p:blipFill>
        <p:spPr bwMode="auto">
          <a:xfrm rot="1184213" flipH="1">
            <a:off x="3382281" y="372908"/>
            <a:ext cx="282402" cy="252959"/>
          </a:xfrm>
          <a:prstGeom prst="rect">
            <a:avLst/>
          </a:prstGeom>
          <a:noFill/>
        </p:spPr>
      </p:pic>
      <p:pic>
        <p:nvPicPr>
          <p:cNvPr id="9240" name="Picture 24" descr="http://kira-scrap.ru/KATALOG/OFORMLENIE/1/0_8ba16_f0ee499e_L.png"/>
          <p:cNvPicPr>
            <a:picLocks noChangeAspect="1" noChangeArrowheads="1"/>
          </p:cNvPicPr>
          <p:nvPr userDrawn="1"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347864" y="0"/>
            <a:ext cx="4762500" cy="2295526"/>
          </a:xfrm>
          <a:prstGeom prst="rect">
            <a:avLst/>
          </a:prstGeom>
          <a:noFill/>
        </p:spPr>
      </p:pic>
      <p:pic>
        <p:nvPicPr>
          <p:cNvPr id="36" name="Picture 14" descr="http://s55.radikal.ru/i150/1107/cb/9858ef343a07.png"/>
          <p:cNvPicPr>
            <a:picLocks noChangeAspect="1" noChangeArrowheads="1"/>
          </p:cNvPicPr>
          <p:nvPr userDrawn="1"/>
        </p:nvPicPr>
        <p:blipFill>
          <a:blip r:embed="rId10" cstate="screen"/>
          <a:srcRect/>
          <a:stretch>
            <a:fillRect/>
          </a:stretch>
        </p:blipFill>
        <p:spPr bwMode="auto">
          <a:xfrm rot="4760048">
            <a:off x="2262221" y="1712230"/>
            <a:ext cx="728934" cy="886319"/>
          </a:xfrm>
          <a:prstGeom prst="rect">
            <a:avLst/>
          </a:prstGeom>
          <a:noFill/>
        </p:spPr>
      </p:pic>
      <p:pic>
        <p:nvPicPr>
          <p:cNvPr id="37" name="Picture 14" descr="http://s55.radikal.ru/i150/1107/cb/9858ef343a07.png"/>
          <p:cNvPicPr>
            <a:picLocks noChangeAspect="1" noChangeArrowheads="1"/>
          </p:cNvPicPr>
          <p:nvPr userDrawn="1"/>
        </p:nvPicPr>
        <p:blipFill>
          <a:blip r:embed="rId10" cstate="screen"/>
          <a:srcRect/>
          <a:stretch>
            <a:fillRect/>
          </a:stretch>
        </p:blipFill>
        <p:spPr bwMode="auto">
          <a:xfrm rot="3367660">
            <a:off x="2629973" y="626837"/>
            <a:ext cx="727507" cy="885062"/>
          </a:xfrm>
          <a:prstGeom prst="rect">
            <a:avLst/>
          </a:prstGeom>
          <a:noFill/>
        </p:spPr>
      </p:pic>
      <p:pic>
        <p:nvPicPr>
          <p:cNvPr id="38" name="Picture 26" descr="http://img-fotki.yandex.ru/get/9512/16969765.1e5/0_8ba0d_a93542ba_orig.png"/>
          <p:cNvPicPr>
            <a:picLocks noChangeAspect="1" noChangeArrowheads="1"/>
          </p:cNvPicPr>
          <p:nvPr userDrawn="1"/>
        </p:nvPicPr>
        <p:blipFill>
          <a:blip r:embed="rId11" cstate="screen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99592" y="0"/>
            <a:ext cx="3960440" cy="3960440"/>
          </a:xfrm>
          <a:prstGeom prst="rect">
            <a:avLst/>
          </a:prstGeom>
          <a:noFill/>
        </p:spPr>
      </p:pic>
      <p:pic>
        <p:nvPicPr>
          <p:cNvPr id="39" name="Picture 26" descr="http://img-fotki.yandex.ru/get/9512/16969765.1e5/0_8ba0d_a93542ba_orig.png"/>
          <p:cNvPicPr>
            <a:picLocks noChangeAspect="1" noChangeArrowheads="1"/>
          </p:cNvPicPr>
          <p:nvPr userDrawn="1"/>
        </p:nvPicPr>
        <p:blipFill>
          <a:blip r:embed="rId11" cstate="screen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051992" y="152400"/>
            <a:ext cx="3960440" cy="3960440"/>
          </a:xfrm>
          <a:prstGeom prst="rect">
            <a:avLst/>
          </a:prstGeom>
          <a:noFill/>
        </p:spPr>
      </p:pic>
      <p:pic>
        <p:nvPicPr>
          <p:cNvPr id="9230" name="Picture 14" descr="http://s55.radikal.ru/i150/1107/cb/9858ef343a07.png"/>
          <p:cNvPicPr>
            <a:picLocks noChangeAspect="1" noChangeArrowheads="1"/>
          </p:cNvPicPr>
          <p:nvPr userDrawn="1"/>
        </p:nvPicPr>
        <p:blipFill>
          <a:blip r:embed="rId12" cstate="screen"/>
          <a:srcRect/>
          <a:stretch>
            <a:fillRect/>
          </a:stretch>
        </p:blipFill>
        <p:spPr bwMode="auto">
          <a:xfrm rot="2525172">
            <a:off x="684484" y="1607470"/>
            <a:ext cx="1617183" cy="2138855"/>
          </a:xfrm>
          <a:prstGeom prst="rect">
            <a:avLst/>
          </a:prstGeom>
          <a:noFill/>
        </p:spPr>
      </p:pic>
      <p:sp>
        <p:nvSpPr>
          <p:cNvPr id="35" name="Прямоугольник 34"/>
          <p:cNvSpPr/>
          <p:nvPr userDrawn="1"/>
        </p:nvSpPr>
        <p:spPr>
          <a:xfrm>
            <a:off x="0" y="116632"/>
            <a:ext cx="9144000" cy="6858000"/>
          </a:xfrm>
          <a:prstGeom prst="rect">
            <a:avLst/>
          </a:prstGeom>
          <a:solidFill>
            <a:srgbClr val="E3DFF7">
              <a:alpha val="69000"/>
            </a:srgbClr>
          </a:solidFill>
          <a:ln w="222250" cmpd="tri">
            <a:solidFill>
              <a:srgbClr val="00B0F0">
                <a:alpha val="87000"/>
              </a:srgbClr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9BD52-5950-4F4F-8684-D99FAF53D51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7CC8F-F76F-44D9-871F-21C09AA99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9BD52-5950-4F4F-8684-D99FAF53D51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7CC8F-F76F-44D9-871F-21C09AA99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9BD52-5950-4F4F-8684-D99FAF53D51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7CC8F-F76F-44D9-871F-21C09AA99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9BD52-5950-4F4F-8684-D99FAF53D51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7CC8F-F76F-44D9-871F-21C09AA99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9BD52-5950-4F4F-8684-D99FAF53D51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7CC8F-F76F-44D9-871F-21C09AA99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9BD52-5950-4F4F-8684-D99FAF53D51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7CC8F-F76F-44D9-871F-21C09AA99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9BD52-5950-4F4F-8684-D99FAF53D51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7CC8F-F76F-44D9-871F-21C09AA99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69BD52-5950-4F4F-8684-D99FAF53D51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C7CC8F-F76F-44D9-871F-21C09AA99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00430" y="642918"/>
            <a:ext cx="5182344" cy="197165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F0"/>
                </a:solidFill>
                <a:latin typeface="Georgia" pitchFamily="18" charset="0"/>
              </a:rPr>
              <a:t>Проект:</a:t>
            </a:r>
            <a:r>
              <a:rPr lang="ru-RU" b="1" dirty="0" smtClean="0">
                <a:solidFill>
                  <a:srgbClr val="00B0F0"/>
                </a:solidFill>
                <a:latin typeface="Georgia" pitchFamily="18" charset="0"/>
              </a:rPr>
              <a:t/>
            </a:r>
            <a:br>
              <a:rPr lang="ru-RU" b="1" dirty="0" smtClean="0">
                <a:solidFill>
                  <a:srgbClr val="00B0F0"/>
                </a:solidFill>
                <a:latin typeface="Georgia" pitchFamily="18" charset="0"/>
              </a:rPr>
            </a:br>
            <a:r>
              <a:rPr lang="ru-RU" b="1" dirty="0" smtClean="0">
                <a:solidFill>
                  <a:srgbClr val="00B0F0"/>
                </a:solidFill>
                <a:latin typeface="Georgia" pitchFamily="18" charset="0"/>
              </a:rPr>
              <a:t>Чистые </a:t>
            </a:r>
            <a:r>
              <a:rPr lang="ru-RU" b="1" dirty="0" smtClean="0">
                <a:solidFill>
                  <a:srgbClr val="00B0F0"/>
                </a:solidFill>
                <a:latin typeface="Georgia" pitchFamily="18" charset="0"/>
              </a:rPr>
              <a:t>водоемы – здоровая среда!</a:t>
            </a:r>
            <a:endParaRPr lang="ru-RU" b="1" dirty="0">
              <a:solidFill>
                <a:srgbClr val="00B0F0"/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14942" y="4857760"/>
            <a:ext cx="3744416" cy="1752600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ru-RU" sz="2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 проекта: </a:t>
            </a:r>
            <a:r>
              <a:rPr lang="ru-RU" sz="21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Малешкина</a:t>
            </a:r>
            <a:r>
              <a:rPr lang="ru-RU" sz="2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Анна, </a:t>
            </a:r>
            <a:r>
              <a:rPr lang="ru-RU" sz="21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учениница</a:t>
            </a:r>
            <a:r>
              <a:rPr lang="ru-RU" sz="2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5Г класса.</a:t>
            </a:r>
          </a:p>
          <a:p>
            <a:pPr>
              <a:defRPr/>
            </a:pPr>
            <a:r>
              <a:rPr lang="ru-RU" sz="2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Руководитель: </a:t>
            </a:r>
            <a:r>
              <a:rPr lang="ru-RU" sz="2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Платонова Анна Владимировна,</a:t>
            </a:r>
            <a:endParaRPr lang="ru-RU" sz="21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биологии и химии</a:t>
            </a:r>
            <a:endParaRPr lang="ru-RU" sz="21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(г. Смоленск)</a:t>
            </a:r>
            <a:endParaRPr lang="ru-RU" sz="21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142984"/>
            <a:ext cx="7772400" cy="4625991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Для человека загрязняющие вещества в пресных водах опасны следующими последствиями: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1.увеличение риска развития болезней разных систем организма (особенно ЖКТ, мочевыделительной системы, печени, опорно-двигательного аппарата);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повышение вероятности распространения кишечных инфекций среди большого числа людей вплоть до эпидемий и пандемий;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обширное распространение паразитических заболеваний;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4.многократное увеличение риска развития онкологических заболеваний у большого числа людей, пьющих загрязненную воду.</a:t>
            </a:r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28934"/>
            <a:ext cx="7772400" cy="1477966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00042"/>
            <a:ext cx="7772400" cy="5268933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Как же сам человек может помочь избежать такой беды?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22064299_24-pibig_info-p-zagryaznenie-vodoemov-priroda-krasivo-foto-2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9" y="1428736"/>
            <a:ext cx="6757648" cy="45005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500174"/>
            <a:ext cx="7772400" cy="4268801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большинстве государств охрана пресных вод подтверждена на уровне законодательства.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Основной метод – регулярные проверки предприятий </a:t>
            </a:r>
            <a:r>
              <a:rPr lang="ru-RU" sz="1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санэпидемстанциями.Они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следят за тем, правильно ли утилизируются все отходы и не попадают ли они в водоемы. Также они регулярно забирают пробы из рек, озер вблизи предприятий. Это позволяет точно выявить источник </a:t>
            </a:r>
            <a:r>
              <a:rPr lang="ru-RU" sz="1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загрязнения.Государства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обязывают промышленные предприятия устанавливать фильтрующие системы и станции для очистки воды.</a:t>
            </a:r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785926"/>
            <a:ext cx="7772400" cy="3983049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Заключение.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Пресные воды подвержены обширному загрязнению. При этом их основным загрязнителем выступает </a:t>
            </a:r>
            <a:r>
              <a:rPr lang="ru-RU" sz="1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человек.Главными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последствиями ухудшения качества пресных водоемов являются гибель их обитателей и ухудшение здоровья большого числа людей, использующих воду из них для </a:t>
            </a:r>
            <a:r>
              <a:rPr lang="ru-RU" sz="1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питья.Охране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пресных вод стало уделяться больше внимания. Совершенствуются технологии их очищения, в ряде государств сокращаются выбросы химических веществ в них. Но проблема по-прежнему актуальна и нуждается в более активном решении.</a:t>
            </a:r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714488"/>
            <a:ext cx="7772400" cy="4054487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Список используемой литературы: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800" b="0" dirty="0" smtClean="0"/>
              <a:t>Боголюбов, С. А. Правовые основы природопользования и охраны окружающей среды : учебник и практикум для академического </a:t>
            </a:r>
            <a:r>
              <a:rPr lang="ru-RU" sz="1800" b="0" dirty="0" err="1" smtClean="0"/>
              <a:t>бакалавриата</a:t>
            </a:r>
            <a:r>
              <a:rPr lang="ru-RU" sz="1800" b="0" dirty="0" smtClean="0"/>
              <a:t> / С. А. Боголюбов, Е. А. Позднякова. — 3-е изд., </a:t>
            </a:r>
            <a:r>
              <a:rPr lang="ru-RU" sz="1800" b="0" dirty="0" err="1" smtClean="0"/>
              <a:t>перераб</a:t>
            </a:r>
            <a:r>
              <a:rPr lang="ru-RU" sz="1800" b="0" dirty="0" smtClean="0"/>
              <a:t>. и доп. — М. : Издательство </a:t>
            </a:r>
            <a:r>
              <a:rPr lang="ru-RU" sz="1800" b="0" dirty="0" err="1" smtClean="0"/>
              <a:t>Юрайт</a:t>
            </a:r>
            <a:r>
              <a:rPr lang="ru-RU" sz="1800" b="0" dirty="0" smtClean="0"/>
              <a:t>, 2018</a:t>
            </a:r>
            <a:br>
              <a:rPr lang="ru-RU" sz="1800" b="0" dirty="0" smtClean="0"/>
            </a:br>
            <a:r>
              <a:rPr lang="ru-RU" sz="1800" dirty="0" smtClean="0"/>
              <a:t>2</a:t>
            </a:r>
            <a:r>
              <a:rPr lang="ru-RU" sz="1800" b="0" dirty="0" smtClean="0"/>
              <a:t> Павлова, Е. И. Общая экология : учебник и практикум для прикладного </a:t>
            </a:r>
            <a:r>
              <a:rPr lang="ru-RU" sz="1800" b="0" dirty="0" err="1" smtClean="0"/>
              <a:t>бакалавриата</a:t>
            </a:r>
            <a:r>
              <a:rPr lang="ru-RU" sz="1800" b="0" dirty="0" smtClean="0"/>
              <a:t> / Е. И. Павлова, В. К. Новиков. — М. : Издательство </a:t>
            </a:r>
            <a:r>
              <a:rPr lang="ru-RU" sz="1800" b="0" dirty="0" err="1" smtClean="0"/>
              <a:t>Юрайт</a:t>
            </a:r>
            <a:r>
              <a:rPr lang="ru-RU" sz="1800" b="0" dirty="0" smtClean="0"/>
              <a:t>, 2019</a:t>
            </a:r>
            <a:r>
              <a:rPr lang="ru-RU" sz="1800" dirty="0" smtClean="0"/>
              <a:t>. </a:t>
            </a:r>
            <a:br>
              <a:rPr lang="ru-RU" sz="1800" dirty="0" smtClean="0"/>
            </a:br>
            <a:r>
              <a:rPr lang="ru-RU" sz="1800" dirty="0" smtClean="0"/>
              <a:t>3. </a:t>
            </a:r>
            <a:r>
              <a:rPr lang="en-US" sz="1800" dirty="0" smtClean="0"/>
              <a:t>https://o-vode.net/kakaya-byvaet/presnaya/zagryaznenie-pr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28670"/>
            <a:ext cx="7772400" cy="4840305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Как часто задумывается человек о том, к чему же могут привести загрязнения водоемов….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 кто виновник этой беды……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928670"/>
            <a:ext cx="7772400" cy="471490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1655429226_1-gas-kvas-com-p-foto-gryaznoi-prirodi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2285992"/>
            <a:ext cx="6572296" cy="43870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642918"/>
            <a:ext cx="7772400" cy="5126057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Причин загрязнения пресных вод множество.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Главная причина – деятельность человека.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Шламоотстойник-Черная-дыр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1340444"/>
            <a:ext cx="7858180" cy="51507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071546"/>
            <a:ext cx="7772400" cy="4697429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Отходы промышленности.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Многие корпорации не соблюдают правила утилизации отходов своего производства и сливают их в реки и озера.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proekt-normativov-obrazovaniya-othodov-dlya-obektov-pervoj-kategor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2357430"/>
            <a:ext cx="5793609" cy="38624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785794"/>
            <a:ext cx="7772400" cy="4983181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2.Твердый неорганический мусор. </a:t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Сильно загрязняют водоемы пластиковые бутылки и пакеты из целлофана, которые сбрасываются в них отдыхающими людьми.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2-691737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2071678"/>
            <a:ext cx="6604014" cy="37147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785794"/>
            <a:ext cx="7772400" cy="4983181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Сельскохозяйственные химические удобрения. </a:t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Пестициды, а также натуральные удобрения накапливаются не только в почве, но проникают в грунтовые воды и реки с озерами, сильно загрязняя их.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zvestkovan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2285992"/>
            <a:ext cx="5715000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71480"/>
            <a:ext cx="7772400" cy="5197495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 Канализационные стоки. </a:t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Все органические и неорганические компоненты, присутствующие в них, напрямую попадают в реки.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ec237c7-b491-43f9-a4aa-8eaf1cc11be9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1714488"/>
            <a:ext cx="6533310" cy="43577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071546"/>
            <a:ext cx="7772400" cy="4697429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 Тепловое загрязнение. </a:t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Дополнительной причиной загрязнения пресных вод является попадание в них горячей воды. Это так называемое тепловое загрязнение. Вода высокой температуры, сбрасываемая в водоемы электростанциями, убивает живые организмы и провоцирует активный рост водорослей.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1651010027_5-vsegda-pomnim-com-p-teplovoe-zagryaznenie-okeana-foto-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42" y="3143248"/>
            <a:ext cx="5359420" cy="35863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142984"/>
            <a:ext cx="7772400" cy="4625991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Попадание в водоемы загрязняющих веществ приводит к следующим опасным последствиям для природы: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1)массовая гибель животных, обитающих в реках и озерах;</a:t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2)увеличение количества водорослей, что тоже негативно отражается на возможности жизни организмов в водоемах;</a:t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3)гибель растений и животных от кислотных дождей, загрязнение почв из-за их выпадения;</a:t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4)нарушение пищевых цепочек в экосистемах.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</TotalTime>
  <Words>124</Words>
  <Application>Microsoft Office PowerPoint</Application>
  <PresentationFormat>Экран (4:3)</PresentationFormat>
  <Paragraphs>18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Проект: Чистые водоемы – здоровая среда!</vt:lpstr>
      <vt:lpstr>Как часто задумывается человек о том, к чему же могут привести загрязнения водоемов….  И кто виновник этой беды……</vt:lpstr>
      <vt:lpstr>Причин загрязнения пресных вод множество.  Главная причина – деятельность человека.  </vt:lpstr>
      <vt:lpstr>1. Отходы промышленности.  Многие корпорации не соблюдают правила утилизации отходов своего производства и сливают их в реки и озера. </vt:lpstr>
      <vt:lpstr>2.Твердый неорганический мусор.  Сильно загрязняют водоемы пластиковые бутылки и пакеты из целлофана, которые сбрасываются в них отдыхающими людьми. </vt:lpstr>
      <vt:lpstr>3. Сельскохозяйственные химические удобрения.  Пестициды, а также натуральные удобрения накапливаются не только в почве, но проникают в грунтовые воды и реки с озерами, сильно загрязняя их.  </vt:lpstr>
      <vt:lpstr>4. Канализационные стоки.  Все органические и неорганические компоненты, присутствующие в них, напрямую попадают в реки.  </vt:lpstr>
      <vt:lpstr>5. Тепловое загрязнение.  Дополнительной причиной загрязнения пресных вод является попадание в них горячей воды. Это так называемое тепловое загрязнение. Вода высокой температуры, сбрасываемая в водоемы электростанциями, убивает живые организмы и провоцирует активный рост водорослей.  </vt:lpstr>
      <vt:lpstr>Попадание в водоемы загрязняющих веществ приводит к следующим опасным последствиям для природы: 1)массовая гибель животных, обитающих в реках и озерах;  2)увеличение количества водорослей, что тоже негативно отражается на возможности жизни организмов в водоемах;  3)гибель растений и животных от кислотных дождей, загрязнение почв из-за их выпадения;  4)нарушение пищевых цепочек в экосистемах.</vt:lpstr>
      <vt:lpstr>Для человека загрязняющие вещества в пресных водах опасны следующими последствиями: 1.увеличение риска развития болезней разных систем организма (особенно ЖКТ, мочевыделительной системы, печени, опорно-двигательного аппарата);  2. повышение вероятности распространения кишечных инфекций среди большого числа людей вплоть до эпидемий и пандемий;  3. обширное распространение паразитических заболеваний;  4.многократное увеличение риска развития онкологических заболеваний у большого числа людей, пьющих загрязненную воду.</vt:lpstr>
      <vt:lpstr>Как же сам человек может помочь избежать такой беды?</vt:lpstr>
      <vt:lpstr>В большинстве государств охрана пресных вод подтверждена на уровне законодательства.  Основной метод – регулярные проверки предприятий санэпидемстанциями.Они следят за тем, правильно ли утилизируются все отходы и не попадают ли они в водоемы. Также они регулярно забирают пробы из рек, озер вблизи предприятий. Это позволяет точно выявить источник загрязнения.Государства обязывают промышленные предприятия устанавливать фильтрующие системы и станции для очистки воды.</vt:lpstr>
      <vt:lpstr>Заключение.  Пресные воды подвержены обширному загрязнению. При этом их основным загрязнителем выступает человек.Главными последствиями ухудшения качества пресных водоемов являются гибель их обитателей и ухудшение здоровья большого числа людей, использующих воду из них для питья.Охране пресных вод стало уделяться больше внимания. Совершенствуются технологии их очищения, в ряде государств сокращаются выбросы химических веществ в них. Но проблема по-прежнему актуальна и нуждается в более активном решении.</vt:lpstr>
      <vt:lpstr>Список используемой литературы: 1. Боголюбов, С. А. Правовые основы природопользования и охраны окружающей среды : учебник и практикум для академического бакалавриата / С. А. Боголюбов, Е. А. Позднякова. — 3-е изд., перераб. и доп. — М. : Издательство Юрайт, 2018 2 Павлова, Е. И. Общая экология : учебник и практикум для прикладного бакалавриата / Е. И. Павлова, В. К. Новиков. — М. : Издательство Юрайт, 2019.  3. https://o-vode.net/kakaya-byvaet/presnaya/zagryaznenie-pr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Чепло</cp:lastModifiedBy>
  <cp:revision>13</cp:revision>
  <dcterms:created xsi:type="dcterms:W3CDTF">2014-08-13T11:18:13Z</dcterms:created>
  <dcterms:modified xsi:type="dcterms:W3CDTF">2022-11-16T12:10:56Z</dcterms:modified>
</cp:coreProperties>
</file>