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jpg" ContentType="image/jp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0F243E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1F487C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0F243E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0F243E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685799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99690" y="807542"/>
            <a:ext cx="3944619" cy="574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rgbClr val="0F243E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5940" y="2283053"/>
            <a:ext cx="5515610" cy="35375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rgbClr val="1F487C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46200" y="119888"/>
            <a:ext cx="6504940" cy="14890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749935" marR="5080" indent="-737870">
              <a:lnSpc>
                <a:spcPct val="100000"/>
              </a:lnSpc>
              <a:spcBef>
                <a:spcPts val="100"/>
              </a:spcBef>
            </a:pPr>
            <a:r>
              <a:rPr dirty="0" sz="4800" spc="-15">
                <a:latin typeface="Times New Roman"/>
                <a:cs typeface="Times New Roman"/>
              </a:rPr>
              <a:t>Элементы</a:t>
            </a:r>
            <a:r>
              <a:rPr dirty="0" sz="4800" spc="-90">
                <a:latin typeface="Times New Roman"/>
                <a:cs typeface="Times New Roman"/>
              </a:rPr>
              <a:t> </a:t>
            </a:r>
            <a:r>
              <a:rPr dirty="0" sz="4800" spc="-15">
                <a:latin typeface="Times New Roman"/>
                <a:cs typeface="Times New Roman"/>
              </a:rPr>
              <a:t>арт–терапии </a:t>
            </a:r>
            <a:r>
              <a:rPr dirty="0" sz="4800" spc="-1185">
                <a:latin typeface="Times New Roman"/>
                <a:cs typeface="Times New Roman"/>
              </a:rPr>
              <a:t> </a:t>
            </a:r>
            <a:r>
              <a:rPr dirty="0" sz="4800" spc="-5">
                <a:latin typeface="Times New Roman"/>
                <a:cs typeface="Times New Roman"/>
              </a:rPr>
              <a:t>на</a:t>
            </a:r>
            <a:r>
              <a:rPr dirty="0" sz="4800" spc="-15">
                <a:latin typeface="Times New Roman"/>
                <a:cs typeface="Times New Roman"/>
              </a:rPr>
              <a:t> </a:t>
            </a:r>
            <a:r>
              <a:rPr dirty="0" sz="4800" spc="-20">
                <a:latin typeface="Times New Roman"/>
                <a:cs typeface="Times New Roman"/>
              </a:rPr>
              <a:t>уроках</a:t>
            </a:r>
            <a:r>
              <a:rPr dirty="0" sz="4800" spc="-10">
                <a:latin typeface="Times New Roman"/>
                <a:cs typeface="Times New Roman"/>
              </a:rPr>
              <a:t> </a:t>
            </a:r>
            <a:r>
              <a:rPr dirty="0" sz="4800" spc="-5">
                <a:latin typeface="Times New Roman"/>
                <a:cs typeface="Times New Roman"/>
              </a:rPr>
              <a:t>музыки</a:t>
            </a:r>
            <a:endParaRPr sz="4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/>
              <a:t>Основные</a:t>
            </a:r>
            <a:r>
              <a:rPr dirty="0" spc="-55"/>
              <a:t> </a:t>
            </a:r>
            <a:r>
              <a:rPr dirty="0" spc="-5"/>
              <a:t>правила: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674533"/>
            <a:ext cx="7169784" cy="3928745"/>
          </a:xfrm>
          <a:prstGeom prst="rect">
            <a:avLst/>
          </a:prstGeom>
        </p:spPr>
        <p:txBody>
          <a:bodyPr wrap="square" lIns="0" tIns="110489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869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dirty="0" sz="3200" spc="-10" b="1">
                <a:solidFill>
                  <a:srgbClr val="0F243E"/>
                </a:solidFill>
                <a:latin typeface="Times New Roman"/>
                <a:cs typeface="Times New Roman"/>
              </a:rPr>
              <a:t>Внимательно</a:t>
            </a:r>
            <a:r>
              <a:rPr dirty="0" sz="3200" spc="-1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spc="-10" b="1">
                <a:solidFill>
                  <a:srgbClr val="0F243E"/>
                </a:solidFill>
                <a:latin typeface="Times New Roman"/>
                <a:cs typeface="Times New Roman"/>
              </a:rPr>
              <a:t>слушать</a:t>
            </a:r>
            <a:r>
              <a:rPr dirty="0" sz="3200" spc="-30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spc="-10" b="1">
                <a:solidFill>
                  <a:srgbClr val="0F243E"/>
                </a:solidFill>
                <a:latin typeface="Times New Roman"/>
                <a:cs typeface="Times New Roman"/>
              </a:rPr>
              <a:t>друг</a:t>
            </a:r>
            <a:r>
              <a:rPr dirty="0" sz="3200" spc="-5" b="1">
                <a:solidFill>
                  <a:srgbClr val="0F243E"/>
                </a:solidFill>
                <a:latin typeface="Times New Roman"/>
                <a:cs typeface="Times New Roman"/>
              </a:rPr>
              <a:t> друга.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dirty="0" sz="3200" b="1">
                <a:solidFill>
                  <a:srgbClr val="0F243E"/>
                </a:solidFill>
                <a:latin typeface="Times New Roman"/>
                <a:cs typeface="Times New Roman"/>
              </a:rPr>
              <a:t>Не</a:t>
            </a:r>
            <a:r>
              <a:rPr dirty="0" sz="3200" spc="-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spc="-10" b="1">
                <a:solidFill>
                  <a:srgbClr val="0F243E"/>
                </a:solidFill>
                <a:latin typeface="Times New Roman"/>
                <a:cs typeface="Times New Roman"/>
              </a:rPr>
              <a:t>перебивать</a:t>
            </a:r>
            <a:r>
              <a:rPr dirty="0" sz="3200" spc="-3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spc="-25" b="1">
                <a:solidFill>
                  <a:srgbClr val="0F243E"/>
                </a:solidFill>
                <a:latin typeface="Times New Roman"/>
                <a:cs typeface="Times New Roman"/>
              </a:rPr>
              <a:t>говорящего.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dirty="0" sz="3200" spc="-50" b="1">
                <a:solidFill>
                  <a:srgbClr val="0F243E"/>
                </a:solidFill>
                <a:latin typeface="Times New Roman"/>
                <a:cs typeface="Times New Roman"/>
              </a:rPr>
              <a:t>Уважать</a:t>
            </a:r>
            <a:r>
              <a:rPr dirty="0" sz="3200" spc="-3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0F243E"/>
                </a:solidFill>
                <a:latin typeface="Times New Roman"/>
                <a:cs typeface="Times New Roman"/>
              </a:rPr>
              <a:t>мнение</a:t>
            </a:r>
            <a:r>
              <a:rPr dirty="0" sz="3200" spc="-10" b="1">
                <a:solidFill>
                  <a:srgbClr val="0F243E"/>
                </a:solidFill>
                <a:latin typeface="Times New Roman"/>
                <a:cs typeface="Times New Roman"/>
              </a:rPr>
              <a:t> друг</a:t>
            </a:r>
            <a:r>
              <a:rPr dirty="0" sz="3200" spc="-20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0F243E"/>
                </a:solidFill>
                <a:latin typeface="Times New Roman"/>
                <a:cs typeface="Times New Roman"/>
              </a:rPr>
              <a:t>друга.</a:t>
            </a:r>
            <a:endParaRPr sz="320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spcBef>
                <a:spcPts val="770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dirty="0" sz="3200" b="1">
                <a:solidFill>
                  <a:srgbClr val="0F243E"/>
                </a:solidFill>
                <a:latin typeface="Times New Roman"/>
                <a:cs typeface="Times New Roman"/>
              </a:rPr>
              <a:t>Не </a:t>
            </a:r>
            <a:r>
              <a:rPr dirty="0" sz="3200" spc="-15" b="1">
                <a:solidFill>
                  <a:srgbClr val="0F243E"/>
                </a:solidFill>
                <a:latin typeface="Times New Roman"/>
                <a:cs typeface="Times New Roman"/>
              </a:rPr>
              <a:t>обязательно принимать </a:t>
            </a:r>
            <a:r>
              <a:rPr dirty="0" sz="3200" b="1">
                <a:solidFill>
                  <a:srgbClr val="0F243E"/>
                </a:solidFill>
                <a:latin typeface="Times New Roman"/>
                <a:cs typeface="Times New Roman"/>
              </a:rPr>
              <a:t>активное </a:t>
            </a:r>
            <a:r>
              <a:rPr dirty="0" sz="3200" spc="-78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0F243E"/>
                </a:solidFill>
                <a:latin typeface="Times New Roman"/>
                <a:cs typeface="Times New Roman"/>
              </a:rPr>
              <a:t>участие</a:t>
            </a:r>
            <a:r>
              <a:rPr dirty="0" sz="3200" spc="-30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0F243E"/>
                </a:solidFill>
                <a:latin typeface="Times New Roman"/>
                <a:cs typeface="Times New Roman"/>
              </a:rPr>
              <a:t>в</a:t>
            </a:r>
            <a:r>
              <a:rPr dirty="0" sz="3200" spc="-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0F243E"/>
                </a:solidFill>
                <a:latin typeface="Times New Roman"/>
                <a:cs typeface="Times New Roman"/>
              </a:rPr>
              <a:t>занятии,</a:t>
            </a:r>
            <a:r>
              <a:rPr dirty="0" sz="3200" spc="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spc="10" b="1">
                <a:solidFill>
                  <a:srgbClr val="0F243E"/>
                </a:solidFill>
                <a:latin typeface="Times New Roman"/>
                <a:cs typeface="Times New Roman"/>
              </a:rPr>
              <a:t>если</a:t>
            </a:r>
            <a:r>
              <a:rPr dirty="0" sz="3200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0F243E"/>
                </a:solidFill>
                <a:latin typeface="Times New Roman"/>
                <a:cs typeface="Times New Roman"/>
              </a:rPr>
              <a:t>не</a:t>
            </a:r>
            <a:r>
              <a:rPr dirty="0" sz="3200" spc="10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spc="-20" b="1">
                <a:solidFill>
                  <a:srgbClr val="0F243E"/>
                </a:solidFill>
                <a:latin typeface="Times New Roman"/>
                <a:cs typeface="Times New Roman"/>
              </a:rPr>
              <a:t>хочется.</a:t>
            </a:r>
            <a:endParaRPr sz="3200">
              <a:latin typeface="Times New Roman"/>
              <a:cs typeface="Times New Roman"/>
            </a:endParaRPr>
          </a:p>
          <a:p>
            <a:pPr marL="355600" marR="1323975" indent="-342900">
              <a:lnSpc>
                <a:spcPct val="100000"/>
              </a:lnSpc>
              <a:spcBef>
                <a:spcPts val="770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dirty="0" sz="3200" spc="15" b="1">
                <a:solidFill>
                  <a:srgbClr val="0F243E"/>
                </a:solidFill>
                <a:latin typeface="Times New Roman"/>
                <a:cs typeface="Times New Roman"/>
              </a:rPr>
              <a:t>Все</a:t>
            </a:r>
            <a:r>
              <a:rPr dirty="0" sz="3200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0F243E"/>
                </a:solidFill>
                <a:latin typeface="Times New Roman"/>
                <a:cs typeface="Times New Roman"/>
              </a:rPr>
              <a:t>должны</a:t>
            </a:r>
            <a:r>
              <a:rPr dirty="0" sz="3200" spc="-20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spc="-15" b="1">
                <a:solidFill>
                  <a:srgbClr val="0F243E"/>
                </a:solidFill>
                <a:latin typeface="Times New Roman"/>
                <a:cs typeface="Times New Roman"/>
              </a:rPr>
              <a:t>чувствовать</a:t>
            </a:r>
            <a:r>
              <a:rPr dirty="0" sz="3200" spc="-50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spc="-10" b="1">
                <a:solidFill>
                  <a:srgbClr val="0F243E"/>
                </a:solidFill>
                <a:latin typeface="Times New Roman"/>
                <a:cs typeface="Times New Roman"/>
              </a:rPr>
              <a:t>себя </a:t>
            </a:r>
            <a:r>
              <a:rPr dirty="0" sz="3200" spc="-78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spc="-15" b="1">
                <a:solidFill>
                  <a:srgbClr val="0F243E"/>
                </a:solidFill>
                <a:latin typeface="Times New Roman"/>
                <a:cs typeface="Times New Roman"/>
              </a:rPr>
              <a:t>комфортно.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8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2185797" y="1090929"/>
            <a:ext cx="6326505" cy="4151629"/>
          </a:xfrm>
          <a:prstGeom prst="rect">
            <a:avLst/>
          </a:prstGeom>
        </p:spPr>
        <p:txBody>
          <a:bodyPr wrap="square" lIns="0" tIns="66675" rIns="0" bIns="0" rtlCol="0" vert="horz">
            <a:spAutoFit/>
          </a:bodyPr>
          <a:lstStyle/>
          <a:p>
            <a:pPr marL="57785" marR="41910" indent="857885">
              <a:lnSpc>
                <a:spcPts val="3970"/>
              </a:lnSpc>
              <a:spcBef>
                <a:spcPts val="525"/>
              </a:spcBef>
            </a:pPr>
            <a:r>
              <a:rPr dirty="0" sz="3600" spc="-15" b="1">
                <a:solidFill>
                  <a:srgbClr val="0F243E"/>
                </a:solidFill>
                <a:latin typeface="Times New Roman"/>
                <a:cs typeface="Times New Roman"/>
              </a:rPr>
              <a:t>Как </a:t>
            </a:r>
            <a:r>
              <a:rPr dirty="0" sz="3600" spc="-5" b="1">
                <a:solidFill>
                  <a:srgbClr val="0F243E"/>
                </a:solidFill>
                <a:latin typeface="Times New Roman"/>
                <a:cs typeface="Times New Roman"/>
              </a:rPr>
              <a:t>записано </a:t>
            </a:r>
            <a:r>
              <a:rPr dirty="0" sz="3600" b="1">
                <a:solidFill>
                  <a:srgbClr val="0F243E"/>
                </a:solidFill>
                <a:latin typeface="Times New Roman"/>
                <a:cs typeface="Times New Roman"/>
              </a:rPr>
              <a:t>в </a:t>
            </a:r>
            <a:r>
              <a:rPr dirty="0" sz="3600" spc="-60" b="1">
                <a:solidFill>
                  <a:srgbClr val="0F243E"/>
                </a:solidFill>
                <a:latin typeface="Times New Roman"/>
                <a:cs typeface="Times New Roman"/>
              </a:rPr>
              <a:t>Уставе </a:t>
            </a:r>
            <a:r>
              <a:rPr dirty="0" sz="3600" spc="-5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600" b="1">
                <a:solidFill>
                  <a:srgbClr val="0F243E"/>
                </a:solidFill>
                <a:latin typeface="Times New Roman"/>
                <a:cs typeface="Times New Roman"/>
              </a:rPr>
              <a:t>всемирного</a:t>
            </a:r>
            <a:r>
              <a:rPr dirty="0" sz="3600" spc="-6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600" spc="-10" b="1">
                <a:solidFill>
                  <a:srgbClr val="0F243E"/>
                </a:solidFill>
                <a:latin typeface="Times New Roman"/>
                <a:cs typeface="Times New Roman"/>
              </a:rPr>
              <a:t>здравоохранения:</a:t>
            </a:r>
            <a:endParaRPr sz="3600">
              <a:latin typeface="Times New Roman"/>
              <a:cs typeface="Times New Roman"/>
            </a:endParaRPr>
          </a:p>
          <a:p>
            <a:pPr algn="ctr" marL="1096010" marR="1062355" indent="89535">
              <a:lnSpc>
                <a:spcPts val="3890"/>
              </a:lnSpc>
              <a:spcBef>
                <a:spcPts val="850"/>
              </a:spcBef>
            </a:pPr>
            <a:r>
              <a:rPr dirty="0" sz="3600" spc="-20" b="1">
                <a:solidFill>
                  <a:srgbClr val="0F243E"/>
                </a:solidFill>
                <a:latin typeface="Times New Roman"/>
                <a:cs typeface="Times New Roman"/>
              </a:rPr>
              <a:t>«Здоровье</a:t>
            </a:r>
            <a:r>
              <a:rPr dirty="0" sz="3600" spc="-80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600" spc="-10" b="1">
                <a:solidFill>
                  <a:srgbClr val="0F243E"/>
                </a:solidFill>
                <a:latin typeface="Times New Roman"/>
                <a:cs typeface="Times New Roman"/>
              </a:rPr>
              <a:t>является </a:t>
            </a:r>
            <a:r>
              <a:rPr dirty="0" sz="3600" spc="-88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600" spc="-20" b="1">
                <a:solidFill>
                  <a:srgbClr val="0F243E"/>
                </a:solidFill>
                <a:latin typeface="Times New Roman"/>
                <a:cs typeface="Times New Roman"/>
              </a:rPr>
              <a:t>состоянием</a:t>
            </a:r>
            <a:r>
              <a:rPr dirty="0" sz="3600" spc="-25" b="1">
                <a:solidFill>
                  <a:srgbClr val="0F243E"/>
                </a:solidFill>
                <a:latin typeface="Times New Roman"/>
                <a:cs typeface="Times New Roman"/>
              </a:rPr>
              <a:t> полного</a:t>
            </a:r>
            <a:endParaRPr sz="3600">
              <a:latin typeface="Times New Roman"/>
              <a:cs typeface="Times New Roman"/>
            </a:endParaRPr>
          </a:p>
          <a:p>
            <a:pPr algn="ctr" marL="1905">
              <a:lnSpc>
                <a:spcPts val="3615"/>
              </a:lnSpc>
            </a:pPr>
            <a:r>
              <a:rPr dirty="0" sz="3600" spc="-10" b="1">
                <a:solidFill>
                  <a:srgbClr val="0F243E"/>
                </a:solidFill>
                <a:latin typeface="Times New Roman"/>
                <a:cs typeface="Times New Roman"/>
              </a:rPr>
              <a:t>физического,</a:t>
            </a:r>
            <a:r>
              <a:rPr dirty="0" sz="3600" spc="-3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600" spc="-10" b="1">
                <a:solidFill>
                  <a:srgbClr val="0F243E"/>
                </a:solidFill>
                <a:latin typeface="Times New Roman"/>
                <a:cs typeface="Times New Roman"/>
              </a:rPr>
              <a:t>душевного</a:t>
            </a:r>
            <a:r>
              <a:rPr dirty="0" sz="3600" spc="-20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600" b="1">
                <a:solidFill>
                  <a:srgbClr val="0F243E"/>
                </a:solidFill>
                <a:latin typeface="Times New Roman"/>
                <a:cs typeface="Times New Roman"/>
              </a:rPr>
              <a:t>и</a:t>
            </a:r>
            <a:endParaRPr sz="3600">
              <a:latin typeface="Times New Roman"/>
              <a:cs typeface="Times New Roman"/>
            </a:endParaRPr>
          </a:p>
          <a:p>
            <a:pPr algn="ctr" marL="12700" marR="5080" indent="7620">
              <a:lnSpc>
                <a:spcPts val="3890"/>
              </a:lnSpc>
              <a:spcBef>
                <a:spcPts val="270"/>
              </a:spcBef>
            </a:pPr>
            <a:r>
              <a:rPr dirty="0" sz="3600" spc="-5" b="1">
                <a:solidFill>
                  <a:srgbClr val="0F243E"/>
                </a:solidFill>
                <a:latin typeface="Times New Roman"/>
                <a:cs typeface="Times New Roman"/>
              </a:rPr>
              <a:t>социального </a:t>
            </a:r>
            <a:r>
              <a:rPr dirty="0" sz="3600" spc="-20" b="1">
                <a:solidFill>
                  <a:srgbClr val="0F243E"/>
                </a:solidFill>
                <a:latin typeface="Times New Roman"/>
                <a:cs typeface="Times New Roman"/>
              </a:rPr>
              <a:t>благополучия, </a:t>
            </a:r>
            <a:r>
              <a:rPr dirty="0" sz="3600" b="1">
                <a:solidFill>
                  <a:srgbClr val="0F243E"/>
                </a:solidFill>
                <a:latin typeface="Times New Roman"/>
                <a:cs typeface="Times New Roman"/>
              </a:rPr>
              <a:t>а </a:t>
            </a:r>
            <a:r>
              <a:rPr dirty="0" sz="3600" spc="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600" spc="-5" b="1">
                <a:solidFill>
                  <a:srgbClr val="0F243E"/>
                </a:solidFill>
                <a:latin typeface="Times New Roman"/>
                <a:cs typeface="Times New Roman"/>
              </a:rPr>
              <a:t>не</a:t>
            </a:r>
            <a:r>
              <a:rPr dirty="0" sz="3600" spc="-1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600" spc="-30" b="1">
                <a:solidFill>
                  <a:srgbClr val="0F243E"/>
                </a:solidFill>
                <a:latin typeface="Times New Roman"/>
                <a:cs typeface="Times New Roman"/>
              </a:rPr>
              <a:t>только</a:t>
            </a:r>
            <a:r>
              <a:rPr dirty="0" sz="3600" spc="-10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600" spc="-5" b="1">
                <a:solidFill>
                  <a:srgbClr val="0F243E"/>
                </a:solidFill>
                <a:latin typeface="Times New Roman"/>
                <a:cs typeface="Times New Roman"/>
              </a:rPr>
              <a:t>отсутствие </a:t>
            </a:r>
            <a:r>
              <a:rPr dirty="0" sz="3600" spc="-20" b="1">
                <a:solidFill>
                  <a:srgbClr val="0F243E"/>
                </a:solidFill>
                <a:latin typeface="Times New Roman"/>
                <a:cs typeface="Times New Roman"/>
              </a:rPr>
              <a:t>болезней </a:t>
            </a:r>
            <a:r>
              <a:rPr dirty="0" sz="3600" spc="-88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600" b="1">
                <a:solidFill>
                  <a:srgbClr val="0F243E"/>
                </a:solidFill>
                <a:latin typeface="Times New Roman"/>
                <a:cs typeface="Times New Roman"/>
              </a:rPr>
              <a:t>и</a:t>
            </a:r>
            <a:r>
              <a:rPr dirty="0" sz="3600" spc="-10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600" spc="5" b="1">
                <a:solidFill>
                  <a:srgbClr val="0F243E"/>
                </a:solidFill>
                <a:latin typeface="Times New Roman"/>
                <a:cs typeface="Times New Roman"/>
              </a:rPr>
              <a:t>физических</a:t>
            </a:r>
            <a:r>
              <a:rPr dirty="0" sz="3600" spc="-20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600" spc="-15" b="1">
                <a:solidFill>
                  <a:srgbClr val="0F243E"/>
                </a:solidFill>
                <a:latin typeface="Times New Roman"/>
                <a:cs typeface="Times New Roman"/>
              </a:rPr>
              <a:t>дефектов».</a:t>
            </a:r>
            <a:endParaRPr sz="3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7710" y="383286"/>
            <a:ext cx="7000875" cy="519620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3200" spc="-15" b="1" i="1">
                <a:solidFill>
                  <a:srgbClr val="0F243E"/>
                </a:solidFill>
                <a:latin typeface="Times New Roman"/>
                <a:cs typeface="Times New Roman"/>
              </a:rPr>
              <a:t>Цель: </a:t>
            </a:r>
            <a:r>
              <a:rPr dirty="0" sz="3200" spc="-35" b="1">
                <a:solidFill>
                  <a:srgbClr val="0F243E"/>
                </a:solidFill>
                <a:latin typeface="Times New Roman"/>
                <a:cs typeface="Times New Roman"/>
              </a:rPr>
              <a:t>Гармоничное </a:t>
            </a:r>
            <a:r>
              <a:rPr dirty="0" sz="3200" spc="-5" b="1">
                <a:solidFill>
                  <a:srgbClr val="0F243E"/>
                </a:solidFill>
                <a:latin typeface="Times New Roman"/>
                <a:cs typeface="Times New Roman"/>
              </a:rPr>
              <a:t>развитие </a:t>
            </a:r>
            <a:r>
              <a:rPr dirty="0" sz="3200" spc="-10" b="1">
                <a:solidFill>
                  <a:srgbClr val="0F243E"/>
                </a:solidFill>
                <a:latin typeface="Times New Roman"/>
                <a:cs typeface="Times New Roman"/>
              </a:rPr>
              <a:t>ребенка, </a:t>
            </a:r>
            <a:r>
              <a:rPr dirty="0" sz="3200" spc="-78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0F243E"/>
                </a:solidFill>
                <a:latin typeface="Times New Roman"/>
                <a:cs typeface="Times New Roman"/>
              </a:rPr>
              <a:t>расширение</a:t>
            </a:r>
            <a:r>
              <a:rPr dirty="0" sz="3200" spc="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spc="-15" b="1">
                <a:solidFill>
                  <a:srgbClr val="0F243E"/>
                </a:solidFill>
                <a:latin typeface="Times New Roman"/>
                <a:cs typeface="Times New Roman"/>
              </a:rPr>
              <a:t>возможностей</a:t>
            </a:r>
            <a:r>
              <a:rPr dirty="0" sz="3200" spc="-40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spc="-25" b="1">
                <a:solidFill>
                  <a:srgbClr val="0F243E"/>
                </a:solidFill>
                <a:latin typeface="Times New Roman"/>
                <a:cs typeface="Times New Roman"/>
              </a:rPr>
              <a:t>его</a:t>
            </a:r>
            <a:endParaRPr sz="3200">
              <a:latin typeface="Times New Roman"/>
              <a:cs typeface="Times New Roman"/>
            </a:endParaRPr>
          </a:p>
          <a:p>
            <a:pPr marL="12700" marR="346710">
              <a:lnSpc>
                <a:spcPct val="99300"/>
              </a:lnSpc>
              <a:spcBef>
                <a:spcPts val="25"/>
              </a:spcBef>
              <a:tabLst>
                <a:tab pos="449580" algn="l"/>
              </a:tabLst>
            </a:pPr>
            <a:r>
              <a:rPr dirty="0" sz="3200" b="1">
                <a:solidFill>
                  <a:srgbClr val="0F243E"/>
                </a:solidFill>
                <a:latin typeface="Times New Roman"/>
                <a:cs typeface="Times New Roman"/>
              </a:rPr>
              <a:t>социальной адаптации </a:t>
            </a:r>
            <a:r>
              <a:rPr dirty="0" sz="3200" spc="-10" b="1">
                <a:solidFill>
                  <a:srgbClr val="0F243E"/>
                </a:solidFill>
                <a:latin typeface="Times New Roman"/>
                <a:cs typeface="Times New Roman"/>
              </a:rPr>
              <a:t>посредством </a:t>
            </a:r>
            <a:r>
              <a:rPr dirty="0" sz="3200" spc="-78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0F243E"/>
                </a:solidFill>
                <a:latin typeface="Times New Roman"/>
                <a:cs typeface="Times New Roman"/>
              </a:rPr>
              <a:t>музыки, </a:t>
            </a:r>
            <a:r>
              <a:rPr dirty="0" sz="3200" b="1">
                <a:solidFill>
                  <a:srgbClr val="0F243E"/>
                </a:solidFill>
                <a:latin typeface="Times New Roman"/>
                <a:cs typeface="Times New Roman"/>
              </a:rPr>
              <a:t>участия в </a:t>
            </a:r>
            <a:r>
              <a:rPr dirty="0" sz="3200" spc="5" b="1">
                <a:solidFill>
                  <a:srgbClr val="0F243E"/>
                </a:solidFill>
                <a:latin typeface="Times New Roman"/>
                <a:cs typeface="Times New Roman"/>
              </a:rPr>
              <a:t>общественной </a:t>
            </a:r>
            <a:r>
              <a:rPr dirty="0" sz="3200" b="1">
                <a:solidFill>
                  <a:srgbClr val="0F243E"/>
                </a:solidFill>
                <a:latin typeface="Times New Roman"/>
                <a:cs typeface="Times New Roman"/>
              </a:rPr>
              <a:t>и </a:t>
            </a:r>
            <a:r>
              <a:rPr dirty="0" sz="3200" spc="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spc="-30" b="1">
                <a:solidFill>
                  <a:srgbClr val="0F243E"/>
                </a:solidFill>
                <a:latin typeface="Times New Roman"/>
                <a:cs typeface="Times New Roman"/>
              </a:rPr>
              <a:t>культурной</a:t>
            </a:r>
            <a:r>
              <a:rPr dirty="0" sz="3200" spc="740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0F243E"/>
                </a:solidFill>
                <a:latin typeface="Times New Roman"/>
                <a:cs typeface="Times New Roman"/>
              </a:rPr>
              <a:t>деятельности в </a:t>
            </a:r>
            <a:r>
              <a:rPr dirty="0" sz="3200" spc="-5" b="1">
                <a:solidFill>
                  <a:srgbClr val="0F243E"/>
                </a:solidFill>
                <a:latin typeface="Times New Roman"/>
                <a:cs typeface="Times New Roman"/>
              </a:rPr>
              <a:t>микро </a:t>
            </a:r>
            <a:r>
              <a:rPr dirty="0" sz="3200" b="1">
                <a:solidFill>
                  <a:srgbClr val="0F243E"/>
                </a:solidFill>
                <a:latin typeface="Times New Roman"/>
                <a:cs typeface="Times New Roman"/>
              </a:rPr>
              <a:t> и	</a:t>
            </a:r>
            <a:r>
              <a:rPr dirty="0" sz="3200" spc="-5" b="1">
                <a:solidFill>
                  <a:srgbClr val="0F243E"/>
                </a:solidFill>
                <a:latin typeface="Times New Roman"/>
                <a:cs typeface="Times New Roman"/>
              </a:rPr>
              <a:t>макросоциуме.</a:t>
            </a:r>
            <a:endParaRPr sz="3200">
              <a:latin typeface="Times New Roman"/>
              <a:cs typeface="Times New Roman"/>
            </a:endParaRPr>
          </a:p>
          <a:p>
            <a:pPr marL="363220" marR="41275" indent="-342900">
              <a:lnSpc>
                <a:spcPct val="100000"/>
              </a:lnSpc>
              <a:spcBef>
                <a:spcPts val="2385"/>
              </a:spcBef>
            </a:pPr>
            <a:r>
              <a:rPr dirty="0" sz="3200" spc="-5" b="1" i="1">
                <a:solidFill>
                  <a:srgbClr val="0F243E"/>
                </a:solidFill>
                <a:latin typeface="Times New Roman"/>
                <a:cs typeface="Times New Roman"/>
              </a:rPr>
              <a:t>Задача:</a:t>
            </a:r>
            <a:r>
              <a:rPr dirty="0" sz="3200" spc="-55" b="1" i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0F243E"/>
                </a:solidFill>
                <a:latin typeface="Times New Roman"/>
                <a:cs typeface="Times New Roman"/>
              </a:rPr>
              <a:t>Обеспечение</a:t>
            </a:r>
            <a:r>
              <a:rPr dirty="0" sz="3200" spc="-2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0F243E"/>
                </a:solidFill>
                <a:latin typeface="Times New Roman"/>
                <a:cs typeface="Times New Roman"/>
              </a:rPr>
              <a:t>профилактико</a:t>
            </a:r>
            <a:r>
              <a:rPr dirty="0" sz="3200" spc="-2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0F243E"/>
                </a:solidFill>
                <a:latin typeface="Times New Roman"/>
                <a:cs typeface="Times New Roman"/>
              </a:rPr>
              <a:t>– </a:t>
            </a:r>
            <a:r>
              <a:rPr dirty="0" sz="3200" spc="-78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spc="-15" b="1">
                <a:solidFill>
                  <a:srgbClr val="0F243E"/>
                </a:solidFill>
                <a:latin typeface="Times New Roman"/>
                <a:cs typeface="Times New Roman"/>
              </a:rPr>
              <a:t>оздоровительного, </a:t>
            </a:r>
            <a:r>
              <a:rPr dirty="0" sz="3200" spc="-10" b="1">
                <a:solidFill>
                  <a:srgbClr val="0F243E"/>
                </a:solidFill>
                <a:latin typeface="Times New Roman"/>
                <a:cs typeface="Times New Roman"/>
              </a:rPr>
              <a:t>лечебно </a:t>
            </a:r>
            <a:r>
              <a:rPr dirty="0" sz="3200" b="1">
                <a:solidFill>
                  <a:srgbClr val="0F243E"/>
                </a:solidFill>
                <a:latin typeface="Times New Roman"/>
                <a:cs typeface="Times New Roman"/>
              </a:rPr>
              <a:t>– </a:t>
            </a:r>
            <a:r>
              <a:rPr dirty="0" sz="3200" spc="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0F243E"/>
                </a:solidFill>
                <a:latin typeface="Times New Roman"/>
                <a:cs typeface="Times New Roman"/>
              </a:rPr>
              <a:t>адаптационного воздействия на </a:t>
            </a:r>
            <a:r>
              <a:rPr dirty="0" sz="3200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spc="-15" b="1">
                <a:solidFill>
                  <a:srgbClr val="0F243E"/>
                </a:solidFill>
                <a:latin typeface="Times New Roman"/>
                <a:cs typeface="Times New Roman"/>
              </a:rPr>
              <a:t>школьника.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44346" y="1504379"/>
            <a:ext cx="7398384" cy="3538220"/>
          </a:xfrm>
          <a:prstGeom prst="rect">
            <a:avLst/>
          </a:prstGeom>
        </p:spPr>
        <p:txBody>
          <a:bodyPr wrap="square" lIns="0" tIns="122555" rIns="0" bIns="0" rtlCol="0" vert="horz">
            <a:spAutoFit/>
          </a:bodyPr>
          <a:lstStyle/>
          <a:p>
            <a:pPr algn="ctr" marR="335280">
              <a:lnSpc>
                <a:spcPct val="100000"/>
              </a:lnSpc>
              <a:spcBef>
                <a:spcPts val="965"/>
              </a:spcBef>
            </a:pPr>
            <a:r>
              <a:rPr dirty="0" sz="3600" spc="-5" b="1">
                <a:solidFill>
                  <a:srgbClr val="0F243E"/>
                </a:solidFill>
                <a:latin typeface="Times New Roman"/>
                <a:cs typeface="Times New Roman"/>
              </a:rPr>
              <a:t>Занятия</a:t>
            </a:r>
            <a:r>
              <a:rPr dirty="0" sz="3600" spc="-2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600" spc="-30" b="1">
                <a:solidFill>
                  <a:srgbClr val="0F243E"/>
                </a:solidFill>
                <a:latin typeface="Times New Roman"/>
                <a:cs typeface="Times New Roman"/>
              </a:rPr>
              <a:t>искусством</a:t>
            </a:r>
            <a:r>
              <a:rPr dirty="0" sz="3600" spc="-10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600" b="1">
                <a:solidFill>
                  <a:srgbClr val="0F243E"/>
                </a:solidFill>
                <a:latin typeface="Times New Roman"/>
                <a:cs typeface="Times New Roman"/>
              </a:rPr>
              <a:t>–</a:t>
            </a:r>
            <a:endParaRPr sz="3600">
              <a:latin typeface="Times New Roman"/>
              <a:cs typeface="Times New Roman"/>
            </a:endParaRPr>
          </a:p>
          <a:p>
            <a:pPr algn="ctr" marL="1012190" marR="1231265">
              <a:lnSpc>
                <a:spcPct val="100000"/>
              </a:lnSpc>
              <a:spcBef>
                <a:spcPts val="870"/>
              </a:spcBef>
            </a:pPr>
            <a:r>
              <a:rPr dirty="0" sz="3600" spc="-15" b="1">
                <a:solidFill>
                  <a:srgbClr val="0F243E"/>
                </a:solidFill>
                <a:latin typeface="Times New Roman"/>
                <a:cs typeface="Times New Roman"/>
              </a:rPr>
              <a:t>арт-терапия </a:t>
            </a:r>
            <a:r>
              <a:rPr dirty="0" sz="3600" b="1">
                <a:solidFill>
                  <a:srgbClr val="0F243E"/>
                </a:solidFill>
                <a:latin typeface="Times New Roman"/>
                <a:cs typeface="Times New Roman"/>
              </a:rPr>
              <a:t>– </a:t>
            </a:r>
            <a:r>
              <a:rPr dirty="0" sz="3600" spc="-10" b="1">
                <a:solidFill>
                  <a:srgbClr val="0F243E"/>
                </a:solidFill>
                <a:latin typeface="Times New Roman"/>
                <a:cs typeface="Times New Roman"/>
              </a:rPr>
              <a:t>оказывает </a:t>
            </a:r>
            <a:r>
              <a:rPr dirty="0" sz="3600" spc="-88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600" spc="-15" b="1">
                <a:solidFill>
                  <a:srgbClr val="0F243E"/>
                </a:solidFill>
                <a:latin typeface="Times New Roman"/>
                <a:cs typeface="Times New Roman"/>
              </a:rPr>
              <a:t>положительное</a:t>
            </a:r>
            <a:endParaRPr sz="3600">
              <a:latin typeface="Times New Roman"/>
              <a:cs typeface="Times New Roman"/>
            </a:endParaRPr>
          </a:p>
          <a:p>
            <a:pPr algn="ctr" marL="12065" marR="5080" indent="2540">
              <a:lnSpc>
                <a:spcPct val="100000"/>
              </a:lnSpc>
            </a:pPr>
            <a:r>
              <a:rPr dirty="0" sz="3600" spc="-15" b="1">
                <a:solidFill>
                  <a:srgbClr val="0F243E"/>
                </a:solidFill>
                <a:latin typeface="Times New Roman"/>
                <a:cs typeface="Times New Roman"/>
              </a:rPr>
              <a:t>психофизиологическое</a:t>
            </a:r>
            <a:r>
              <a:rPr dirty="0" sz="3600" spc="1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600" spc="-10" b="1">
                <a:solidFill>
                  <a:srgbClr val="0F243E"/>
                </a:solidFill>
                <a:latin typeface="Times New Roman"/>
                <a:cs typeface="Times New Roman"/>
              </a:rPr>
              <a:t>воздействие </a:t>
            </a:r>
            <a:r>
              <a:rPr dirty="0" sz="3600" spc="-88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600" spc="-5" b="1">
                <a:solidFill>
                  <a:srgbClr val="0F243E"/>
                </a:solidFill>
                <a:latin typeface="Times New Roman"/>
                <a:cs typeface="Times New Roman"/>
              </a:rPr>
              <a:t>на</a:t>
            </a:r>
            <a:r>
              <a:rPr dirty="0" sz="3600" spc="-1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600" spc="-20" b="1">
                <a:solidFill>
                  <a:srgbClr val="0F243E"/>
                </a:solidFill>
                <a:latin typeface="Times New Roman"/>
                <a:cs typeface="Times New Roman"/>
              </a:rPr>
              <a:t>человека,</a:t>
            </a:r>
            <a:r>
              <a:rPr dirty="0" sz="3600" spc="10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600" b="1">
                <a:solidFill>
                  <a:srgbClr val="0F243E"/>
                </a:solidFill>
                <a:latin typeface="Times New Roman"/>
                <a:cs typeface="Times New Roman"/>
              </a:rPr>
              <a:t>а</a:t>
            </a:r>
            <a:r>
              <a:rPr dirty="0" sz="3600" spc="-10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600" spc="-25" b="1">
                <a:solidFill>
                  <a:srgbClr val="0F243E"/>
                </a:solidFill>
                <a:latin typeface="Times New Roman"/>
                <a:cs typeface="Times New Roman"/>
              </a:rPr>
              <a:t>помимо</a:t>
            </a:r>
            <a:r>
              <a:rPr dirty="0" sz="3600" spc="-10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600" spc="-30" b="1">
                <a:solidFill>
                  <a:srgbClr val="0F243E"/>
                </a:solidFill>
                <a:latin typeface="Times New Roman"/>
                <a:cs typeface="Times New Roman"/>
              </a:rPr>
              <a:t>этого</a:t>
            </a:r>
            <a:r>
              <a:rPr dirty="0" sz="3600" spc="-2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600" spc="-15" b="1">
                <a:solidFill>
                  <a:srgbClr val="0F243E"/>
                </a:solidFill>
                <a:latin typeface="Times New Roman"/>
                <a:cs typeface="Times New Roman"/>
              </a:rPr>
              <a:t>влияет </a:t>
            </a:r>
            <a:r>
              <a:rPr dirty="0" sz="3600" spc="-88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600" b="1">
                <a:solidFill>
                  <a:srgbClr val="0F243E"/>
                </a:solidFill>
                <a:latin typeface="Times New Roman"/>
                <a:cs typeface="Times New Roman"/>
              </a:rPr>
              <a:t>и</a:t>
            </a:r>
            <a:r>
              <a:rPr dirty="0" sz="3600" spc="-10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600" spc="-5" b="1">
                <a:solidFill>
                  <a:srgbClr val="0F243E"/>
                </a:solidFill>
                <a:latin typeface="Times New Roman"/>
                <a:cs typeface="Times New Roman"/>
              </a:rPr>
              <a:t>на</a:t>
            </a:r>
            <a:r>
              <a:rPr dirty="0" sz="3600" spc="-10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600" spc="-30" b="1">
                <a:solidFill>
                  <a:srgbClr val="0F243E"/>
                </a:solidFill>
                <a:latin typeface="Times New Roman"/>
                <a:cs typeface="Times New Roman"/>
              </a:rPr>
              <a:t>его</a:t>
            </a:r>
            <a:r>
              <a:rPr dirty="0" sz="3600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600" spc="-30" b="1">
                <a:solidFill>
                  <a:srgbClr val="0F243E"/>
                </a:solidFill>
                <a:latin typeface="Times New Roman"/>
                <a:cs typeface="Times New Roman"/>
              </a:rPr>
              <a:t>духовное</a:t>
            </a:r>
            <a:r>
              <a:rPr dirty="0" sz="3600" spc="-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600" spc="-20" b="1">
                <a:solidFill>
                  <a:srgbClr val="0F243E"/>
                </a:solidFill>
                <a:latin typeface="Times New Roman"/>
                <a:cs typeface="Times New Roman"/>
              </a:rPr>
              <a:t>здоровье.</a:t>
            </a:r>
            <a:endParaRPr sz="3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504379"/>
            <a:ext cx="4716145" cy="3977004"/>
          </a:xfrm>
          <a:prstGeom prst="rect">
            <a:avLst/>
          </a:prstGeom>
        </p:spPr>
        <p:txBody>
          <a:bodyPr wrap="square" lIns="0" tIns="122555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965"/>
              </a:spcBef>
              <a:buFont typeface="Arial MT"/>
              <a:buChar char="•"/>
              <a:tabLst>
                <a:tab pos="355600" algn="l"/>
              </a:tabLst>
            </a:pPr>
            <a:r>
              <a:rPr dirty="0" sz="3600" b="1">
                <a:solidFill>
                  <a:srgbClr val="0F243E"/>
                </a:solidFill>
                <a:latin typeface="Times New Roman"/>
                <a:cs typeface="Times New Roman"/>
              </a:rPr>
              <a:t>Л.С.</a:t>
            </a:r>
            <a:r>
              <a:rPr dirty="0" sz="3600" spc="-20" b="1">
                <a:solidFill>
                  <a:srgbClr val="0F243E"/>
                </a:solidFill>
                <a:latin typeface="Times New Roman"/>
                <a:cs typeface="Times New Roman"/>
              </a:rPr>
              <a:t> Брусиловский</a:t>
            </a:r>
            <a:endParaRPr sz="36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870"/>
              </a:spcBef>
              <a:buFont typeface="Arial MT"/>
              <a:buChar char="•"/>
              <a:tabLst>
                <a:tab pos="355600" algn="l"/>
              </a:tabLst>
            </a:pPr>
            <a:r>
              <a:rPr dirty="0" sz="3600" b="1">
                <a:solidFill>
                  <a:srgbClr val="0F243E"/>
                </a:solidFill>
                <a:latin typeface="Times New Roman"/>
                <a:cs typeface="Times New Roman"/>
              </a:rPr>
              <a:t>М.Е.</a:t>
            </a:r>
            <a:r>
              <a:rPr dirty="0" sz="3600" spc="-4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600" spc="-15" b="1">
                <a:solidFill>
                  <a:srgbClr val="0F243E"/>
                </a:solidFill>
                <a:latin typeface="Times New Roman"/>
                <a:cs typeface="Times New Roman"/>
              </a:rPr>
              <a:t>Бурно</a:t>
            </a:r>
            <a:endParaRPr sz="36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860"/>
              </a:spcBef>
              <a:buFont typeface="Arial MT"/>
              <a:buChar char="•"/>
              <a:tabLst>
                <a:tab pos="355600" algn="l"/>
              </a:tabLst>
            </a:pPr>
            <a:r>
              <a:rPr dirty="0" sz="3600" spc="-5" b="1">
                <a:solidFill>
                  <a:srgbClr val="0F243E"/>
                </a:solidFill>
                <a:latin typeface="Times New Roman"/>
                <a:cs typeface="Times New Roman"/>
              </a:rPr>
              <a:t>С.О.</a:t>
            </a:r>
            <a:r>
              <a:rPr dirty="0" sz="3600" spc="-30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600" spc="-20" b="1">
                <a:solidFill>
                  <a:srgbClr val="0F243E"/>
                </a:solidFill>
                <a:latin typeface="Times New Roman"/>
                <a:cs typeface="Times New Roman"/>
              </a:rPr>
              <a:t>Вышегородцева</a:t>
            </a:r>
            <a:endParaRPr sz="36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870"/>
              </a:spcBef>
              <a:buFont typeface="Arial MT"/>
              <a:buChar char="•"/>
              <a:tabLst>
                <a:tab pos="355600" algn="l"/>
              </a:tabLst>
            </a:pPr>
            <a:r>
              <a:rPr dirty="0" sz="3600" spc="-5" b="1">
                <a:solidFill>
                  <a:srgbClr val="0F243E"/>
                </a:solidFill>
                <a:latin typeface="Times New Roman"/>
                <a:cs typeface="Times New Roman"/>
              </a:rPr>
              <a:t>А.И.</a:t>
            </a:r>
            <a:r>
              <a:rPr dirty="0" sz="3600" spc="-90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600" spc="-25" b="1">
                <a:solidFill>
                  <a:srgbClr val="0F243E"/>
                </a:solidFill>
                <a:latin typeface="Times New Roman"/>
                <a:cs typeface="Times New Roman"/>
              </a:rPr>
              <a:t>Копытин</a:t>
            </a:r>
            <a:endParaRPr sz="3600">
              <a:latin typeface="Times New Roman"/>
              <a:cs typeface="Times New Roman"/>
            </a:endParaRPr>
          </a:p>
          <a:p>
            <a:pPr marL="469900" indent="-457834">
              <a:lnSpc>
                <a:spcPct val="100000"/>
              </a:lnSpc>
              <a:spcBef>
                <a:spcPts val="860"/>
              </a:spcBef>
              <a:buFont typeface="Arial MT"/>
              <a:buChar char="•"/>
              <a:tabLst>
                <a:tab pos="469900" algn="l"/>
                <a:tab pos="470534" algn="l"/>
              </a:tabLst>
            </a:pPr>
            <a:r>
              <a:rPr dirty="0" sz="3600" spc="-5" b="1">
                <a:solidFill>
                  <a:srgbClr val="0F243E"/>
                </a:solidFill>
                <a:latin typeface="Times New Roman"/>
                <a:cs typeface="Times New Roman"/>
              </a:rPr>
              <a:t>А.</a:t>
            </a:r>
            <a:r>
              <a:rPr dirty="0" sz="3600" spc="-3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600" spc="-25" b="1">
                <a:solidFill>
                  <a:srgbClr val="0F243E"/>
                </a:solidFill>
                <a:latin typeface="Times New Roman"/>
                <a:cs typeface="Times New Roman"/>
              </a:rPr>
              <a:t>Маслоу</a:t>
            </a:r>
            <a:endParaRPr sz="36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865"/>
              </a:spcBef>
              <a:buFont typeface="Arial MT"/>
              <a:buChar char="•"/>
              <a:tabLst>
                <a:tab pos="355600" algn="l"/>
              </a:tabLst>
            </a:pPr>
            <a:r>
              <a:rPr dirty="0" sz="3600" b="1">
                <a:solidFill>
                  <a:srgbClr val="0F243E"/>
                </a:solidFill>
                <a:latin typeface="Times New Roman"/>
                <a:cs typeface="Times New Roman"/>
              </a:rPr>
              <a:t>В.И.</a:t>
            </a:r>
            <a:r>
              <a:rPr dirty="0" sz="3600" spc="-4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600" b="1">
                <a:solidFill>
                  <a:srgbClr val="0F243E"/>
                </a:solidFill>
                <a:latin typeface="Times New Roman"/>
                <a:cs typeface="Times New Roman"/>
              </a:rPr>
              <a:t>Петрушин</a:t>
            </a:r>
            <a:endParaRPr sz="3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4397" y="1098021"/>
            <a:ext cx="7745730" cy="4634865"/>
          </a:xfrm>
          <a:prstGeom prst="rect">
            <a:avLst/>
          </a:prstGeom>
        </p:spPr>
        <p:txBody>
          <a:bodyPr wrap="square" lIns="0" tIns="121920" rIns="0" bIns="0" rtlCol="0" vert="horz">
            <a:spAutoFit/>
          </a:bodyPr>
          <a:lstStyle/>
          <a:p>
            <a:pPr marL="1624965">
              <a:lnSpc>
                <a:spcPct val="100000"/>
              </a:lnSpc>
              <a:spcBef>
                <a:spcPts val="960"/>
              </a:spcBef>
            </a:pPr>
            <a:r>
              <a:rPr dirty="0" sz="3200" b="1">
                <a:solidFill>
                  <a:srgbClr val="0F243E"/>
                </a:solidFill>
                <a:latin typeface="Times New Roman"/>
                <a:cs typeface="Times New Roman"/>
              </a:rPr>
              <a:t>Первым</a:t>
            </a:r>
            <a:r>
              <a:rPr dirty="0" sz="3200" spc="-4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0F243E"/>
                </a:solidFill>
                <a:latin typeface="Times New Roman"/>
                <a:cs typeface="Times New Roman"/>
              </a:rPr>
              <a:t>оценил</a:t>
            </a:r>
            <a:r>
              <a:rPr dirty="0" sz="3200" spc="-1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spc="-10" b="1">
                <a:solidFill>
                  <a:srgbClr val="0F243E"/>
                </a:solidFill>
                <a:latin typeface="Times New Roman"/>
                <a:cs typeface="Times New Roman"/>
              </a:rPr>
              <a:t>лечебное</a:t>
            </a:r>
            <a:endParaRPr sz="3200">
              <a:latin typeface="Times New Roman"/>
              <a:cs typeface="Times New Roman"/>
            </a:endParaRPr>
          </a:p>
          <a:p>
            <a:pPr marL="645160" marR="150495" indent="-633095">
              <a:lnSpc>
                <a:spcPct val="100000"/>
              </a:lnSpc>
              <a:spcBef>
                <a:spcPts val="865"/>
              </a:spcBef>
            </a:pPr>
            <a:r>
              <a:rPr dirty="0" sz="3200" b="1">
                <a:solidFill>
                  <a:srgbClr val="0F243E"/>
                </a:solidFill>
                <a:latin typeface="Times New Roman"/>
                <a:cs typeface="Times New Roman"/>
              </a:rPr>
              <a:t>действие </a:t>
            </a:r>
            <a:r>
              <a:rPr dirty="0" sz="3200" spc="-35" b="1">
                <a:solidFill>
                  <a:srgbClr val="0F243E"/>
                </a:solidFill>
                <a:latin typeface="Times New Roman"/>
                <a:cs typeface="Times New Roman"/>
              </a:rPr>
              <a:t>звуков </a:t>
            </a:r>
            <a:r>
              <a:rPr dirty="0" sz="3200" spc="-10" b="1">
                <a:solidFill>
                  <a:srgbClr val="0F243E"/>
                </a:solidFill>
                <a:latin typeface="Times New Roman"/>
                <a:cs typeface="Times New Roman"/>
              </a:rPr>
              <a:t>Пифагор. </a:t>
            </a:r>
            <a:r>
              <a:rPr dirty="0" sz="3200" b="1">
                <a:solidFill>
                  <a:srgbClr val="0F243E"/>
                </a:solidFill>
                <a:latin typeface="Times New Roman"/>
                <a:cs typeface="Times New Roman"/>
              </a:rPr>
              <a:t>Он </a:t>
            </a:r>
            <a:r>
              <a:rPr dirty="0" sz="3200" spc="-15" b="1">
                <a:solidFill>
                  <a:srgbClr val="0F243E"/>
                </a:solidFill>
                <a:latin typeface="Times New Roman"/>
                <a:cs typeface="Times New Roman"/>
              </a:rPr>
              <a:t>предложил </a:t>
            </a:r>
            <a:r>
              <a:rPr dirty="0" sz="3200" spc="-78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0F243E"/>
                </a:solidFill>
                <a:latin typeface="Times New Roman"/>
                <a:cs typeface="Times New Roman"/>
              </a:rPr>
              <a:t>понятие «музыкальной</a:t>
            </a:r>
            <a:r>
              <a:rPr dirty="0" sz="3200" spc="-20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0F243E"/>
                </a:solidFill>
                <a:latin typeface="Times New Roman"/>
                <a:cs typeface="Times New Roman"/>
              </a:rPr>
              <a:t>медицины».</a:t>
            </a:r>
            <a:endParaRPr sz="3200">
              <a:latin typeface="Times New Roman"/>
              <a:cs typeface="Times New Roman"/>
            </a:endParaRPr>
          </a:p>
          <a:p>
            <a:pPr algn="ctr" marL="208915" marR="5080" indent="-1270">
              <a:lnSpc>
                <a:spcPct val="100000"/>
              </a:lnSpc>
            </a:pPr>
            <a:r>
              <a:rPr dirty="0" sz="3200" spc="-10" b="1">
                <a:solidFill>
                  <a:srgbClr val="0F243E"/>
                </a:solidFill>
                <a:latin typeface="Times New Roman"/>
                <a:cs typeface="Times New Roman"/>
              </a:rPr>
              <a:t>Одни</a:t>
            </a:r>
            <a:r>
              <a:rPr dirty="0" sz="3200" spc="-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spc="-15" b="1">
                <a:solidFill>
                  <a:srgbClr val="0F243E"/>
                </a:solidFill>
                <a:latin typeface="Times New Roman"/>
                <a:cs typeface="Times New Roman"/>
              </a:rPr>
              <a:t>мелодии</a:t>
            </a:r>
            <a:r>
              <a:rPr dirty="0" sz="3200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0F243E"/>
                </a:solidFill>
                <a:latin typeface="Times New Roman"/>
                <a:cs typeface="Times New Roman"/>
              </a:rPr>
              <a:t>великий</a:t>
            </a:r>
            <a:r>
              <a:rPr dirty="0" sz="3200" spc="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0F243E"/>
                </a:solidFill>
                <a:latin typeface="Times New Roman"/>
                <a:cs typeface="Times New Roman"/>
              </a:rPr>
              <a:t>ученый </a:t>
            </a:r>
            <a:r>
              <a:rPr dirty="0" sz="3200" spc="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spc="-15" b="1">
                <a:solidFill>
                  <a:srgbClr val="0F243E"/>
                </a:solidFill>
                <a:latin typeface="Times New Roman"/>
                <a:cs typeface="Times New Roman"/>
              </a:rPr>
              <a:t>использовал </a:t>
            </a:r>
            <a:r>
              <a:rPr dirty="0" sz="3200" spc="-5" b="1">
                <a:solidFill>
                  <a:srgbClr val="0F243E"/>
                </a:solidFill>
                <a:latin typeface="Times New Roman"/>
                <a:cs typeface="Times New Roman"/>
              </a:rPr>
              <a:t>«чтобы </a:t>
            </a:r>
            <a:r>
              <a:rPr dirty="0" sz="3200" spc="-15" b="1">
                <a:solidFill>
                  <a:srgbClr val="0F243E"/>
                </a:solidFill>
                <a:latin typeface="Times New Roman"/>
                <a:cs typeface="Times New Roman"/>
              </a:rPr>
              <a:t>лечить </a:t>
            </a:r>
            <a:r>
              <a:rPr dirty="0" sz="3200" b="1">
                <a:solidFill>
                  <a:srgbClr val="0F243E"/>
                </a:solidFill>
                <a:latin typeface="Times New Roman"/>
                <a:cs typeface="Times New Roman"/>
              </a:rPr>
              <a:t>пассивность </a:t>
            </a:r>
            <a:r>
              <a:rPr dirty="0" sz="3200" spc="-78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0F243E"/>
                </a:solidFill>
                <a:latin typeface="Times New Roman"/>
                <a:cs typeface="Times New Roman"/>
              </a:rPr>
              <a:t>души,</a:t>
            </a:r>
            <a:r>
              <a:rPr dirty="0" sz="3200" spc="120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0F243E"/>
                </a:solidFill>
                <a:latin typeface="Times New Roman"/>
                <a:cs typeface="Times New Roman"/>
              </a:rPr>
              <a:t>чтобы</a:t>
            </a:r>
            <a:r>
              <a:rPr dirty="0" sz="3200" spc="9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0F243E"/>
                </a:solidFill>
                <a:latin typeface="Times New Roman"/>
                <a:cs typeface="Times New Roman"/>
              </a:rPr>
              <a:t>не</a:t>
            </a:r>
            <a:r>
              <a:rPr dirty="0" sz="3200" spc="120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0F243E"/>
                </a:solidFill>
                <a:latin typeface="Times New Roman"/>
                <a:cs typeface="Times New Roman"/>
              </a:rPr>
              <a:t>теряла</a:t>
            </a:r>
            <a:r>
              <a:rPr dirty="0" sz="3200" spc="120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0F243E"/>
                </a:solidFill>
                <a:latin typeface="Times New Roman"/>
                <a:cs typeface="Times New Roman"/>
              </a:rPr>
              <a:t>она</a:t>
            </a:r>
            <a:r>
              <a:rPr dirty="0" sz="3200" spc="10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0F243E"/>
                </a:solidFill>
                <a:latin typeface="Times New Roman"/>
                <a:cs typeface="Times New Roman"/>
              </a:rPr>
              <a:t>надежды</a:t>
            </a:r>
            <a:r>
              <a:rPr dirty="0" sz="3200" spc="12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0F243E"/>
                </a:solidFill>
                <a:latin typeface="Times New Roman"/>
                <a:cs typeface="Times New Roman"/>
              </a:rPr>
              <a:t>и </a:t>
            </a:r>
            <a:r>
              <a:rPr dirty="0" sz="3200" spc="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0F243E"/>
                </a:solidFill>
                <a:latin typeface="Times New Roman"/>
                <a:cs typeface="Times New Roman"/>
              </a:rPr>
              <a:t>не</a:t>
            </a:r>
            <a:r>
              <a:rPr dirty="0" sz="3200" spc="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0F243E"/>
                </a:solidFill>
                <a:latin typeface="Times New Roman"/>
                <a:cs typeface="Times New Roman"/>
              </a:rPr>
              <a:t>оплакивала</a:t>
            </a:r>
            <a:r>
              <a:rPr dirty="0" sz="3200" spc="-2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spc="-10" b="1">
                <a:solidFill>
                  <a:srgbClr val="0F243E"/>
                </a:solidFill>
                <a:latin typeface="Times New Roman"/>
                <a:cs typeface="Times New Roman"/>
              </a:rPr>
              <a:t>себя»,</a:t>
            </a:r>
            <a:r>
              <a:rPr dirty="0" sz="3200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spc="-10" b="1">
                <a:solidFill>
                  <a:srgbClr val="0F243E"/>
                </a:solidFill>
                <a:latin typeface="Times New Roman"/>
                <a:cs typeface="Times New Roman"/>
              </a:rPr>
              <a:t>другие</a:t>
            </a:r>
            <a:r>
              <a:rPr dirty="0" sz="3200" spc="1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spc="-15" b="1">
                <a:solidFill>
                  <a:srgbClr val="0F243E"/>
                </a:solidFill>
                <a:latin typeface="Times New Roman"/>
                <a:cs typeface="Times New Roman"/>
              </a:rPr>
              <a:t>мелодии</a:t>
            </a:r>
            <a:r>
              <a:rPr dirty="0" sz="3200" spc="2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0F243E"/>
                </a:solidFill>
                <a:latin typeface="Times New Roman"/>
                <a:cs typeface="Times New Roman"/>
              </a:rPr>
              <a:t>–</a:t>
            </a:r>
            <a:endParaRPr sz="3200">
              <a:latin typeface="Times New Roman"/>
              <a:cs typeface="Times New Roman"/>
            </a:endParaRPr>
          </a:p>
          <a:p>
            <a:pPr algn="ctr" marL="1041400" marR="836930">
              <a:lnSpc>
                <a:spcPct val="100000"/>
              </a:lnSpc>
              <a:spcBef>
                <a:spcPts val="5"/>
              </a:spcBef>
            </a:pPr>
            <a:r>
              <a:rPr dirty="0" sz="3200" spc="-5" b="1">
                <a:solidFill>
                  <a:srgbClr val="0F243E"/>
                </a:solidFill>
                <a:latin typeface="Times New Roman"/>
                <a:cs typeface="Times New Roman"/>
              </a:rPr>
              <a:t>«против </a:t>
            </a:r>
            <a:r>
              <a:rPr dirty="0" sz="3200" b="1">
                <a:solidFill>
                  <a:srgbClr val="0F243E"/>
                </a:solidFill>
                <a:latin typeface="Times New Roman"/>
                <a:cs typeface="Times New Roman"/>
              </a:rPr>
              <a:t>ярости и </a:t>
            </a:r>
            <a:r>
              <a:rPr dirty="0" sz="3200" spc="-5" b="1">
                <a:solidFill>
                  <a:srgbClr val="0F243E"/>
                </a:solidFill>
                <a:latin typeface="Times New Roman"/>
                <a:cs typeface="Times New Roman"/>
              </a:rPr>
              <a:t>гнева, </a:t>
            </a:r>
            <a:r>
              <a:rPr dirty="0" sz="3200" spc="-10" b="1">
                <a:solidFill>
                  <a:srgbClr val="0F243E"/>
                </a:solidFill>
                <a:latin typeface="Times New Roman"/>
                <a:cs typeface="Times New Roman"/>
              </a:rPr>
              <a:t>против </a:t>
            </a:r>
            <a:r>
              <a:rPr dirty="0" sz="3200" spc="-790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spc="-10" b="1">
                <a:solidFill>
                  <a:srgbClr val="0F243E"/>
                </a:solidFill>
                <a:latin typeface="Times New Roman"/>
                <a:cs typeface="Times New Roman"/>
              </a:rPr>
              <a:t>заблуждений</a:t>
            </a:r>
            <a:r>
              <a:rPr dirty="0" sz="3200" spc="-2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0F243E"/>
                </a:solidFill>
                <a:latin typeface="Times New Roman"/>
                <a:cs typeface="Times New Roman"/>
              </a:rPr>
              <a:t>души».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01141" y="113741"/>
            <a:ext cx="6680834" cy="2210435"/>
          </a:xfrm>
          <a:prstGeom prst="rect"/>
        </p:spPr>
        <p:txBody>
          <a:bodyPr wrap="square" lIns="0" tIns="15875" rIns="0" bIns="0" rtlCol="0" vert="horz">
            <a:spAutoFit/>
          </a:bodyPr>
          <a:lstStyle/>
          <a:p>
            <a:pPr algn="ctr" marL="12065" marR="5080">
              <a:lnSpc>
                <a:spcPct val="99400"/>
              </a:lnSpc>
              <a:spcBef>
                <a:spcPts val="125"/>
              </a:spcBef>
            </a:pPr>
            <a:r>
              <a:rPr dirty="0">
                <a:latin typeface="Times New Roman"/>
                <a:cs typeface="Times New Roman"/>
              </a:rPr>
              <a:t>Разнообразие </a:t>
            </a:r>
            <a:r>
              <a:rPr dirty="0" spc="-15">
                <a:latin typeface="Times New Roman"/>
                <a:cs typeface="Times New Roman"/>
              </a:rPr>
              <a:t>форм арт-терапии </a:t>
            </a:r>
            <a:r>
              <a:rPr dirty="0" spc="-890">
                <a:latin typeface="Times New Roman"/>
                <a:cs typeface="Times New Roman"/>
              </a:rPr>
              <a:t> </a:t>
            </a:r>
            <a:r>
              <a:rPr dirty="0" spc="-15">
                <a:latin typeface="Times New Roman"/>
                <a:cs typeface="Times New Roman"/>
              </a:rPr>
              <a:t>позволяет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 spc="-25">
                <a:latin typeface="Times New Roman"/>
                <a:cs typeface="Times New Roman"/>
              </a:rPr>
              <a:t>использовать</a:t>
            </a:r>
            <a:r>
              <a:rPr dirty="0" spc="-1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её </a:t>
            </a:r>
            <a:r>
              <a:rPr dirty="0" spc="5">
                <a:latin typeface="Times New Roman"/>
                <a:cs typeface="Times New Roman"/>
              </a:rPr>
              <a:t> </a:t>
            </a:r>
            <a:r>
              <a:rPr dirty="0" spc="-15">
                <a:latin typeface="Times New Roman"/>
                <a:cs typeface="Times New Roman"/>
              </a:rPr>
              <a:t>элементы </a:t>
            </a:r>
            <a:r>
              <a:rPr dirty="0" spc="-5">
                <a:latin typeface="Times New Roman"/>
                <a:cs typeface="Times New Roman"/>
              </a:rPr>
              <a:t>на разных этапах 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 spc="-10">
                <a:latin typeface="Times New Roman"/>
                <a:cs typeface="Times New Roman"/>
              </a:rPr>
              <a:t>урока: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09855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865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dirty="0" spc="-20"/>
              <a:t>начало </a:t>
            </a:r>
            <a:r>
              <a:rPr dirty="0" spc="-5"/>
              <a:t>урока</a:t>
            </a: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dirty="0" spc="-10"/>
              <a:t>объяснение</a:t>
            </a:r>
            <a:r>
              <a:rPr dirty="0" spc="-40"/>
              <a:t> </a:t>
            </a:r>
            <a:r>
              <a:rPr dirty="0" spc="-15"/>
              <a:t>нового</a:t>
            </a:r>
            <a:r>
              <a:rPr dirty="0" spc="-40"/>
              <a:t> </a:t>
            </a:r>
            <a:r>
              <a:rPr dirty="0" spc="-10"/>
              <a:t>материала</a:t>
            </a: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dirty="0"/>
              <a:t>закрепление</a:t>
            </a:r>
            <a:r>
              <a:rPr dirty="0" spc="-60"/>
              <a:t> </a:t>
            </a:r>
            <a:r>
              <a:rPr dirty="0" spc="-5"/>
              <a:t>пройденного</a:t>
            </a: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dirty="0" spc="-25"/>
              <a:t>физкультминутка</a:t>
            </a: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dirty="0" spc="-10"/>
              <a:t>домашнее</a:t>
            </a:r>
            <a:r>
              <a:rPr dirty="0" spc="-50"/>
              <a:t> </a:t>
            </a:r>
            <a:r>
              <a:rPr dirty="0" spc="-5"/>
              <a:t>задание</a:t>
            </a: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dirty="0" spc="-15"/>
              <a:t>рефлексия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98600" y="1614373"/>
            <a:ext cx="7289800" cy="33185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40790" marR="739140" indent="-836930">
              <a:lnSpc>
                <a:spcPct val="100000"/>
              </a:lnSpc>
              <a:spcBef>
                <a:spcPts val="100"/>
              </a:spcBef>
            </a:pPr>
            <a:r>
              <a:rPr dirty="0" sz="3600" spc="-5" b="1">
                <a:solidFill>
                  <a:srgbClr val="0F243E"/>
                </a:solidFill>
                <a:latin typeface="Times New Roman"/>
                <a:cs typeface="Times New Roman"/>
              </a:rPr>
              <a:t>Различные по эмоционально- </a:t>
            </a:r>
            <a:r>
              <a:rPr dirty="0" sz="3600" spc="-88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600" spc="-10" b="1">
                <a:solidFill>
                  <a:srgbClr val="0F243E"/>
                </a:solidFill>
                <a:latin typeface="Times New Roman"/>
                <a:cs typeface="Times New Roman"/>
              </a:rPr>
              <a:t>образному</a:t>
            </a:r>
            <a:r>
              <a:rPr dirty="0" sz="3600" spc="-15" b="1">
                <a:solidFill>
                  <a:srgbClr val="0F243E"/>
                </a:solidFill>
                <a:latin typeface="Times New Roman"/>
                <a:cs typeface="Times New Roman"/>
              </a:rPr>
              <a:t> содержанию</a:t>
            </a:r>
            <a:endParaRPr sz="3600">
              <a:latin typeface="Times New Roman"/>
              <a:cs typeface="Times New Roman"/>
            </a:endParaRPr>
          </a:p>
          <a:p>
            <a:pPr algn="ctr" marL="12700" marR="5080">
              <a:lnSpc>
                <a:spcPct val="100000"/>
              </a:lnSpc>
              <a:spcBef>
                <a:spcPts val="5"/>
              </a:spcBef>
            </a:pPr>
            <a:r>
              <a:rPr dirty="0" sz="3600" spc="-10" b="1">
                <a:solidFill>
                  <a:srgbClr val="0F243E"/>
                </a:solidFill>
                <a:latin typeface="Times New Roman"/>
                <a:cs typeface="Times New Roman"/>
              </a:rPr>
              <a:t>музыкальные</a:t>
            </a:r>
            <a:r>
              <a:rPr dirty="0" sz="3600" spc="-1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600" spc="-5" b="1">
                <a:solidFill>
                  <a:srgbClr val="0F243E"/>
                </a:solidFill>
                <a:latin typeface="Times New Roman"/>
                <a:cs typeface="Times New Roman"/>
              </a:rPr>
              <a:t>произведения</a:t>
            </a:r>
            <a:r>
              <a:rPr dirty="0" sz="3600" spc="5" b="1">
                <a:solidFill>
                  <a:srgbClr val="0F243E"/>
                </a:solidFill>
                <a:latin typeface="Times New Roman"/>
                <a:cs typeface="Times New Roman"/>
              </a:rPr>
              <a:t> по- </a:t>
            </a:r>
            <a:r>
              <a:rPr dirty="0" sz="3600" spc="10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600" spc="-15" b="1">
                <a:solidFill>
                  <a:srgbClr val="0F243E"/>
                </a:solidFill>
                <a:latin typeface="Times New Roman"/>
                <a:cs typeface="Times New Roman"/>
              </a:rPr>
              <a:t>разному </a:t>
            </a:r>
            <a:r>
              <a:rPr dirty="0" sz="3600" spc="-25" b="1">
                <a:solidFill>
                  <a:srgbClr val="0F243E"/>
                </a:solidFill>
                <a:latin typeface="Times New Roman"/>
                <a:cs typeface="Times New Roman"/>
              </a:rPr>
              <a:t>воздействуют</a:t>
            </a:r>
            <a:r>
              <a:rPr dirty="0" sz="3600" spc="-1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600" spc="-5" b="1">
                <a:solidFill>
                  <a:srgbClr val="0F243E"/>
                </a:solidFill>
                <a:latin typeface="Times New Roman"/>
                <a:cs typeface="Times New Roman"/>
              </a:rPr>
              <a:t>на</a:t>
            </a:r>
            <a:r>
              <a:rPr dirty="0" sz="3600" spc="-1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600" spc="-5" b="1">
                <a:solidFill>
                  <a:srgbClr val="0F243E"/>
                </a:solidFill>
                <a:latin typeface="Times New Roman"/>
                <a:cs typeface="Times New Roman"/>
              </a:rPr>
              <a:t>организм </a:t>
            </a:r>
            <a:r>
              <a:rPr dirty="0" sz="3600" spc="-88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600" spc="-20" b="1">
                <a:solidFill>
                  <a:srgbClr val="0F243E"/>
                </a:solidFill>
                <a:latin typeface="Times New Roman"/>
                <a:cs typeface="Times New Roman"/>
              </a:rPr>
              <a:t>человека,</a:t>
            </a:r>
            <a:r>
              <a:rPr dirty="0" sz="3600" spc="10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600" spc="-5" b="1">
                <a:solidFill>
                  <a:srgbClr val="0F243E"/>
                </a:solidFill>
                <a:latin typeface="Times New Roman"/>
                <a:cs typeface="Times New Roman"/>
              </a:rPr>
              <a:t>вызывая</a:t>
            </a:r>
            <a:r>
              <a:rPr dirty="0" sz="3600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600" spc="-5" b="1">
                <a:solidFill>
                  <a:srgbClr val="0F243E"/>
                </a:solidFill>
                <a:latin typeface="Times New Roman"/>
                <a:cs typeface="Times New Roman"/>
              </a:rPr>
              <a:t>различные </a:t>
            </a:r>
            <a:r>
              <a:rPr dirty="0" sz="3600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600" spc="-15" b="1">
                <a:solidFill>
                  <a:srgbClr val="0F243E"/>
                </a:solidFill>
                <a:latin typeface="Times New Roman"/>
                <a:cs typeface="Times New Roman"/>
              </a:rPr>
              <a:t>эмоции.</a:t>
            </a:r>
            <a:endParaRPr sz="3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362455"/>
            <a:ext cx="7713980" cy="3899535"/>
          </a:xfrm>
          <a:prstGeom prst="rect">
            <a:avLst/>
          </a:prstGeom>
        </p:spPr>
        <p:txBody>
          <a:bodyPr wrap="square" lIns="0" tIns="62865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495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dirty="0" sz="3300" spc="-10" b="1">
                <a:solidFill>
                  <a:srgbClr val="0F243E"/>
                </a:solidFill>
                <a:latin typeface="Times New Roman"/>
                <a:cs typeface="Times New Roman"/>
              </a:rPr>
              <a:t>Музыкальная</a:t>
            </a:r>
            <a:r>
              <a:rPr dirty="0" sz="3300" spc="-35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300" spc="-10" b="1">
                <a:solidFill>
                  <a:srgbClr val="0F243E"/>
                </a:solidFill>
                <a:latin typeface="Times New Roman"/>
                <a:cs typeface="Times New Roman"/>
              </a:rPr>
              <a:t>терапия</a:t>
            </a:r>
            <a:endParaRPr sz="33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400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dirty="0" sz="3300" spc="-5" b="1">
                <a:solidFill>
                  <a:srgbClr val="0F243E"/>
                </a:solidFill>
                <a:latin typeface="Times New Roman"/>
                <a:cs typeface="Times New Roman"/>
              </a:rPr>
              <a:t>Вокальная</a:t>
            </a:r>
            <a:r>
              <a:rPr dirty="0" sz="3300" spc="-40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300" spc="-10" b="1">
                <a:solidFill>
                  <a:srgbClr val="0F243E"/>
                </a:solidFill>
                <a:latin typeface="Times New Roman"/>
                <a:cs typeface="Times New Roman"/>
              </a:rPr>
              <a:t>терапия</a:t>
            </a:r>
            <a:endParaRPr sz="33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400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dirty="0" sz="3300" spc="-15" b="1">
                <a:solidFill>
                  <a:srgbClr val="0F243E"/>
                </a:solidFill>
                <a:latin typeface="Times New Roman"/>
                <a:cs typeface="Times New Roman"/>
              </a:rPr>
              <a:t>Дыхательная</a:t>
            </a:r>
            <a:r>
              <a:rPr dirty="0" sz="3300" spc="-30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300" spc="-10" b="1">
                <a:solidFill>
                  <a:srgbClr val="0F243E"/>
                </a:solidFill>
                <a:latin typeface="Times New Roman"/>
                <a:cs typeface="Times New Roman"/>
              </a:rPr>
              <a:t>терапия</a:t>
            </a:r>
            <a:endParaRPr sz="33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395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dirty="0" sz="3300" spc="-15" b="1">
                <a:solidFill>
                  <a:srgbClr val="0F243E"/>
                </a:solidFill>
                <a:latin typeface="Times New Roman"/>
                <a:cs typeface="Times New Roman"/>
              </a:rPr>
              <a:t>Ритмотерапия</a:t>
            </a:r>
            <a:endParaRPr sz="33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395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dirty="0" sz="3300" spc="-20" b="1">
                <a:solidFill>
                  <a:srgbClr val="0F243E"/>
                </a:solidFill>
                <a:latin typeface="Times New Roman"/>
                <a:cs typeface="Times New Roman"/>
              </a:rPr>
              <a:t>Сказкотерапия</a:t>
            </a:r>
            <a:endParaRPr sz="33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400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dirty="0" sz="3300" spc="-15" b="1">
                <a:solidFill>
                  <a:srgbClr val="0F243E"/>
                </a:solidFill>
                <a:latin typeface="Times New Roman"/>
                <a:cs typeface="Times New Roman"/>
              </a:rPr>
              <a:t>Фольклоротерапия</a:t>
            </a:r>
            <a:endParaRPr sz="33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395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dirty="0" sz="3300" spc="-25" b="1">
                <a:solidFill>
                  <a:srgbClr val="0F243E"/>
                </a:solidFill>
                <a:latin typeface="Times New Roman"/>
                <a:cs typeface="Times New Roman"/>
              </a:rPr>
              <a:t>Терапия</a:t>
            </a:r>
            <a:r>
              <a:rPr dirty="0" sz="3300" spc="-20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300" spc="-5" b="1">
                <a:solidFill>
                  <a:srgbClr val="0F243E"/>
                </a:solidFill>
                <a:latin typeface="Times New Roman"/>
                <a:cs typeface="Times New Roman"/>
              </a:rPr>
              <a:t>изобразительным</a:t>
            </a:r>
            <a:r>
              <a:rPr dirty="0" sz="3300" spc="-20" b="1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dirty="0" sz="3300" spc="-25" b="1">
                <a:solidFill>
                  <a:srgbClr val="0F243E"/>
                </a:solidFill>
                <a:latin typeface="Times New Roman"/>
                <a:cs typeface="Times New Roman"/>
              </a:rPr>
              <a:t>искусством</a:t>
            </a:r>
            <a:endParaRPr sz="33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Julian</dc:creator>
  <dc:title>PowerPoint Presentation</dc:title>
  <dcterms:created xsi:type="dcterms:W3CDTF">2022-11-16T08:39:44Z</dcterms:created>
  <dcterms:modified xsi:type="dcterms:W3CDTF">2022-11-16T08:39:44Z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2017-11-18T00:00:00Z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2022-11-16T00:00:00Z</vt:filetime>
  </property>
</Properties>
</file>