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8"/>
  </p:notesMasterIdLst>
  <p:sldIdLst>
    <p:sldId id="264" r:id="rId2"/>
    <p:sldId id="313" r:id="rId3"/>
    <p:sldId id="283" r:id="rId4"/>
    <p:sldId id="322" r:id="rId5"/>
    <p:sldId id="285" r:id="rId6"/>
    <p:sldId id="289" r:id="rId7"/>
    <p:sldId id="284" r:id="rId8"/>
    <p:sldId id="290" r:id="rId9"/>
    <p:sldId id="294" r:id="rId10"/>
    <p:sldId id="321" r:id="rId11"/>
    <p:sldId id="266" r:id="rId12"/>
    <p:sldId id="297" r:id="rId13"/>
    <p:sldId id="270" r:id="rId14"/>
    <p:sldId id="263" r:id="rId15"/>
    <p:sldId id="295" r:id="rId16"/>
    <p:sldId id="326" r:id="rId17"/>
    <p:sldId id="315" r:id="rId18"/>
    <p:sldId id="314" r:id="rId19"/>
    <p:sldId id="316" r:id="rId20"/>
    <p:sldId id="317" r:id="rId21"/>
    <p:sldId id="329" r:id="rId22"/>
    <p:sldId id="318" r:id="rId23"/>
    <p:sldId id="319" r:id="rId24"/>
    <p:sldId id="305" r:id="rId25"/>
    <p:sldId id="330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0066"/>
    <a:srgbClr val="000066"/>
    <a:srgbClr val="FF3300"/>
    <a:srgbClr val="660033"/>
    <a:srgbClr val="FF0066"/>
    <a:srgbClr val="CF1F55"/>
    <a:srgbClr val="BC22A6"/>
    <a:srgbClr val="FF33CC"/>
    <a:srgbClr val="FF00FF"/>
    <a:srgbClr val="1F49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689" autoAdjust="0"/>
  </p:normalViewPr>
  <p:slideViewPr>
    <p:cSldViewPr>
      <p:cViewPr varScale="1">
        <p:scale>
          <a:sx n="64" d="100"/>
          <a:sy n="64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A5546E-341D-4888-9694-663745AE98A2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00BA19B-80D4-4594-ABA6-59EE1FF5519E}">
      <dgm:prSet custT="1"/>
      <dgm:spPr/>
      <dgm:t>
        <a:bodyPr/>
        <a:lstStyle/>
        <a:p>
          <a:r>
            <a:rPr lang="ru-RU" sz="2400" b="1" i="1" dirty="0" smtClean="0">
              <a:latin typeface="Times New Roman" pitchFamily="18" charset="0"/>
            </a:rPr>
            <a:t>Копировальные стежки</a:t>
          </a:r>
        </a:p>
      </dgm:t>
    </dgm:pt>
    <dgm:pt modelId="{2BE5BCAB-4D0B-4855-8ABA-69CC3E4B9E0F}" type="parTrans" cxnId="{74D10441-905C-4F48-8A39-E93073E353E4}">
      <dgm:prSet/>
      <dgm:spPr/>
      <dgm:t>
        <a:bodyPr/>
        <a:lstStyle/>
        <a:p>
          <a:endParaRPr lang="ru-RU"/>
        </a:p>
      </dgm:t>
    </dgm:pt>
    <dgm:pt modelId="{BE8A15AB-D413-4436-9C3C-439DDA0113D5}" type="sibTrans" cxnId="{74D10441-905C-4F48-8A39-E93073E353E4}">
      <dgm:prSet/>
      <dgm:spPr/>
      <dgm:t>
        <a:bodyPr/>
        <a:lstStyle/>
        <a:p>
          <a:endParaRPr lang="ru-RU"/>
        </a:p>
      </dgm:t>
    </dgm:pt>
    <dgm:pt modelId="{8C0998D6-0EE4-4002-9DA6-14A57C5F1A9F}">
      <dgm:prSet custT="1"/>
      <dgm:spPr/>
      <dgm:t>
        <a:bodyPr/>
        <a:lstStyle/>
        <a:p>
          <a:r>
            <a:rPr lang="ru-RU" sz="2400" b="1" i="1" dirty="0" smtClean="0">
              <a:latin typeface="Times New Roman" pitchFamily="18" charset="0"/>
            </a:rPr>
            <a:t>С помощью копирки и резца</a:t>
          </a:r>
        </a:p>
      </dgm:t>
    </dgm:pt>
    <dgm:pt modelId="{BD570A22-4053-4A97-AA17-99EB5A92ADBD}" type="parTrans" cxnId="{7AD398B5-0B81-4152-BF8A-1542335B29E9}">
      <dgm:prSet/>
      <dgm:spPr/>
      <dgm:t>
        <a:bodyPr/>
        <a:lstStyle/>
        <a:p>
          <a:endParaRPr lang="ru-RU"/>
        </a:p>
      </dgm:t>
    </dgm:pt>
    <dgm:pt modelId="{30B5D0F8-5407-4F89-9716-ADED4570B5AE}" type="sibTrans" cxnId="{7AD398B5-0B81-4152-BF8A-1542335B29E9}">
      <dgm:prSet/>
      <dgm:spPr/>
      <dgm:t>
        <a:bodyPr/>
        <a:lstStyle/>
        <a:p>
          <a:endParaRPr lang="ru-RU"/>
        </a:p>
      </dgm:t>
    </dgm:pt>
    <dgm:pt modelId="{76883BAB-18D8-49D1-A0BB-234E8F203570}">
      <dgm:prSet/>
      <dgm:spPr/>
      <dgm:t>
        <a:bodyPr/>
        <a:lstStyle/>
        <a:p>
          <a:r>
            <a:rPr lang="ru-RU" b="1" i="1" dirty="0" smtClean="0">
              <a:latin typeface="Times New Roman" pitchFamily="18" charset="0"/>
            </a:rPr>
            <a:t>С помощью булавок</a:t>
          </a:r>
        </a:p>
      </dgm:t>
    </dgm:pt>
    <dgm:pt modelId="{C7ABE2D1-35EC-4592-B686-DFFE89D6DD68}" type="parTrans" cxnId="{BDF71C13-EF76-4048-8D26-833A88D399A6}">
      <dgm:prSet/>
      <dgm:spPr/>
      <dgm:t>
        <a:bodyPr/>
        <a:lstStyle/>
        <a:p>
          <a:endParaRPr lang="ru-RU"/>
        </a:p>
      </dgm:t>
    </dgm:pt>
    <dgm:pt modelId="{C3495204-8119-41F3-A75B-A6530680501E}" type="sibTrans" cxnId="{BDF71C13-EF76-4048-8D26-833A88D399A6}">
      <dgm:prSet/>
      <dgm:spPr/>
      <dgm:t>
        <a:bodyPr/>
        <a:lstStyle/>
        <a:p>
          <a:endParaRPr lang="ru-RU"/>
        </a:p>
      </dgm:t>
    </dgm:pt>
    <dgm:pt modelId="{C66B76C6-8170-4FE6-B088-E6FF82321EDF}">
      <dgm:prSet/>
      <dgm:spPr/>
      <dgm:t>
        <a:bodyPr/>
        <a:lstStyle/>
        <a:p>
          <a:r>
            <a:rPr lang="ru-RU" b="1" i="1" dirty="0" smtClean="0">
              <a:latin typeface="Times New Roman" pitchFamily="18" charset="0"/>
            </a:rPr>
            <a:t>С помощью булавок</a:t>
          </a:r>
        </a:p>
      </dgm:t>
    </dgm:pt>
    <dgm:pt modelId="{236C9D22-D212-4CE4-BA95-462696C4808E}" type="parTrans" cxnId="{7E13FFAD-456A-42C0-9B34-3D5980DCDED8}">
      <dgm:prSet/>
      <dgm:spPr/>
      <dgm:t>
        <a:bodyPr/>
        <a:lstStyle/>
        <a:p>
          <a:endParaRPr lang="ru-RU"/>
        </a:p>
      </dgm:t>
    </dgm:pt>
    <dgm:pt modelId="{5B722374-2E52-44DB-AFAF-9D0B0730515D}" type="sibTrans" cxnId="{7E13FFAD-456A-42C0-9B34-3D5980DCDED8}">
      <dgm:prSet/>
      <dgm:spPr/>
      <dgm:t>
        <a:bodyPr/>
        <a:lstStyle/>
        <a:p>
          <a:endParaRPr lang="ru-RU"/>
        </a:p>
      </dgm:t>
    </dgm:pt>
    <dgm:pt modelId="{A76BFB73-1934-44B1-A294-0131ACCB2BF3}" type="pres">
      <dgm:prSet presAssocID="{3FA5546E-341D-4888-9694-663745AE98A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9F9E58-5BEE-47AF-BBCC-53F38C5E1773}" type="pres">
      <dgm:prSet presAssocID="{8C0998D6-0EE4-4002-9DA6-14A57C5F1A9F}" presName="node" presStyleLbl="node1" presStyleIdx="0" presStyleCnt="4" custScaleX="133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411DBA-DE71-4EF1-B96C-AD604F2D64B4}" type="pres">
      <dgm:prSet presAssocID="{30B5D0F8-5407-4F89-9716-ADED4570B5A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AED23E75-D7C7-4026-8BC6-E1A513F0E21D}" type="pres">
      <dgm:prSet presAssocID="{30B5D0F8-5407-4F89-9716-ADED4570B5A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75FCCCBC-0C87-4D7D-B794-FA296C45A156}" type="pres">
      <dgm:prSet presAssocID="{F00BA19B-80D4-4594-ABA6-59EE1FF5519E}" presName="node" presStyleLbl="node1" presStyleIdx="1" presStyleCnt="4" custScaleX="175677" custScaleY="122932" custRadScaleRad="112683" custRadScaleInc="8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22B80-30C4-445B-9F76-63905452EE63}" type="pres">
      <dgm:prSet presAssocID="{BE8A15AB-D413-4436-9C3C-439DDA0113D5}" presName="sibTrans" presStyleLbl="sibTrans2D1" presStyleIdx="1" presStyleCnt="4"/>
      <dgm:spPr/>
      <dgm:t>
        <a:bodyPr/>
        <a:lstStyle/>
        <a:p>
          <a:endParaRPr lang="ru-RU"/>
        </a:p>
      </dgm:t>
    </dgm:pt>
    <dgm:pt modelId="{18453854-E4B1-4FE1-A476-D2DBE888713A}" type="pres">
      <dgm:prSet presAssocID="{BE8A15AB-D413-4436-9C3C-439DDA0113D5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9754E1F8-4A89-447F-9C9E-A99FD06ECBA0}" type="pres">
      <dgm:prSet presAssocID="{C66B76C6-8170-4FE6-B088-E6FF82321EDF}" presName="node" presStyleLbl="node1" presStyleIdx="2" presStyleCnt="4" custScaleX="123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E06F0-ADC7-4B21-BD27-804AB45F5ADE}" type="pres">
      <dgm:prSet presAssocID="{5B722374-2E52-44DB-AFAF-9D0B0730515D}" presName="sibTrans" presStyleLbl="sibTrans2D1" presStyleIdx="2" presStyleCnt="4"/>
      <dgm:spPr/>
      <dgm:t>
        <a:bodyPr/>
        <a:lstStyle/>
        <a:p>
          <a:endParaRPr lang="ru-RU"/>
        </a:p>
      </dgm:t>
    </dgm:pt>
    <dgm:pt modelId="{C16DAAA7-7E68-4CB8-8B3E-B1D870606036}" type="pres">
      <dgm:prSet presAssocID="{5B722374-2E52-44DB-AFAF-9D0B0730515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0C8E801A-9DC7-4CC1-9765-7F9F2C57C89C}" type="pres">
      <dgm:prSet presAssocID="{76883BAB-18D8-49D1-A0BB-234E8F203570}" presName="node" presStyleLbl="node1" presStyleIdx="3" presStyleCnt="4" custScaleX="174887" custScaleY="117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E9E188-2EDC-47DD-B684-CF52CEBA95AA}" type="pres">
      <dgm:prSet presAssocID="{C3495204-8119-41F3-A75B-A6530680501E}" presName="sibTrans" presStyleLbl="sibTrans2D1" presStyleIdx="3" presStyleCnt="4"/>
      <dgm:spPr/>
      <dgm:t>
        <a:bodyPr/>
        <a:lstStyle/>
        <a:p>
          <a:endParaRPr lang="ru-RU"/>
        </a:p>
      </dgm:t>
    </dgm:pt>
    <dgm:pt modelId="{BD9784A9-0FBA-4CB0-8B64-98F6E5F5455A}" type="pres">
      <dgm:prSet presAssocID="{C3495204-8119-41F3-A75B-A6530680501E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B4AC59C-8999-4269-9125-4F61558A1CF4}" type="presOf" srcId="{8C0998D6-0EE4-4002-9DA6-14A57C5F1A9F}" destId="{C49F9E58-5BEE-47AF-BBCC-53F38C5E1773}" srcOrd="0" destOrd="0" presId="urn:microsoft.com/office/officeart/2005/8/layout/cycle2"/>
    <dgm:cxn modelId="{2EC2EECF-D7B6-47FF-9388-CED30F7C700B}" type="presOf" srcId="{C3495204-8119-41F3-A75B-A6530680501E}" destId="{A4E9E188-2EDC-47DD-B684-CF52CEBA95AA}" srcOrd="0" destOrd="0" presId="urn:microsoft.com/office/officeart/2005/8/layout/cycle2"/>
    <dgm:cxn modelId="{D7D3CFB2-E560-4F05-9C6E-5ADAD32794F9}" type="presOf" srcId="{76883BAB-18D8-49D1-A0BB-234E8F203570}" destId="{0C8E801A-9DC7-4CC1-9765-7F9F2C57C89C}" srcOrd="0" destOrd="0" presId="urn:microsoft.com/office/officeart/2005/8/layout/cycle2"/>
    <dgm:cxn modelId="{B57BD9C8-742A-4C6E-B66A-489AC0064F40}" type="presOf" srcId="{C66B76C6-8170-4FE6-B088-E6FF82321EDF}" destId="{9754E1F8-4A89-447F-9C9E-A99FD06ECBA0}" srcOrd="0" destOrd="0" presId="urn:microsoft.com/office/officeart/2005/8/layout/cycle2"/>
    <dgm:cxn modelId="{1E86B2E2-72E6-4641-9F87-B04700CD4D10}" type="presOf" srcId="{5B722374-2E52-44DB-AFAF-9D0B0730515D}" destId="{2CFE06F0-ADC7-4B21-BD27-804AB45F5ADE}" srcOrd="0" destOrd="0" presId="urn:microsoft.com/office/officeart/2005/8/layout/cycle2"/>
    <dgm:cxn modelId="{BDF71C13-EF76-4048-8D26-833A88D399A6}" srcId="{3FA5546E-341D-4888-9694-663745AE98A2}" destId="{76883BAB-18D8-49D1-A0BB-234E8F203570}" srcOrd="3" destOrd="0" parTransId="{C7ABE2D1-35EC-4592-B686-DFFE89D6DD68}" sibTransId="{C3495204-8119-41F3-A75B-A6530680501E}"/>
    <dgm:cxn modelId="{71E279EA-03CC-46EC-8A37-1FA6E1BA5758}" type="presOf" srcId="{30B5D0F8-5407-4F89-9716-ADED4570B5AE}" destId="{51411DBA-DE71-4EF1-B96C-AD604F2D64B4}" srcOrd="0" destOrd="0" presId="urn:microsoft.com/office/officeart/2005/8/layout/cycle2"/>
    <dgm:cxn modelId="{74D10441-905C-4F48-8A39-E93073E353E4}" srcId="{3FA5546E-341D-4888-9694-663745AE98A2}" destId="{F00BA19B-80D4-4594-ABA6-59EE1FF5519E}" srcOrd="1" destOrd="0" parTransId="{2BE5BCAB-4D0B-4855-8ABA-69CC3E4B9E0F}" sibTransId="{BE8A15AB-D413-4436-9C3C-439DDA0113D5}"/>
    <dgm:cxn modelId="{C772D009-5783-497B-947F-7E5124119E13}" type="presOf" srcId="{C3495204-8119-41F3-A75B-A6530680501E}" destId="{BD9784A9-0FBA-4CB0-8B64-98F6E5F5455A}" srcOrd="1" destOrd="0" presId="urn:microsoft.com/office/officeart/2005/8/layout/cycle2"/>
    <dgm:cxn modelId="{01E94C3B-86F5-4876-A41B-1CB52E2C17FE}" type="presOf" srcId="{30B5D0F8-5407-4F89-9716-ADED4570B5AE}" destId="{AED23E75-D7C7-4026-8BC6-E1A513F0E21D}" srcOrd="1" destOrd="0" presId="urn:microsoft.com/office/officeart/2005/8/layout/cycle2"/>
    <dgm:cxn modelId="{7AD398B5-0B81-4152-BF8A-1542335B29E9}" srcId="{3FA5546E-341D-4888-9694-663745AE98A2}" destId="{8C0998D6-0EE4-4002-9DA6-14A57C5F1A9F}" srcOrd="0" destOrd="0" parTransId="{BD570A22-4053-4A97-AA17-99EB5A92ADBD}" sibTransId="{30B5D0F8-5407-4F89-9716-ADED4570B5AE}"/>
    <dgm:cxn modelId="{55D29A74-09EE-41B4-BBF4-D9A664D522B5}" type="presOf" srcId="{BE8A15AB-D413-4436-9C3C-439DDA0113D5}" destId="{18453854-E4B1-4FE1-A476-D2DBE888713A}" srcOrd="1" destOrd="0" presId="urn:microsoft.com/office/officeart/2005/8/layout/cycle2"/>
    <dgm:cxn modelId="{6BAB36ED-A26E-4FC2-ABC5-57370F13047B}" type="presOf" srcId="{F00BA19B-80D4-4594-ABA6-59EE1FF5519E}" destId="{75FCCCBC-0C87-4D7D-B794-FA296C45A156}" srcOrd="0" destOrd="0" presId="urn:microsoft.com/office/officeart/2005/8/layout/cycle2"/>
    <dgm:cxn modelId="{C5A9F9F7-5728-4B28-8C38-2A11A43E23B1}" type="presOf" srcId="{BE8A15AB-D413-4436-9C3C-439DDA0113D5}" destId="{84B22B80-30C4-445B-9F76-63905452EE63}" srcOrd="0" destOrd="0" presId="urn:microsoft.com/office/officeart/2005/8/layout/cycle2"/>
    <dgm:cxn modelId="{4706A39A-B30D-434C-9E96-52ED4EBFF166}" type="presOf" srcId="{5B722374-2E52-44DB-AFAF-9D0B0730515D}" destId="{C16DAAA7-7E68-4CB8-8B3E-B1D870606036}" srcOrd="1" destOrd="0" presId="urn:microsoft.com/office/officeart/2005/8/layout/cycle2"/>
    <dgm:cxn modelId="{7E13FFAD-456A-42C0-9B34-3D5980DCDED8}" srcId="{3FA5546E-341D-4888-9694-663745AE98A2}" destId="{C66B76C6-8170-4FE6-B088-E6FF82321EDF}" srcOrd="2" destOrd="0" parTransId="{236C9D22-D212-4CE4-BA95-462696C4808E}" sibTransId="{5B722374-2E52-44DB-AFAF-9D0B0730515D}"/>
    <dgm:cxn modelId="{3D59F03E-1D6D-4737-B473-48D1AB84809F}" type="presOf" srcId="{3FA5546E-341D-4888-9694-663745AE98A2}" destId="{A76BFB73-1934-44B1-A294-0131ACCB2BF3}" srcOrd="0" destOrd="0" presId="urn:microsoft.com/office/officeart/2005/8/layout/cycle2"/>
    <dgm:cxn modelId="{EEDAE038-FF52-4794-BD73-7ADA83D7BC46}" type="presParOf" srcId="{A76BFB73-1934-44B1-A294-0131ACCB2BF3}" destId="{C49F9E58-5BEE-47AF-BBCC-53F38C5E1773}" srcOrd="0" destOrd="0" presId="urn:microsoft.com/office/officeart/2005/8/layout/cycle2"/>
    <dgm:cxn modelId="{B6B49BF6-E59C-4B32-AD27-1981B1ADC889}" type="presParOf" srcId="{A76BFB73-1934-44B1-A294-0131ACCB2BF3}" destId="{51411DBA-DE71-4EF1-B96C-AD604F2D64B4}" srcOrd="1" destOrd="0" presId="urn:microsoft.com/office/officeart/2005/8/layout/cycle2"/>
    <dgm:cxn modelId="{BE974D2B-A3CD-4CB6-9F5A-8DAA9FC0EB5E}" type="presParOf" srcId="{51411DBA-DE71-4EF1-B96C-AD604F2D64B4}" destId="{AED23E75-D7C7-4026-8BC6-E1A513F0E21D}" srcOrd="0" destOrd="0" presId="urn:microsoft.com/office/officeart/2005/8/layout/cycle2"/>
    <dgm:cxn modelId="{D6F7D583-DA69-43D7-9E28-9D60BC4CB8CD}" type="presParOf" srcId="{A76BFB73-1934-44B1-A294-0131ACCB2BF3}" destId="{75FCCCBC-0C87-4D7D-B794-FA296C45A156}" srcOrd="2" destOrd="0" presId="urn:microsoft.com/office/officeart/2005/8/layout/cycle2"/>
    <dgm:cxn modelId="{7656F32B-38A2-437D-9806-E88CF5E332A5}" type="presParOf" srcId="{A76BFB73-1934-44B1-A294-0131ACCB2BF3}" destId="{84B22B80-30C4-445B-9F76-63905452EE63}" srcOrd="3" destOrd="0" presId="urn:microsoft.com/office/officeart/2005/8/layout/cycle2"/>
    <dgm:cxn modelId="{7F8742CB-7157-49AC-8576-D84D8498443D}" type="presParOf" srcId="{84B22B80-30C4-445B-9F76-63905452EE63}" destId="{18453854-E4B1-4FE1-A476-D2DBE888713A}" srcOrd="0" destOrd="0" presId="urn:microsoft.com/office/officeart/2005/8/layout/cycle2"/>
    <dgm:cxn modelId="{04FC59CF-6499-410D-8E31-1FF0A8A2CE17}" type="presParOf" srcId="{A76BFB73-1934-44B1-A294-0131ACCB2BF3}" destId="{9754E1F8-4A89-447F-9C9E-A99FD06ECBA0}" srcOrd="4" destOrd="0" presId="urn:microsoft.com/office/officeart/2005/8/layout/cycle2"/>
    <dgm:cxn modelId="{105A4DEE-A37A-48F4-A9AC-3395E77A777B}" type="presParOf" srcId="{A76BFB73-1934-44B1-A294-0131ACCB2BF3}" destId="{2CFE06F0-ADC7-4B21-BD27-804AB45F5ADE}" srcOrd="5" destOrd="0" presId="urn:microsoft.com/office/officeart/2005/8/layout/cycle2"/>
    <dgm:cxn modelId="{C62EB896-E894-44B4-BDCA-80BE2A65EEE0}" type="presParOf" srcId="{2CFE06F0-ADC7-4B21-BD27-804AB45F5ADE}" destId="{C16DAAA7-7E68-4CB8-8B3E-B1D870606036}" srcOrd="0" destOrd="0" presId="urn:microsoft.com/office/officeart/2005/8/layout/cycle2"/>
    <dgm:cxn modelId="{F58CE51C-571B-44C1-9095-FFC6F8563663}" type="presParOf" srcId="{A76BFB73-1934-44B1-A294-0131ACCB2BF3}" destId="{0C8E801A-9DC7-4CC1-9765-7F9F2C57C89C}" srcOrd="6" destOrd="0" presId="urn:microsoft.com/office/officeart/2005/8/layout/cycle2"/>
    <dgm:cxn modelId="{322D228F-3368-4970-BDF4-11A359253F1F}" type="presParOf" srcId="{A76BFB73-1934-44B1-A294-0131ACCB2BF3}" destId="{A4E9E188-2EDC-47DD-B684-CF52CEBA95AA}" srcOrd="7" destOrd="0" presId="urn:microsoft.com/office/officeart/2005/8/layout/cycle2"/>
    <dgm:cxn modelId="{57380407-015C-4FB1-AC37-C4D6BA03324B}" type="presParOf" srcId="{A4E9E188-2EDC-47DD-B684-CF52CEBA95AA}" destId="{BD9784A9-0FBA-4CB0-8B64-98F6E5F5455A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22EB2-1238-40B7-BB74-3E9FF701258C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65C01-D14C-4C53-8C08-63F4E8A1A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C19C46-A0C2-4D4E-BC30-B97764C67C63}" type="slidenum">
              <a:rPr lang="ru-RU">
                <a:latin typeface="Arial" charset="0"/>
              </a:rPr>
              <a:pPr/>
              <a:t>3</a:t>
            </a:fld>
            <a:endParaRPr lang="ru-RU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F56BD8-F5F3-40C8-8510-0F72651E89D4}" type="slidenum">
              <a:rPr lang="ru-RU">
                <a:latin typeface="Arial" charset="0"/>
              </a:rPr>
              <a:pPr/>
              <a:t>5</a:t>
            </a:fld>
            <a:endParaRPr lang="ru-RU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413C9C-D59C-452C-B2B2-DBD59A85DF6B}" type="slidenum">
              <a:rPr lang="ru-RU">
                <a:latin typeface="Arial" charset="0"/>
              </a:rPr>
              <a:pPr/>
              <a:t>7</a:t>
            </a:fld>
            <a:endParaRPr lang="ru-RU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C0722C-229B-49BD-9758-4F17AD5CDB15}" type="slidenum">
              <a:rPr lang="ru-RU">
                <a:latin typeface="Arial" charset="0"/>
              </a:rPr>
              <a:pPr/>
              <a:t>8</a:t>
            </a:fld>
            <a:endParaRPr lang="ru-RU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C0722C-229B-49BD-9758-4F17AD5CDB15}" type="slidenum">
              <a:rPr lang="ru-RU">
                <a:latin typeface="Arial" charset="0"/>
              </a:rPr>
              <a:pPr/>
              <a:t>16</a:t>
            </a:fld>
            <a:endParaRPr lang="ru-RU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C0722C-229B-49BD-9758-4F17AD5CDB15}" type="slidenum">
              <a:rPr lang="ru-RU">
                <a:latin typeface="Arial" charset="0"/>
              </a:rPr>
              <a:pPr/>
              <a:t>21</a:t>
            </a:fld>
            <a:endParaRPr lang="ru-RU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5B34E9-5A47-44E8-9733-59EBB26F6384}" type="slidenum">
              <a:rPr lang="ru-RU">
                <a:latin typeface="Arial" charset="0"/>
              </a:rPr>
              <a:pPr/>
              <a:t>26</a:t>
            </a:fld>
            <a:endParaRPr lang="ru-RU">
              <a:latin typeface="Arial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3D759-EA65-4FBD-99CC-6948F8FC6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901E2-C525-4556-999B-4D63FBFFA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D1ECE-CE7E-4DD5-832A-B05E751CB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3469">
    <p:dissolve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5/9/2020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ransition spd="med" advTm="3469">
    <p:dissolve/>
    <p:sndAc>
      <p:stSnd>
        <p:snd r:embed="rId16" name="chimes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1671107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get-pdb/33827/2fc325ae-97cd-4c74-b9d2-b818553adbeb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9" y="914400"/>
            <a:ext cx="3276601" cy="5410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81400" y="51054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Баканина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Елена Викторовна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ГБУ ЦДЮТТ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района СПБ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1143000"/>
            <a:ext cx="45066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Этапы изготовления </a:t>
            </a:r>
          </a:p>
          <a:p>
            <a:r>
              <a:rPr lang="ru-RU" sz="3200" b="1" dirty="0" smtClean="0"/>
              <a:t>плечевого изделия </a:t>
            </a:r>
          </a:p>
        </p:txBody>
      </p:sp>
    </p:spTree>
  </p:cSld>
  <p:clrMapOvr>
    <a:masterClrMapping/>
  </p:clrMapOvr>
  <p:transition spd="med" advTm="5516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s://image.jimcdn.com/app/cms/image/transf/none/path/s654dda41c71d4c3b/image/i940ced47eb6977e0/version/1501258790/imag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066800"/>
            <a:ext cx="8001000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4572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Контурные линии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095500" y="4000500"/>
            <a:ext cx="4191000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191000" y="4114800"/>
            <a:ext cx="16764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648200" y="1752600"/>
            <a:ext cx="1447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449094" y="2323306"/>
            <a:ext cx="1143000" cy="15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>
            <a:off x="4191000" y="1752600"/>
            <a:ext cx="457200" cy="457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>
            <a:off x="4114800" y="1752600"/>
            <a:ext cx="533400" cy="152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Tm="10578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2.infourok.ru/uploads/ex/0505/00050e14-61bad881/img7.jpg"/>
          <p:cNvPicPr>
            <a:picLocks noChangeAspect="1" noChangeArrowheads="1"/>
          </p:cNvPicPr>
          <p:nvPr/>
        </p:nvPicPr>
        <p:blipFill>
          <a:blip r:embed="rId3">
            <a:lum bright="-20000" contrast="25000"/>
          </a:blip>
          <a:srcRect/>
          <a:stretch>
            <a:fillRect/>
          </a:stretch>
        </p:blipFill>
        <p:spPr bwMode="auto">
          <a:xfrm>
            <a:off x="228600" y="609600"/>
            <a:ext cx="8610600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297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1000" y="1447800"/>
          <a:ext cx="8382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0600" y="6858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Способы переноса контурных линий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spd="med" advTm="10297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ds04.infourok.ru/uploads/ex/0134/000446f3-1106288f/hello_html_m3783a72f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828800"/>
            <a:ext cx="8458200" cy="457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14400" y="457200"/>
            <a:ext cx="746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Прокладывание копировальных стежков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8453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ED"/>
              </a:clrFrom>
              <a:clrTo>
                <a:srgbClr val="FFFFE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81000" y="1905000"/>
            <a:ext cx="8382000" cy="4648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401" y="6096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BC22A6"/>
                </a:solidFill>
              </a:rPr>
              <a:t>Перенос контурных линий с помощью резца</a:t>
            </a:r>
            <a:endParaRPr lang="ru-RU" sz="2800" b="1" dirty="0">
              <a:solidFill>
                <a:srgbClr val="BC22A6"/>
              </a:solidFill>
            </a:endParaRPr>
          </a:p>
        </p:txBody>
      </p:sp>
    </p:spTree>
  </p:cSld>
  <p:clrMapOvr>
    <a:masterClrMapping/>
  </p:clrMapOvr>
  <p:transition spd="med" advTm="8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799894"/>
            <a:ext cx="4343400" cy="3829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21168" y="2895600"/>
            <a:ext cx="4572007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762000"/>
            <a:ext cx="64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По контурным линиям будут проходить машинные швы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 advTm="7891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3352800" y="609600"/>
            <a:ext cx="3105150" cy="117792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66"/>
                </a:solidFill>
                <a:latin typeface="Arial"/>
                <a:cs typeface="Arial"/>
              </a:rPr>
              <a:t>Самоконтроль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idx="1"/>
          </p:nvPr>
        </p:nvSpPr>
        <p:spPr>
          <a:xfrm>
            <a:off x="502920" y="1676400"/>
            <a:ext cx="818388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dirty="0" smtClean="0">
                <a:solidFill>
                  <a:srgbClr val="CC0066"/>
                </a:solidFill>
              </a:rPr>
              <a:t>Проверьте: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336600"/>
                </a:solidFill>
              </a:rPr>
              <a:t>Количество деталей кроя;</a:t>
            </a:r>
          </a:p>
          <a:p>
            <a:pPr>
              <a:buFont typeface="Wingdings" pitchFamily="2" charset="2"/>
              <a:buChar char="q"/>
            </a:pPr>
            <a:endParaRPr lang="ru-RU" altLang="ru-RU" dirty="0" smtClean="0">
              <a:solidFill>
                <a:srgbClr val="3366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336600"/>
                </a:solidFill>
              </a:rPr>
              <a:t>Нанесены ли контрольные точки по линии талии, бедер, в местах вытачек, накладных карманов;</a:t>
            </a:r>
          </a:p>
          <a:p>
            <a:pPr>
              <a:buFont typeface="Wingdings" pitchFamily="2" charset="2"/>
              <a:buChar char="q"/>
            </a:pPr>
            <a:endParaRPr lang="ru-RU" altLang="ru-RU" dirty="0" smtClean="0">
              <a:solidFill>
                <a:srgbClr val="3366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336600"/>
                </a:solidFill>
              </a:rPr>
              <a:t>Равномерность ширины припусков</a:t>
            </a: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2531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09600" y="609600"/>
            <a:ext cx="8001000" cy="762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F1F55"/>
                </a:solidFill>
                <a:latin typeface="+mn-lt"/>
              </a:rPr>
              <a:t>Сметывание изделия к примерке</a:t>
            </a:r>
            <a:endParaRPr lang="ru-RU" sz="2800" b="1" dirty="0">
              <a:solidFill>
                <a:srgbClr val="CF1F55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828798"/>
            <a:ext cx="4191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1.Сметать вытачки, складки, плечевые и боковые срезы, соединены лиф и юбка</a:t>
            </a:r>
          </a:p>
          <a:p>
            <a:endParaRPr lang="ru-RU" sz="2400" dirty="0" smtClean="0"/>
          </a:p>
          <a:p>
            <a:r>
              <a:rPr lang="ru-RU" sz="2400" dirty="0" smtClean="0"/>
              <a:t>2 Приметать декоративно-отделочные детали, решающие модель: карманы, воротник, планки, воланы</a:t>
            </a:r>
          </a:p>
          <a:p>
            <a:endParaRPr lang="ru-RU" sz="2000" dirty="0" smtClean="0"/>
          </a:p>
        </p:txBody>
      </p:sp>
      <p:pic>
        <p:nvPicPr>
          <p:cNvPr id="61442" name="Picture 2" descr="http://fashionlib.ru/books/item/f00/s00/z0000018/pic/00009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447800"/>
            <a:ext cx="4171950" cy="4953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563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09600" y="609600"/>
            <a:ext cx="8001000" cy="762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CF1F55"/>
                </a:solidFill>
                <a:latin typeface="+mn-lt"/>
              </a:rPr>
              <a:t> </a:t>
            </a:r>
            <a:endParaRPr lang="ru-RU" sz="2800" b="1" dirty="0">
              <a:solidFill>
                <a:srgbClr val="CF1F55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91000" y="914400"/>
            <a:ext cx="4572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400" dirty="0" smtClean="0"/>
              <a:t>3. Если форма выреза горловины точно определена, горловина может быть обработана окончательно</a:t>
            </a:r>
          </a:p>
          <a:p>
            <a:endParaRPr lang="ru-RU" sz="2400" dirty="0" smtClean="0"/>
          </a:p>
          <a:p>
            <a:r>
              <a:rPr lang="ru-RU" sz="2400" dirty="0" smtClean="0"/>
              <a:t>4.  Низ изделия должен быть заметан (в </a:t>
            </a:r>
            <a:r>
              <a:rPr lang="ru-RU" sz="2400" dirty="0" err="1" smtClean="0"/>
              <a:t>клешеной</a:t>
            </a:r>
            <a:r>
              <a:rPr lang="ru-RU" sz="2400" dirty="0" smtClean="0"/>
              <a:t> юбке не заметывают, давая ей отвисеться)</a:t>
            </a:r>
          </a:p>
        </p:txBody>
      </p:sp>
      <p:pic>
        <p:nvPicPr>
          <p:cNvPr id="60418" name="Picture 2" descr="http://bulav-ka.narod.ru/image/atel/sunduk/pereshiv/1001-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85800"/>
            <a:ext cx="3429000" cy="58674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3547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 descr="https://ds04.infourok.ru/uploads/ex/09d1/000f5f98-e0285a9d/hello_html_m140e3d8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" y="1600200"/>
            <a:ext cx="8534401" cy="5257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8382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Сметывание вытачек и боковых и плечевых швов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 advTm="11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28600" y="990600"/>
            <a:ext cx="27432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en-US" b="1" dirty="0" smtClean="0">
                <a:solidFill>
                  <a:srgbClr val="000066"/>
                </a:solidFill>
              </a:rPr>
              <a:t>I. </a:t>
            </a:r>
            <a:r>
              <a:rPr lang="ru-RU" b="1" dirty="0" smtClean="0">
                <a:solidFill>
                  <a:srgbClr val="000066"/>
                </a:solidFill>
              </a:rPr>
              <a:t>Выбор модели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90600" y="1905000"/>
            <a:ext cx="29718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en-US" b="1" dirty="0" smtClean="0">
                <a:solidFill>
                  <a:srgbClr val="000066"/>
                </a:solidFill>
              </a:rPr>
              <a:t>II. </a:t>
            </a:r>
            <a:r>
              <a:rPr lang="ru-RU" b="1" dirty="0" smtClean="0">
                <a:solidFill>
                  <a:srgbClr val="000066"/>
                </a:solidFill>
              </a:rPr>
              <a:t>Подготовка ткани к раскрою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7400" y="2819400"/>
            <a:ext cx="29718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en-US" b="1" dirty="0" smtClean="0">
                <a:solidFill>
                  <a:srgbClr val="000066"/>
                </a:solidFill>
              </a:rPr>
              <a:t>III. </a:t>
            </a:r>
            <a:r>
              <a:rPr lang="ru-RU" b="1" dirty="0" smtClean="0">
                <a:solidFill>
                  <a:srgbClr val="000066"/>
                </a:solidFill>
              </a:rPr>
              <a:t>Раскладка выкроек на ткани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29000" y="3733800"/>
            <a:ext cx="29718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en-US" b="1" dirty="0" smtClean="0">
                <a:solidFill>
                  <a:srgbClr val="000066"/>
                </a:solidFill>
              </a:rPr>
              <a:t>IV. </a:t>
            </a:r>
            <a:r>
              <a:rPr lang="ru-RU" b="1" dirty="0" smtClean="0">
                <a:solidFill>
                  <a:srgbClr val="000066"/>
                </a:solidFill>
              </a:rPr>
              <a:t>Раскрой изделия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648200"/>
            <a:ext cx="29718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en-US" b="1" dirty="0" smtClean="0">
                <a:solidFill>
                  <a:srgbClr val="000066"/>
                </a:solidFill>
              </a:rPr>
              <a:t>V. </a:t>
            </a:r>
            <a:r>
              <a:rPr lang="ru-RU" b="1" dirty="0" smtClean="0">
                <a:solidFill>
                  <a:srgbClr val="000066"/>
                </a:solidFill>
              </a:rPr>
              <a:t>Подготовка деталей кроя к примерке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62600" y="5562600"/>
            <a:ext cx="2971800" cy="990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/>
            <a:r>
              <a:rPr lang="en-US" b="1" dirty="0" smtClean="0">
                <a:solidFill>
                  <a:srgbClr val="000066"/>
                </a:solidFill>
              </a:rPr>
              <a:t>VI. </a:t>
            </a:r>
            <a:r>
              <a:rPr lang="ru-RU" b="1" dirty="0" smtClean="0">
                <a:solidFill>
                  <a:srgbClr val="000066"/>
                </a:solidFill>
              </a:rPr>
              <a:t>Изготовление изделия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57600" y="762001"/>
            <a:ext cx="495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Техническая </a:t>
            </a:r>
            <a:endParaRPr lang="en-US" sz="24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последовательность изготовления плечевого изделия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 advTm="5453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261610" cy="246221"/>
          </a:xfrm>
          <a:prstGeom prst="rect">
            <a:avLst/>
          </a:prstGeom>
          <a:solidFill>
            <a:srgbClr val="EBD1D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  </a:t>
            </a:r>
            <a:endParaRPr kumimoji="0" lang="ru-RU" sz="9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3490" name="Picture 2" descr="http://tepka.ru/tehnologiya_7/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667000"/>
            <a:ext cx="3429000" cy="3429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1000" y="609600"/>
            <a:ext cx="3886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Соединение лифа с юбкой</a:t>
            </a:r>
          </a:p>
          <a:p>
            <a:endParaRPr lang="ru-RU" sz="2000" dirty="0" smtClean="0"/>
          </a:p>
          <a:p>
            <a:r>
              <a:rPr lang="ru-RU" sz="2000" dirty="0" smtClean="0"/>
              <a:t>   В изделиях, отрезных по линии талии или бедер, лиф вкладывают в юбку, лицевыми сторонами внутрь.</a:t>
            </a:r>
          </a:p>
          <a:p>
            <a:r>
              <a:rPr lang="ru-RU" sz="2000" dirty="0" smtClean="0"/>
              <a:t>  Уравнивают срезы по талии, совмещают контрольные метки. боковые швы </a:t>
            </a:r>
          </a:p>
          <a:p>
            <a:r>
              <a:rPr lang="ru-RU" sz="2000" dirty="0" smtClean="0"/>
              <a:t>Сметывают детали со стороны юбки.</a:t>
            </a:r>
            <a:endParaRPr lang="ru-RU" sz="2000" dirty="0"/>
          </a:p>
        </p:txBody>
      </p:sp>
      <p:pic>
        <p:nvPicPr>
          <p:cNvPr id="63492" name="Picture 4" descr="http://tepka.ru/tehnologiya_7/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038600"/>
            <a:ext cx="3733800" cy="2819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76800" y="762000"/>
            <a:ext cx="38862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CF1F55"/>
                </a:solidFill>
              </a:rPr>
              <a:t>Заметывание подгибки низа</a:t>
            </a:r>
          </a:p>
          <a:p>
            <a:endParaRPr lang="ru-RU" dirty="0" smtClean="0"/>
          </a:p>
          <a:p>
            <a:r>
              <a:rPr lang="ru-RU" sz="2000" dirty="0" smtClean="0"/>
              <a:t>Припуск на подгибку перегибают по линии низа на изнаночную сторону и заметывают</a:t>
            </a:r>
            <a:endParaRPr lang="ru-RU" sz="2000" dirty="0"/>
          </a:p>
        </p:txBody>
      </p:sp>
    </p:spTree>
  </p:cSld>
  <p:clrMapOvr>
    <a:masterClrMapping/>
  </p:clrMapOvr>
  <p:transition spd="med" advTm="12641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3352800" y="609600"/>
            <a:ext cx="3105150" cy="117792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66"/>
                </a:solidFill>
                <a:latin typeface="Arial"/>
                <a:cs typeface="Arial"/>
              </a:rPr>
              <a:t>Самоконтроль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idx="1"/>
          </p:nvPr>
        </p:nvSpPr>
        <p:spPr>
          <a:xfrm>
            <a:off x="502920" y="1676400"/>
            <a:ext cx="8183880" cy="4267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altLang="ru-RU" dirty="0" smtClean="0">
              <a:solidFill>
                <a:srgbClr val="CC0066"/>
              </a:solidFill>
            </a:endParaRPr>
          </a:p>
          <a:p>
            <a:pPr>
              <a:buNone/>
            </a:pPr>
            <a:r>
              <a:rPr lang="ru-RU" altLang="ru-RU" dirty="0" smtClean="0">
                <a:solidFill>
                  <a:srgbClr val="CC0066"/>
                </a:solidFill>
              </a:rPr>
              <a:t>Проверьте: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008000"/>
                </a:solidFill>
              </a:rPr>
              <a:t>Точность и аккуратность сметывания вытачек;</a:t>
            </a:r>
          </a:p>
          <a:p>
            <a:pPr>
              <a:buFont typeface="Wingdings" pitchFamily="2" charset="2"/>
              <a:buChar char="q"/>
            </a:pPr>
            <a:endParaRPr lang="ru-RU" altLang="ru-RU" dirty="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008000"/>
                </a:solidFill>
              </a:rPr>
              <a:t>Длину плечевых и нагрудных вытачек;</a:t>
            </a:r>
          </a:p>
          <a:p>
            <a:pPr>
              <a:buFont typeface="Wingdings" pitchFamily="2" charset="2"/>
              <a:buChar char="q"/>
            </a:pPr>
            <a:endParaRPr lang="ru-RU" altLang="ru-RU" dirty="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008000"/>
                </a:solidFill>
              </a:rPr>
              <a:t>Точность сметывания боковых и плечевых швов;</a:t>
            </a:r>
          </a:p>
          <a:p>
            <a:pPr>
              <a:buFont typeface="Wingdings" pitchFamily="2" charset="2"/>
              <a:buChar char="q"/>
            </a:pPr>
            <a:endParaRPr lang="ru-RU" altLang="ru-RU" dirty="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008000"/>
                </a:solidFill>
              </a:rPr>
              <a:t>Совмещение высших точек горловины спинки и полочки</a:t>
            </a:r>
          </a:p>
          <a:p>
            <a:pPr>
              <a:buNone/>
            </a:pP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0547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143001"/>
            <a:ext cx="42672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Надеть изделие, уточнив положение средних линий переда и спинки.</a:t>
            </a:r>
          </a:p>
          <a:p>
            <a:pPr marL="342900" indent="-342900">
              <a:buAutoNum type="arabicPeriod"/>
            </a:pPr>
            <a:endParaRPr lang="ru-RU" b="1" dirty="0" smtClean="0"/>
          </a:p>
          <a:p>
            <a:r>
              <a:rPr lang="ru-RU" b="1" dirty="0" smtClean="0"/>
              <a:t>2.   Уточнить ширину изделия.</a:t>
            </a:r>
          </a:p>
          <a:p>
            <a:endParaRPr lang="ru-RU" b="1" dirty="0" smtClean="0"/>
          </a:p>
          <a:p>
            <a:r>
              <a:rPr lang="ru-RU" b="1" dirty="0" smtClean="0"/>
              <a:t>3.   Уточнить положение  плечевого шва.</a:t>
            </a:r>
          </a:p>
          <a:p>
            <a:endParaRPr lang="ru-RU" b="1" dirty="0" smtClean="0"/>
          </a:p>
          <a:p>
            <a:r>
              <a:rPr lang="ru-RU" b="1" dirty="0" smtClean="0"/>
              <a:t>4.   Уточнить положение бокового шва.</a:t>
            </a:r>
          </a:p>
          <a:p>
            <a:endParaRPr lang="ru-RU" b="1" dirty="0" smtClean="0"/>
          </a:p>
          <a:p>
            <a:r>
              <a:rPr lang="ru-RU" b="1" dirty="0" smtClean="0"/>
              <a:t>5.   Отметить мелом линию выреза горловины.</a:t>
            </a:r>
          </a:p>
          <a:p>
            <a:endParaRPr lang="ru-RU" b="1" dirty="0" smtClean="0"/>
          </a:p>
          <a:p>
            <a:r>
              <a:rPr lang="ru-RU" b="1" dirty="0" smtClean="0"/>
              <a:t>6.  Отметить общую длину изделия и равномерность длины по всему ниж­нему краю.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71600" y="533400"/>
            <a:ext cx="655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Проведение первой примерки</a:t>
            </a:r>
            <a:r>
              <a:rPr lang="ru-RU" sz="2000" b="1" dirty="0" smtClean="0"/>
              <a:t> </a:t>
            </a:r>
            <a:endParaRPr lang="ru-RU" sz="2000" dirty="0" smtClean="0"/>
          </a:p>
        </p:txBody>
      </p:sp>
      <p:pic>
        <p:nvPicPr>
          <p:cNvPr id="5" name="Picture 2" descr="https://avatars.mds.yandex.net/get-altay/247136/2a0000015b177f3cddfd0561fabbe8f856de/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0"/>
            <a:ext cx="4038600" cy="51054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6734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10200" y="1981200"/>
            <a:ext cx="3733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распарывают старые сметочные швы</a:t>
            </a:r>
          </a:p>
          <a:p>
            <a:pPr>
              <a:buFont typeface="Wingdings" pitchFamily="2" charset="2"/>
              <a:buChar char="q"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все исправления переносят на парные детали или симметричные стороны цельных деталей любым из способов</a:t>
            </a:r>
          </a:p>
          <a:p>
            <a:pPr>
              <a:buFont typeface="Wingdings" pitchFamily="2" charset="2"/>
              <a:buChar char="q"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сметывают изделие по новым линиям.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66800" y="762000"/>
            <a:ext cx="739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Устранение дефектов после примерки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2192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После примерки изделие приступают к устранению выявленных дефектов</a:t>
            </a:r>
            <a:endParaRPr lang="ru-RU" sz="2000" dirty="0"/>
          </a:p>
        </p:txBody>
      </p:sp>
      <p:pic>
        <p:nvPicPr>
          <p:cNvPr id="37890" name="Picture 2" descr="https://avatars.mds.yandex.net/get-pdb/1945646/22c4b8f1-602b-41e2-a1c2-dea9c99e6fee/s120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575" y="1981200"/>
            <a:ext cx="5254625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75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096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3300"/>
                </a:solidFill>
              </a:rPr>
              <a:t>VI.</a:t>
            </a:r>
            <a:r>
              <a:rPr lang="ru-RU" sz="2400" b="1" dirty="0" smtClean="0">
                <a:solidFill>
                  <a:srgbClr val="FF3300"/>
                </a:solidFill>
              </a:rPr>
              <a:t> Изготовления изделия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81400" y="1600200"/>
            <a:ext cx="533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000" b="1" dirty="0" smtClean="0"/>
              <a:t>Обработка боковых и плечевых швов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57600" y="2286001"/>
            <a:ext cx="5486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Обработка горловины и проймы изделия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57600" y="3244334"/>
            <a:ext cx="54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Обработка низа изделия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657600" y="3962400"/>
            <a:ext cx="54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Окончательная отделка изделия</a:t>
            </a:r>
            <a:endParaRPr lang="ru-RU" sz="2000" b="1" dirty="0"/>
          </a:p>
        </p:txBody>
      </p:sp>
      <p:pic>
        <p:nvPicPr>
          <p:cNvPr id="27650" name="Picture 2" descr="https://fsd.kopilkaurokov.ru/uploads/user_file_547c14162dc35/konstruirovaniie-osnovy-pliechievogho-izdieliia-s-tsiel-nokroiennym-rukavom_3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96ABC6"/>
              </a:clrFrom>
              <a:clrTo>
                <a:srgbClr val="96AB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575" y="990600"/>
            <a:ext cx="3502025" cy="58674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157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1867" y="3244334"/>
            <a:ext cx="4666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hlinkClick r:id="rId3"/>
              </a:rPr>
              <a:t>https://learningapps.org/1671107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6764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Повторение пройденного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материала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7696200" y="1905000"/>
            <a:ext cx="838200" cy="1676400"/>
          </a:xfrm>
          <a:prstGeom prst="curved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6281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685800"/>
            <a:ext cx="8183880" cy="9144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3200400" y="1600201"/>
            <a:ext cx="54864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Технология» Учебники для учащихся 7 - 8 классы, Авт.: В.Д.Симоненко – М.: Вента-Граф, 20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«Технология обработки ткани»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Чернякова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В.Н. – М.: Просвещение, 20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«Как стать портным»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Р.Нуриманшина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Екатеринбург, ООО «Горизонт-авиа», - 20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http://2.bp.blogspot.com/-y-96s3Tc5M0/UrCkGPikUdI/AAAAAAAACxk/Ct_1on_D3zo/s1600/0_cd1ff_8a150a52_L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219200"/>
            <a:ext cx="2590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469"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1"/>
            <a:ext cx="4038600" cy="478472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Опасности в работе: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повреждение пальцев иглой или булавками;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травма руки ножницами;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травма глаз.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Во время работы: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быть внимательным;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надеть наперсток;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вкалывать иглы и булавки в игольницу;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класть ножницы с сомкнутыми лезвиями;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передавать ножницы кольцами вперед.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По окончании работы: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убрать рабочее место.</a:t>
            </a:r>
          </a:p>
        </p:txBody>
      </p:sp>
      <p:pic>
        <p:nvPicPr>
          <p:cNvPr id="78854" name="Picture 6" descr="Сканировать1004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clrChange>
              <a:clrFrom>
                <a:srgbClr val="E8DFD0"/>
              </a:clrFrom>
              <a:clrTo>
                <a:srgbClr val="E8DFD0">
                  <a:alpha val="0"/>
                </a:srgbClr>
              </a:clrTo>
            </a:clrChange>
            <a:lum bright="6000"/>
          </a:blip>
          <a:srcRect l="4268" t="8070"/>
          <a:stretch>
            <a:fillRect/>
          </a:stretch>
        </p:blipFill>
        <p:spPr>
          <a:xfrm>
            <a:off x="4800600" y="762000"/>
            <a:ext cx="4038600" cy="5638799"/>
          </a:xfrm>
        </p:spPr>
      </p:pic>
      <p:sp>
        <p:nvSpPr>
          <p:cNvPr id="5" name="TextBox 4"/>
          <p:cNvSpPr txBox="1"/>
          <p:nvPr/>
        </p:nvSpPr>
        <p:spPr>
          <a:xfrm>
            <a:off x="838200" y="990600"/>
            <a:ext cx="784859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09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Правила охраны труда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 advTm="16203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788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78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788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78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788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788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788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788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1000"/>
                                        <p:tgtEl>
                                          <p:spTgt spid="788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788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352800" cy="9906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I. </a:t>
            </a:r>
            <a:r>
              <a:rPr lang="ru-RU" sz="3200" b="1" dirty="0" smtClean="0"/>
              <a:t>Выбор модели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524000"/>
            <a:ext cx="7543800" cy="5050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1.Для первого раза </a:t>
            </a:r>
          </a:p>
          <a:p>
            <a:pPr>
              <a:buNone/>
            </a:pPr>
            <a:r>
              <a:rPr lang="ru-RU" sz="2000" dirty="0" smtClean="0"/>
              <a:t>выбирайте модель </a:t>
            </a:r>
          </a:p>
          <a:p>
            <a:pPr>
              <a:buNone/>
            </a:pPr>
            <a:r>
              <a:rPr lang="ru-RU" sz="2000" dirty="0" smtClean="0"/>
              <a:t>платья простую.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2.Ткань должна </a:t>
            </a:r>
          </a:p>
          <a:p>
            <a:pPr>
              <a:buNone/>
            </a:pPr>
            <a:r>
              <a:rPr lang="ru-RU" sz="2000" dirty="0" smtClean="0"/>
              <a:t>соответствовать </a:t>
            </a:r>
          </a:p>
          <a:p>
            <a:pPr>
              <a:buNone/>
            </a:pPr>
            <a:r>
              <a:rPr lang="ru-RU" sz="2000" dirty="0" smtClean="0"/>
              <a:t>предназначению </a:t>
            </a:r>
          </a:p>
          <a:p>
            <a:pPr>
              <a:buNone/>
            </a:pPr>
            <a:r>
              <a:rPr lang="ru-RU" sz="2000" dirty="0" smtClean="0"/>
              <a:t>платья и быть 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F1F55"/>
                </a:solidFill>
              </a:rPr>
              <a:t>внимание</a:t>
            </a:r>
            <a:r>
              <a:rPr lang="ru-RU" sz="2000" b="1" dirty="0" smtClean="0"/>
              <a:t>! </a:t>
            </a:r>
          </a:p>
          <a:p>
            <a:pPr>
              <a:buNone/>
            </a:pPr>
            <a:r>
              <a:rPr lang="ru-RU" sz="2000" dirty="0" smtClean="0"/>
              <a:t>легкой в работе. 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3. Выбирать модели</a:t>
            </a:r>
          </a:p>
          <a:p>
            <a:pPr>
              <a:buNone/>
            </a:pPr>
            <a:r>
              <a:rPr lang="ru-RU" sz="2000" dirty="0" smtClean="0"/>
              <a:t>без  застежек-молний.</a:t>
            </a:r>
            <a:endParaRPr lang="ru-RU" sz="2000" dirty="0"/>
          </a:p>
        </p:txBody>
      </p:sp>
      <p:pic>
        <p:nvPicPr>
          <p:cNvPr id="48130" name="Picture 2" descr="https://fsd.kopilkaurokov.ru/uploads/user_file_547c14162dc35/konstruirovaniie-osnovy-pliechievogho-izdieliia-s-tsiel-nokroiennym-rukavom_3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4B8D3"/>
              </a:clrFrom>
              <a:clrTo>
                <a:srgbClr val="A4B8D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762000"/>
            <a:ext cx="4495800" cy="5791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297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II. </a:t>
            </a: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Подготовка ткани к раскрою</a:t>
            </a:r>
            <a:endParaRPr lang="ru-RU" sz="36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21522" name="Organization Chart 18"/>
          <p:cNvGraphicFramePr>
            <a:graphicFrameLocks/>
          </p:cNvGraphicFramePr>
          <p:nvPr>
            <p:ph type="dgm" idx="1"/>
          </p:nvPr>
        </p:nvGraphicFramePr>
        <p:xfrm>
          <a:off x="381000" y="2133600"/>
          <a:ext cx="8208962" cy="38163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med" advTm="7375">
    <p:dissolve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15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c97/0005021e-deb0e617/hello_html_383b0de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AF5"/>
              </a:clrFrom>
              <a:clrTo>
                <a:srgbClr val="FB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581400"/>
            <a:ext cx="8305800" cy="3276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990600"/>
            <a:ext cx="7848599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1.Долевая (или нить основы) всегда параллельна кромке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2.Раскладка выкройки на ткани должна быть рациональной.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3.Сначала раскладываются крупные детали,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 промежутках между основными деталями, раскладывают мелкие детали.3.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5334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III. </a:t>
            </a:r>
            <a:r>
              <a:rPr lang="ru-RU" sz="2800" b="1" dirty="0" smtClean="0">
                <a:solidFill>
                  <a:schemeClr val="accent2"/>
                </a:solidFill>
              </a:rPr>
              <a:t>Раскладка выкроек на ткани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 advTm="10406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400" dirty="0" smtClean="0">
                <a:solidFill>
                  <a:srgbClr val="003399"/>
                </a:solidFill>
              </a:rPr>
              <a:t> </a:t>
            </a:r>
            <a:r>
              <a:rPr lang="ru-RU" i="1" dirty="0" smtClean="0">
                <a:solidFill>
                  <a:srgbClr val="003399"/>
                </a:solidFill>
              </a:rPr>
              <a:t> </a:t>
            </a:r>
            <a:r>
              <a:rPr lang="ru-RU" sz="3200" b="1" i="1" dirty="0" smtClean="0">
                <a:solidFill>
                  <a:srgbClr val="003399"/>
                </a:solidFill>
              </a:rPr>
              <a:t>Припуски на швы</a:t>
            </a:r>
          </a:p>
        </p:txBody>
      </p:sp>
      <p:graphicFrame>
        <p:nvGraphicFramePr>
          <p:cNvPr id="24629" name="Group 53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4163378"/>
        </p:xfrm>
        <a:graphic>
          <a:graphicData uri="http://schemas.openxmlformats.org/drawingml/2006/table">
            <a:tbl>
              <a:tblPr/>
              <a:tblGrid>
                <a:gridCol w="1090613"/>
                <a:gridCol w="5545137"/>
                <a:gridCol w="159385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№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п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п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66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Срезы изделия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Величины,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линии горловины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0,7 - 1.0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плечевому срезу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1,5 - 2.0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боковому срезу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1,5 – 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линии проймы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0.7 – 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низу изделия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3.0 – 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срезам обтачек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0.7 – 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верхнему срезу кармана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2.5 – 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 боковым срезам кармана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0.7 – 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7346" name="Picture 2" descr="https://c7.hotpng.com/preview/86/544/845/thumb-index-finger-computer-icons-hand-han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990600"/>
            <a:ext cx="1143000" cy="762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234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2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3352800" y="609600"/>
            <a:ext cx="3105150" cy="117792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66"/>
                </a:solidFill>
                <a:latin typeface="Arial"/>
                <a:cs typeface="Arial"/>
              </a:rPr>
              <a:t>Самоконтроль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idx="1"/>
          </p:nvPr>
        </p:nvSpPr>
        <p:spPr>
          <a:xfrm>
            <a:off x="502920" y="1676400"/>
            <a:ext cx="8183880" cy="42672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Проверить: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 ли расположены выкройки на ткани с учетом её рисунка;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Совпадает ли направление долевой нити на ткани с обозначением её на выкройках;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Точность обводки деталей – все ли контрольные точки отмечены на ткани;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Величину припусков на швы по всем срезам</a:t>
            </a:r>
          </a:p>
        </p:txBody>
      </p:sp>
    </p:spTree>
  </p:cSld>
  <p:clrMapOvr>
    <a:masterClrMapping/>
  </p:clrMapOvr>
  <p:transition spd="med" advTm="15157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2000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2000"/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2000"/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914400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1981200"/>
            <a:ext cx="457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Раскроить детали изделия по линиям припусков на швы</a:t>
            </a:r>
          </a:p>
          <a:p>
            <a:pPr eaLnBrk="1" hangingPunct="1">
              <a:buFont typeface="Arial" pitchFamily="34" charset="0"/>
              <a:buChar char="•"/>
            </a:pPr>
            <a:endParaRPr lang="ru-RU" sz="2800" b="1" dirty="0" smtClean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0488" indent="-90488" eaLnBrk="1" hangingPunct="1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Снять выкройки с деталей кроя.</a:t>
            </a:r>
          </a:p>
          <a:p>
            <a:pPr marL="90488" indent="-90488" eaLnBrk="1" hangingPunct="1">
              <a:buFont typeface="Arial" pitchFamily="34" charset="0"/>
              <a:buChar char="•"/>
            </a:pPr>
            <a:endParaRPr lang="ru-RU" sz="2800" b="1" dirty="0" smtClean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 Перевести контурные линии на симметричные детали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685800"/>
            <a:ext cx="5488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IV.</a:t>
            </a:r>
            <a:r>
              <a:rPr lang="ru-RU" sz="3200" b="1" dirty="0" smtClean="0">
                <a:solidFill>
                  <a:srgbClr val="0070C0"/>
                </a:solidFill>
              </a:rPr>
              <a:t>Раскрой изделия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6084" name="Picture 4" descr="https://sun9-69.userapi.com/c858124/v858124543/13405e/5YH4t6KVbz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447800"/>
            <a:ext cx="4114800" cy="5257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328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1132</TotalTime>
  <Words>671</Words>
  <PresentationFormat>Экран (4:3)</PresentationFormat>
  <Paragraphs>177</Paragraphs>
  <Slides>26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Слайд 1</vt:lpstr>
      <vt:lpstr>Слайд 2</vt:lpstr>
      <vt:lpstr>Слайд 3</vt:lpstr>
      <vt:lpstr>I. Выбор модели</vt:lpstr>
      <vt:lpstr>II. Подготовка ткани к раскрою</vt:lpstr>
      <vt:lpstr>Слайд 6</vt:lpstr>
      <vt:lpstr>  Припуски на швы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Сметывание изделия к примерке</vt:lpstr>
      <vt:lpstr>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Ленуляя)</dc:creator>
  <cp:lastModifiedBy>Пользователь Windows</cp:lastModifiedBy>
  <cp:revision>129</cp:revision>
  <dcterms:created xsi:type="dcterms:W3CDTF">2020-04-07T08:44:23Z</dcterms:created>
  <dcterms:modified xsi:type="dcterms:W3CDTF">2020-05-09T13:33:07Z</dcterms:modified>
</cp:coreProperties>
</file>