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3"/>
  </p:sldMasterIdLst>
  <p:notesMasterIdLst>
    <p:notesMasterId r:id="rId37"/>
  </p:notesMasterIdLst>
  <p:handoutMasterIdLst>
    <p:handoutMasterId r:id="rId38"/>
  </p:handoutMasterIdLst>
  <p:sldIdLst>
    <p:sldId id="443" r:id="rId4"/>
    <p:sldId id="400" r:id="rId5"/>
    <p:sldId id="494" r:id="rId6"/>
    <p:sldId id="491" r:id="rId7"/>
    <p:sldId id="492" r:id="rId8"/>
    <p:sldId id="493" r:id="rId9"/>
    <p:sldId id="497" r:id="rId10"/>
    <p:sldId id="500" r:id="rId11"/>
    <p:sldId id="478" r:id="rId12"/>
    <p:sldId id="479" r:id="rId13"/>
    <p:sldId id="499" r:id="rId14"/>
    <p:sldId id="480" r:id="rId15"/>
    <p:sldId id="481" r:id="rId16"/>
    <p:sldId id="482" r:id="rId17"/>
    <p:sldId id="483" r:id="rId18"/>
    <p:sldId id="484" r:id="rId19"/>
    <p:sldId id="485" r:id="rId20"/>
    <p:sldId id="486" r:id="rId21"/>
    <p:sldId id="487" r:id="rId22"/>
    <p:sldId id="488" r:id="rId23"/>
    <p:sldId id="489" r:id="rId24"/>
    <p:sldId id="490" r:id="rId25"/>
    <p:sldId id="498" r:id="rId26"/>
    <p:sldId id="495" r:id="rId27"/>
    <p:sldId id="504" r:id="rId28"/>
    <p:sldId id="505" r:id="rId29"/>
    <p:sldId id="506" r:id="rId30"/>
    <p:sldId id="507" r:id="rId31"/>
    <p:sldId id="508" r:id="rId32"/>
    <p:sldId id="509" r:id="rId33"/>
    <p:sldId id="510" r:id="rId34"/>
    <p:sldId id="502" r:id="rId35"/>
    <p:sldId id="503" r:id="rId36"/>
  </p:sldIdLst>
  <p:sldSz cx="12192000" cy="6858000"/>
  <p:notesSz cx="6888163" cy="100203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C6E3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574" autoAdjust="0"/>
  </p:normalViewPr>
  <p:slideViewPr>
    <p:cSldViewPr snapToGrid="0">
      <p:cViewPr varScale="1">
        <p:scale>
          <a:sx n="116" d="100"/>
          <a:sy n="116" d="100"/>
        </p:scale>
        <p:origin x="402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pPr rtl="0"/>
            <a:fld id="{07D2F3D5-FC6D-4BAD-8FD0-CBFB83D68AE6}" type="datetime1">
              <a:rPr lang="ru-RU" smtClean="0"/>
              <a:pPr rtl="0"/>
              <a:t>16.11.2022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pPr rtl="0"/>
            <a:fld id="{682C0B10-7CAE-41E4-AB02-7E8B1FF2B898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4C9FB893-0FFF-4C7C-B648-8CDDC0CCCD58}" type="datetime1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pPr rtl="0"/>
            <a:fld id="{8530193B-564F-4854-8A52-728F3FB19C85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25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26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27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28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31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32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33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pPr rtl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28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Рисунок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588" cy="6804025"/>
          </a:xfrm>
          <a:solidFill>
            <a:schemeClr val="bg1">
              <a:lumMod val="85000"/>
            </a:schemeClr>
          </a:solidFill>
        </p:spPr>
        <p:txBody>
          <a:bodyPr tIns="172800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00400" y="2811053"/>
            <a:ext cx="8991600" cy="1261295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lnSpc>
                <a:spcPct val="70000"/>
              </a:lnSpc>
              <a:defRPr lang="en-ZA" sz="4200" b="1" spc="-300" dirty="0"/>
            </a:lvl1pPr>
          </a:lstStyle>
          <a:p>
            <a:pPr lvl="0" algn="r" rtl="0"/>
            <a:r>
              <a:rPr lang="ru-RU" noProof="0" dirty="0"/>
              <a:t>Щелкните, чтобы изменить 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00400" y="4061039"/>
            <a:ext cx="6580188" cy="580921"/>
          </a:xfrm>
          <a:solidFill>
            <a:schemeClr val="tx1">
              <a:alpha val="80000"/>
            </a:schemeClr>
          </a:solidFill>
        </p:spPr>
        <p:txBody>
          <a:bodyPr vert="horz" lIns="180000" tIns="180000" rIns="180000" bIns="180000" rtlCol="0">
            <a:noAutofit/>
          </a:bodyPr>
          <a:lstStyle>
            <a:lvl1pPr marL="0" indent="0" algn="r">
              <a:buNone/>
              <a:defRPr lang="en-ZA" dirty="0">
                <a:solidFill>
                  <a:schemeClr val="bg1"/>
                </a:solidFill>
              </a:defRPr>
            </a:lvl1pPr>
          </a:lstStyle>
          <a:p>
            <a:pPr marL="266700" lvl="0" indent="-266700" algn="ctr"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9780588" y="2698612"/>
            <a:ext cx="2411412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7DEBF36F-ADC5-48FF-BFAF-3BED06924FD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2000"/>
            <a:ext cx="5472000" cy="4680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6" name="Текст 4">
            <a:extLst>
              <a:ext uri="{FF2B5EF4-FFF2-40B4-BE49-F238E27FC236}">
                <a16:creationId xmlns:a16="http://schemas.microsoft.com/office/drawing/2014/main" id="{7867C73D-EE16-41D1-B7CE-A35C765E3B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1511250"/>
            <a:ext cx="5472113" cy="4680000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01550" y="1511476"/>
            <a:ext cx="3600450" cy="4679249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1" name="Текст 5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71550" y="1511475"/>
            <a:ext cx="3600450" cy="4679250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 столбц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2160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412" y="1512000"/>
            <a:ext cx="2160588" cy="4679250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3" name="Текст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1412" y="1512000"/>
            <a:ext cx="2160588" cy="4679250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5" name="Текст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6412" y="1507535"/>
            <a:ext cx="2160588" cy="4679250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7" name="Текст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611412" y="1507535"/>
            <a:ext cx="2160588" cy="4683715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9ABD5E-B8F1-4246-B167-09138760AD7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53CF994-8B2C-443F-B695-7378DD360DAA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0694D9D-C633-4D52-965E-E5BBD9883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-разделитель 1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Рисунок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588" cy="6371351"/>
          </a:xfr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</a:t>
            </a:r>
            <a:br>
              <a:rPr lang="ru-RU" noProof="0" dirty="0"/>
            </a:br>
            <a:r>
              <a:rPr lang="ru-RU" noProof="0" dirty="0"/>
              <a:t>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5700" y="2204792"/>
            <a:ext cx="5956300" cy="1944000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lnSpc>
                <a:spcPct val="80000"/>
              </a:lnSpc>
              <a:defRPr lang="en-ZA" sz="4200" b="1" spc="-300" dirty="0"/>
            </a:lvl1pPr>
          </a:lstStyle>
          <a:p>
            <a:pPr lvl="0" algn="r" rtl="0"/>
            <a:r>
              <a:rPr lang="ru-RU" noProof="0" dirty="0"/>
              <a:t>Щелкните, чтобы изменить разделитель разделов</a:t>
            </a: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9E4D4535-D519-40ED-B8A4-2EA1276BB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5700" y="4148860"/>
            <a:ext cx="5956300" cy="1100565"/>
          </a:xfrm>
          <a:solidFill>
            <a:schemeClr val="tx1">
              <a:alpha val="80000"/>
            </a:schemeClr>
          </a:solidFill>
        </p:spPr>
        <p:txBody>
          <a:bodyPr lIns="180000" tIns="180000" rIns="252000" bIns="180000" rtlCol="0"/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266700" indent="0" algn="r">
              <a:buNone/>
              <a:defRPr sz="1800">
                <a:solidFill>
                  <a:schemeClr val="bg1"/>
                </a:solidFill>
              </a:defRPr>
            </a:lvl2pPr>
            <a:lvl3pPr marL="542925" indent="0" algn="r">
              <a:buNone/>
              <a:defRPr sz="1800">
                <a:solidFill>
                  <a:schemeClr val="bg1"/>
                </a:solidFill>
              </a:defRPr>
            </a:lvl3pPr>
            <a:lvl4pPr marL="809625" indent="0" algn="r">
              <a:buNone/>
              <a:defRPr sz="1800">
                <a:solidFill>
                  <a:schemeClr val="bg1"/>
                </a:solidFill>
              </a:defRPr>
            </a:lvl4pPr>
            <a:lvl5pPr marL="1076325" indent="0" algn="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 dirty="0"/>
              <a:t>Образец подзаголовка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816FE98-6A12-44EC-8485-8B5EFABDF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9780588" y="5247782"/>
            <a:ext cx="2411412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50EF489-F21B-4E7C-9A44-D3CC8DC34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37159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-разделитель 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Рисунок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411412" y="0"/>
            <a:ext cx="9780588" cy="6371351"/>
          </a:xfr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</a:t>
            </a:r>
            <a:br>
              <a:rPr lang="ru-RU" noProof="0" dirty="0"/>
            </a:br>
            <a:r>
              <a:rPr lang="ru-RU" noProof="0" dirty="0"/>
              <a:t>свое фото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E473AB13-DFF9-4538-9907-E261659E0E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700" y="2156226"/>
            <a:ext cx="5958000" cy="1958400"/>
          </a:xfrm>
          <a:solidFill>
            <a:schemeClr val="bg1"/>
          </a:solidFill>
        </p:spPr>
        <p:txBody>
          <a:bodyPr lIns="252000" tIns="180000" rIns="180000" bIns="180000" rtlCol="0"/>
          <a:lstStyle>
            <a:lvl1pPr>
              <a:lnSpc>
                <a:spcPct val="70000"/>
              </a:lnSpc>
              <a:defRPr sz="4200" b="1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Щелкните, чтобы изменить разделитель разделов</a:t>
            </a: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9E4D4535-D519-40ED-B8A4-2EA1276BB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10760"/>
            <a:ext cx="5956300" cy="1100565"/>
          </a:xfrm>
          <a:solidFill>
            <a:schemeClr val="tx1">
              <a:alpha val="80000"/>
            </a:schemeClr>
          </a:solidFill>
        </p:spPr>
        <p:txBody>
          <a:bodyPr lIns="252000" tIns="180000" rIns="180000" bIns="180000" rtlCol="0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266700" indent="0" algn="r">
              <a:buNone/>
              <a:defRPr sz="1800">
                <a:solidFill>
                  <a:schemeClr val="bg1"/>
                </a:solidFill>
              </a:defRPr>
            </a:lvl2pPr>
            <a:lvl3pPr marL="542925" indent="0" algn="r">
              <a:buNone/>
              <a:defRPr sz="1800">
                <a:solidFill>
                  <a:schemeClr val="bg1"/>
                </a:solidFill>
              </a:defRPr>
            </a:lvl3pPr>
            <a:lvl4pPr marL="809625" indent="0" algn="r">
              <a:buNone/>
              <a:defRPr sz="1800">
                <a:solidFill>
                  <a:schemeClr val="bg1"/>
                </a:solidFill>
              </a:defRPr>
            </a:lvl4pPr>
            <a:lvl5pPr marL="1076325" indent="0" algn="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 dirty="0"/>
              <a:t>Образец подзаголовка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816FE98-6A12-44EC-8485-8B5EFABDF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0" y="5209682"/>
            <a:ext cx="2411412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ru-RU" noProof="0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50EF489-F21B-4E7C-9A44-D3CC8DC34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8285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 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-1"/>
            <a:ext cx="6096000" cy="6371351"/>
          </a:xfrm>
          <a:solidFill>
            <a:schemeClr val="bg1">
              <a:lumMod val="95000"/>
            </a:schemeClr>
          </a:solidFill>
        </p:spPr>
        <p:txBody>
          <a:bodyPr tIns="158400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11800" y="3802899"/>
            <a:ext cx="4648200" cy="985000"/>
          </a:xfrm>
          <a:solidFill>
            <a:schemeClr val="bg1"/>
          </a:solidFill>
        </p:spPr>
        <p:txBody>
          <a:bodyPr lIns="180000" tIns="180000" rIns="180000" bIns="180000" rtlCol="0"/>
          <a:lstStyle>
            <a:lvl1pPr algn="r">
              <a:lnSpc>
                <a:spcPct val="70000"/>
              </a:lnSpc>
              <a:defRPr sz="4200" b="1" spc="-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Изменить заголовок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11800" y="4787900"/>
            <a:ext cx="4648200" cy="116280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 rtlCol="0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2668686"/>
            <a:ext cx="5472000" cy="2999426"/>
          </a:xfrm>
        </p:spPr>
        <p:txBody>
          <a:bodyPr rtlCol="0"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508F53F-6AA2-4060-904A-BC90211DC043}"/>
              </a:ext>
            </a:extLst>
          </p:cNvPr>
          <p:cNvSpPr/>
          <p:nvPr userDrawn="1"/>
        </p:nvSpPr>
        <p:spPr>
          <a:xfrm>
            <a:off x="9348588" y="3700775"/>
            <a:ext cx="2411412" cy="1148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5010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 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1"/>
            <a:ext cx="6096000" cy="6371351"/>
          </a:xfrm>
          <a:solidFill>
            <a:schemeClr val="bg1">
              <a:lumMod val="95000"/>
            </a:schemeClr>
          </a:solidFill>
        </p:spPr>
        <p:txBody>
          <a:bodyPr tIns="158400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18100" y="1869795"/>
            <a:ext cx="6641900" cy="1124345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 rtlCol="0"/>
          <a:lstStyle>
            <a:lvl1pPr algn="l">
              <a:lnSpc>
                <a:spcPct val="70000"/>
              </a:lnSpc>
              <a:defRPr sz="4200" b="1" spc="-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18334" y="2994141"/>
            <a:ext cx="6641626" cy="59015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 rtlCol="0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8000" y="3763648"/>
            <a:ext cx="5472000" cy="2428351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A5285E0-8F27-49C4-AADF-92A3B72D41FD}"/>
              </a:ext>
            </a:extLst>
          </p:cNvPr>
          <p:cNvSpPr/>
          <p:nvPr userDrawn="1"/>
        </p:nvSpPr>
        <p:spPr>
          <a:xfrm>
            <a:off x="9775824" y="1762069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4389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Сравнение слева — заполнитель 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5834"/>
            <a:ext cx="5472000" cy="360000"/>
          </a:xfrm>
        </p:spPr>
        <p:txBody>
          <a:bodyPr rtlCol="0"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023668"/>
            <a:ext cx="5472000" cy="4168332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2" name="Сравнение слева — заполнитель 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0000" y="1516359"/>
            <a:ext cx="5472000" cy="358775"/>
          </a:xfrm>
        </p:spPr>
        <p:txBody>
          <a:bodyPr rtlCol="0"/>
          <a:lstStyle>
            <a:lvl1pPr marL="0" indent="0">
              <a:buNone/>
              <a:defRPr sz="2400" b="1"/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8" name="Текст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2020359"/>
            <a:ext cx="5472113" cy="4170891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733E7E-50D2-4F6C-9DF2-CF4C98C4B8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ольшое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12192000" cy="6371350"/>
          </a:xfr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096000" y="5359400"/>
            <a:ext cx="5664000" cy="565899"/>
          </a:xfrm>
          <a:solidFill>
            <a:schemeClr val="tx1"/>
          </a:solidFill>
        </p:spPr>
        <p:txBody>
          <a:bodyPr lIns="180000" tIns="180000" rIns="180000" bIns="180000" rtlCol="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dirty="0"/>
              <a:t>Введите подпись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B3D119C-DBF5-4B4F-BE38-7BD7B5C8A5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F8E7C83-06D7-4C5B-85B7-0E5713B4F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!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Рисунок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102" cy="6804025"/>
          </a:xfrm>
          <a:solidFill>
            <a:schemeClr val="bg1">
              <a:lumMod val="85000"/>
            </a:schemeClr>
          </a:solidFill>
        </p:spPr>
        <p:txBody>
          <a:bodyPr tIns="0"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58200" y="2798354"/>
            <a:ext cx="3733800" cy="1013684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lnSpc>
                <a:spcPct val="60000"/>
              </a:lnSpc>
              <a:defRPr lang="en-ZA" sz="4200" b="1" spc="-300" dirty="0"/>
            </a:lvl1pPr>
          </a:lstStyle>
          <a:p>
            <a:pPr lvl="0" algn="r" rtl="0"/>
            <a:r>
              <a:rPr lang="ru-RU" noProof="0" dirty="0"/>
              <a:t>Спасибо за внимание!</a:t>
            </a:r>
          </a:p>
        </p:txBody>
      </p:sp>
      <p:sp>
        <p:nvSpPr>
          <p:cNvPr id="9" name="Текст 5">
            <a:extLst>
              <a:ext uri="{FF2B5EF4-FFF2-40B4-BE49-F238E27FC236}">
                <a16:creationId xmlns:a16="http://schemas.microsoft.com/office/drawing/2014/main" id="{52FA7FC9-E40E-4144-84E4-34E3722E9A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458200" y="3957705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rtlCol="0" anchor="ctr"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Полное имя</a:t>
            </a:r>
          </a:p>
        </p:txBody>
      </p:sp>
      <p:sp>
        <p:nvSpPr>
          <p:cNvPr id="10" name="Текст 6">
            <a:extLst>
              <a:ext uri="{FF2B5EF4-FFF2-40B4-BE49-F238E27FC236}">
                <a16:creationId xmlns:a16="http://schemas.microsoft.com/office/drawing/2014/main" id="{97289182-4FE6-4A18-9775-4588D5801C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306722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rtlCol="0" anchor="ctr"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Номер телефона</a:t>
            </a:r>
          </a:p>
        </p:txBody>
      </p:sp>
      <p:sp>
        <p:nvSpPr>
          <p:cNvPr id="11" name="Текст 7">
            <a:extLst>
              <a:ext uri="{FF2B5EF4-FFF2-40B4-BE49-F238E27FC236}">
                <a16:creationId xmlns:a16="http://schemas.microsoft.com/office/drawing/2014/main" id="{BD4E94C7-6CAF-4FEE-9E02-D3D3A2AC5E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458200" y="4655739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rtlCol="0" anchor="ctr"/>
          <a:lstStyle>
            <a:lvl1pPr marL="0" indent="0" algn="r">
              <a:lnSpc>
                <a:spcPct val="50000"/>
              </a:lnSpc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Электронная почта или контакт в социальной сети</a:t>
            </a:r>
          </a:p>
        </p:txBody>
      </p:sp>
      <p:sp>
        <p:nvSpPr>
          <p:cNvPr id="12" name="Текст 8">
            <a:extLst>
              <a:ext uri="{FF2B5EF4-FFF2-40B4-BE49-F238E27FC236}">
                <a16:creationId xmlns:a16="http://schemas.microsoft.com/office/drawing/2014/main" id="{0DE421A3-3C59-48FC-BC3B-007ADFBEB4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58200" y="5004756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rtlCol="0" anchor="ctr"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Веб-сайт компании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8458200" y="2685912"/>
            <a:ext cx="3733800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22FB6A7-1E80-487C-93E6-DCAA8751EF2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49663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8DE0AAD-6FBD-416B-A91A-21F2B737919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EB0D177-9AA4-42F4-9CD7-CD206217CA6D}"/>
              </a:ext>
            </a:extLst>
          </p:cNvPr>
          <p:cNvSpPr/>
          <p:nvPr/>
        </p:nvSpPr>
        <p:spPr>
          <a:xfrm>
            <a:off x="9780101" y="6371351"/>
            <a:ext cx="1979897" cy="431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C825DB53-D610-4A40-AFDC-EBC47DB613CE}"/>
              </a:ext>
            </a:extLst>
          </p:cNvPr>
          <p:cNvSpPr/>
          <p:nvPr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1" name="Полилиния: Фигура 30">
            <a:extLst>
              <a:ext uri="{FF2B5EF4-FFF2-40B4-BE49-F238E27FC236}">
                <a16:creationId xmlns:a16="http://schemas.microsoft.com/office/drawing/2014/main" id="{C2B9A6A4-83D0-40B1-8B15-964C84BF0705}"/>
              </a:ext>
            </a:extLst>
          </p:cNvPr>
          <p:cNvSpPr/>
          <p:nvPr/>
        </p:nvSpPr>
        <p:spPr>
          <a:xfrm>
            <a:off x="0" y="6371351"/>
            <a:ext cx="9780102" cy="432000"/>
          </a:xfrm>
          <a:custGeom>
            <a:avLst/>
            <a:gdLst>
              <a:gd name="connsiteX0" fmla="*/ 0 w 9780102"/>
              <a:gd name="connsiteY0" fmla="*/ 0 h 432000"/>
              <a:gd name="connsiteX1" fmla="*/ 9780102 w 9780102"/>
              <a:gd name="connsiteY1" fmla="*/ 0 h 432000"/>
              <a:gd name="connsiteX2" fmla="*/ 9780102 w 9780102"/>
              <a:gd name="connsiteY2" fmla="*/ 432000 h 432000"/>
              <a:gd name="connsiteX3" fmla="*/ 0 w 9780102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0102" h="432000">
                <a:moveTo>
                  <a:pt x="0" y="0"/>
                </a:moveTo>
                <a:lnTo>
                  <a:pt x="9780102" y="0"/>
                </a:lnTo>
                <a:lnTo>
                  <a:pt x="9780102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439820"/>
            <a:ext cx="5664000" cy="295062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4" name="Надпись 3">
            <a:extLst>
              <a:ext uri="{FF2B5EF4-FFF2-40B4-BE49-F238E27FC236}">
                <a16:creationId xmlns:a16="http://schemas.microsoft.com/office/drawing/2014/main" id="{34FDC6F9-37F9-4E25-AECA-D307B8421C73}"/>
              </a:ext>
            </a:extLst>
          </p:cNvPr>
          <p:cNvSpPr txBox="1"/>
          <p:nvPr/>
        </p:nvSpPr>
        <p:spPr>
          <a:xfrm>
            <a:off x="10243100" y="6422491"/>
            <a:ext cx="1053900" cy="380860"/>
          </a:xfrm>
          <a:prstGeom prst="rect">
            <a:avLst/>
          </a:prstGeom>
          <a:noFill/>
        </p:spPr>
        <p:txBody>
          <a:bodyPr wrap="square" tIns="108000" bIns="0" rtlCol="0" anchor="ctr">
            <a:spAutoFit/>
          </a:bodyPr>
          <a:lstStyle/>
          <a:p>
            <a:pPr algn="r" rtl="0">
              <a:lnSpc>
                <a:spcPts val="1000"/>
              </a:lnSpc>
            </a:pPr>
            <a:r>
              <a:rPr lang="ru-RU" sz="2500" b="1" i="0" spc="-100" noProof="0" dirty="0">
                <a:solidFill>
                  <a:schemeClr val="accent1"/>
                </a:solidFill>
                <a:latin typeface="+mj-lt"/>
              </a:rPr>
              <a:t>TREY</a:t>
            </a:r>
            <a:r>
              <a:rPr lang="ru-RU" sz="1600" b="1" i="0" spc="-100" noProof="0" dirty="0">
                <a:solidFill>
                  <a:schemeClr val="accent1"/>
                </a:solidFill>
                <a:latin typeface="+mj-lt"/>
              </a:rPr>
              <a:t> </a:t>
            </a:r>
            <a:br>
              <a:rPr lang="ru-RU" sz="1600" b="1" i="0" spc="-100" baseline="0" noProof="0" dirty="0">
                <a:solidFill>
                  <a:schemeClr val="accent1"/>
                </a:solidFill>
                <a:latin typeface="+mj-lt"/>
              </a:rPr>
            </a:br>
            <a:r>
              <a:rPr lang="ru-RU" sz="1200" b="0" i="0" spc="140" noProof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research</a:t>
            </a:r>
            <a:endParaRPr lang="ru-RU" sz="1200" b="0" i="0" spc="140" noProof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BC39664-EB8B-4A32-915A-D4308F792772}"/>
              </a:ext>
            </a:extLst>
          </p:cNvPr>
          <p:cNvSpPr/>
          <p:nvPr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9B49670D-8F18-44A8-B217-67B412095C0D}"/>
              </a:ext>
            </a:extLst>
          </p:cNvPr>
          <p:cNvSpPr/>
          <p:nvPr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030FA059-EC32-4FFF-9673-48849B2FA43A}"/>
              </a:ext>
            </a:extLst>
          </p:cNvPr>
          <p:cNvCxnSpPr>
            <a:cxnSpLocks/>
          </p:cNvCxnSpPr>
          <p:nvPr/>
        </p:nvCxnSpPr>
        <p:spPr>
          <a:xfrm flipH="1">
            <a:off x="1" y="6371351"/>
            <a:ext cx="12191999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8" r:id="rId4"/>
    <p:sldLayoutId id="2147483666" r:id="rId5"/>
    <p:sldLayoutId id="2147483659" r:id="rId6"/>
    <p:sldLayoutId id="2147483660" r:id="rId7"/>
    <p:sldLayoutId id="2147483664" r:id="rId8"/>
    <p:sldLayoutId id="2147483650" r:id="rId9"/>
    <p:sldLayoutId id="2147483652" r:id="rId10"/>
    <p:sldLayoutId id="2147483656" r:id="rId11"/>
    <p:sldLayoutId id="2147483657" r:id="rId12"/>
    <p:sldLayoutId id="2147483654" r:id="rId13"/>
    <p:sldLayoutId id="2147483655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spc="-15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6.xml"/><Relationship Id="rId1" Type="http://schemas.openxmlformats.org/officeDocument/2006/relationships/video" Target="file:///E:\&#1082;&#1088;&#1086;&#1096;&#1082;&#1072;%20&#1077;&#1085;&#1086;&#1090;.m2ts" TargetMode="External"/><Relationship Id="rId5" Type="http://schemas.openxmlformats.org/officeDocument/2006/relationships/image" Target="../media/image34.pn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Воспитатель Года Герасимова ГА\Общая папка\фон през\1613539406_3-p-fon-dlya-detskoi-prezentatsii-powerpoint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37898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«Центр развития ребенка – детский сад №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dirty="0">
                <a:solidFill>
                  <a:srgbClr val="FF0000"/>
                </a:solidFill>
              </a:rPr>
              <a:t>«</a:t>
            </a:r>
            <a:r>
              <a:rPr lang="ru-RU" sz="2000" b="1" dirty="0" err="1">
                <a:solidFill>
                  <a:srgbClr val="FF0000"/>
                </a:solidFill>
              </a:rPr>
              <a:t>Сардаана</a:t>
            </a:r>
            <a:r>
              <a:rPr lang="ru-RU" sz="2000" b="1" dirty="0">
                <a:solidFill>
                  <a:srgbClr val="FF0000"/>
                </a:solidFill>
              </a:rPr>
              <a:t>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6604000"/>
            <a:ext cx="12192000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415314"/>
            <a:ext cx="12192000" cy="10159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1" y="6785429"/>
            <a:ext cx="12192001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217714"/>
            <a:ext cx="2046514" cy="204651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3619954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Мультипликация – как инновационная технология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в реализации проекта </a:t>
            </a:r>
            <a:r>
              <a:rPr lang="en-US" sz="2800" b="1" dirty="0">
                <a:solidFill>
                  <a:srgbClr val="002060"/>
                </a:solidFill>
              </a:rPr>
              <a:t>STEAM </a:t>
            </a:r>
            <a:r>
              <a:rPr lang="ru-RU" sz="2800" b="1" dirty="0">
                <a:solidFill>
                  <a:srgbClr val="002060"/>
                </a:solidFill>
              </a:rPr>
              <a:t>- ТЕАТР </a:t>
            </a:r>
          </a:p>
        </p:txBody>
      </p:sp>
    </p:spTree>
    <p:extLst>
      <p:ext uri="{BB962C8B-B14F-4D97-AF65-F5344CB8AC3E}">
        <p14:creationId xmlns:p14="http://schemas.microsoft.com/office/powerpoint/2010/main" val="3478743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79830"/>
            <a:ext cx="101890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Создание мультипликации с помощью программы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CC1F76E-0BAF-4041-90D5-C4F768989E9E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36108" y="1186249"/>
            <a:ext cx="8122508" cy="4703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203655"/>
            <a:ext cx="101890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Создание мультипликации с помощью программы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  <a:p>
            <a:pPr algn="ctr"/>
            <a:endParaRPr lang="ru-RU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800" b="1" dirty="0">
                <a:solidFill>
                  <a:srgbClr val="C00000"/>
                </a:solidFill>
                <a:ea typeface="Calibri" panose="020F0502020204030204" pitchFamily="34" charset="0"/>
              </a:rPr>
              <a:t> </a:t>
            </a:r>
            <a:endParaRPr lang="ru-RU" sz="28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endParaRPr lang="ru-RU" sz="28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2" name="Рисунок 11" descr="20220119_16580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9774" y="1250830"/>
            <a:ext cx="1840303" cy="1380227"/>
          </a:xfrm>
          <a:prstGeom prst="rect">
            <a:avLst/>
          </a:prstGeom>
        </p:spPr>
      </p:pic>
      <p:pic>
        <p:nvPicPr>
          <p:cNvPr id="13" name="Рисунок 12" descr="20220119_16583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246" y="1242202"/>
            <a:ext cx="1936785" cy="1452589"/>
          </a:xfrm>
          <a:prstGeom prst="rect">
            <a:avLst/>
          </a:prstGeom>
        </p:spPr>
      </p:pic>
      <p:pic>
        <p:nvPicPr>
          <p:cNvPr id="15" name="Рисунок 14" descr="20220119_165855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3165" y="1285337"/>
            <a:ext cx="1955320" cy="1466490"/>
          </a:xfrm>
          <a:prstGeom prst="rect">
            <a:avLst/>
          </a:prstGeom>
        </p:spPr>
      </p:pic>
      <p:pic>
        <p:nvPicPr>
          <p:cNvPr id="16" name="Рисунок 15" descr="20220119_165918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5850" y="1274893"/>
            <a:ext cx="1959643" cy="1469733"/>
          </a:xfrm>
          <a:prstGeom prst="rect">
            <a:avLst/>
          </a:prstGeom>
        </p:spPr>
      </p:pic>
      <p:pic>
        <p:nvPicPr>
          <p:cNvPr id="17" name="Рисунок 16" descr="20220119_165937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695" y="2913305"/>
            <a:ext cx="1964920" cy="1473690"/>
          </a:xfrm>
          <a:prstGeom prst="rect">
            <a:avLst/>
          </a:prstGeom>
        </p:spPr>
      </p:pic>
      <p:pic>
        <p:nvPicPr>
          <p:cNvPr id="18" name="Рисунок 17" descr="20220119_165954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4148" y="2907100"/>
            <a:ext cx="2001331" cy="1500998"/>
          </a:xfrm>
          <a:prstGeom prst="rect">
            <a:avLst/>
          </a:prstGeom>
        </p:spPr>
      </p:pic>
      <p:pic>
        <p:nvPicPr>
          <p:cNvPr id="19" name="Рисунок 18" descr="20220119_170023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2127" y="2936331"/>
            <a:ext cx="1962356" cy="1471767"/>
          </a:xfrm>
          <a:prstGeom prst="rect">
            <a:avLst/>
          </a:prstGeom>
        </p:spPr>
      </p:pic>
      <p:pic>
        <p:nvPicPr>
          <p:cNvPr id="20" name="Рисунок 19" descr="20220119_170037.jp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5598" y="2922429"/>
            <a:ext cx="1969391" cy="1477043"/>
          </a:xfrm>
          <a:prstGeom prst="rect">
            <a:avLst/>
          </a:prstGeom>
        </p:spPr>
      </p:pic>
      <p:pic>
        <p:nvPicPr>
          <p:cNvPr id="21" name="Рисунок 20" descr="20220119_170054.jp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6708" y="2917154"/>
            <a:ext cx="2074665" cy="1555999"/>
          </a:xfrm>
          <a:prstGeom prst="rect">
            <a:avLst/>
          </a:prstGeom>
        </p:spPr>
      </p:pic>
      <p:pic>
        <p:nvPicPr>
          <p:cNvPr id="22" name="Рисунок 21" descr="20220119_170114.jp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16" y="4697546"/>
            <a:ext cx="1925949" cy="1444462"/>
          </a:xfrm>
          <a:prstGeom prst="rect">
            <a:avLst/>
          </a:prstGeom>
        </p:spPr>
      </p:pic>
      <p:pic>
        <p:nvPicPr>
          <p:cNvPr id="23" name="Рисунок 22" descr="20220119_170150.jp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902" y="4704283"/>
            <a:ext cx="1951472" cy="1463604"/>
          </a:xfrm>
          <a:prstGeom prst="rect">
            <a:avLst/>
          </a:prstGeom>
        </p:spPr>
      </p:pic>
      <p:pic>
        <p:nvPicPr>
          <p:cNvPr id="24" name="Рисунок 23" descr="20220119_170215.jp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5132" y="4716260"/>
            <a:ext cx="1923999" cy="1442999"/>
          </a:xfrm>
          <a:prstGeom prst="rect">
            <a:avLst/>
          </a:prstGeom>
        </p:spPr>
      </p:pic>
      <p:pic>
        <p:nvPicPr>
          <p:cNvPr id="25" name="Рисунок 24" descr="20220119_170236.jp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2723" y="4702358"/>
            <a:ext cx="1968749" cy="1476562"/>
          </a:xfrm>
          <a:prstGeom prst="rect">
            <a:avLst/>
          </a:prstGeom>
        </p:spPr>
      </p:pic>
      <p:pic>
        <p:nvPicPr>
          <p:cNvPr id="26" name="Рисунок 25" descr="20220119_170253.jp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5925" y="4718649"/>
            <a:ext cx="1986949" cy="149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203655"/>
            <a:ext cx="101890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Создание мультипликации с помощью программы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1FAE3C8-1940-41CF-9C1D-18ADCA25BC75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3158" y="1474573"/>
            <a:ext cx="8765058" cy="439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203655"/>
            <a:ext cx="101890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Создание мультипликации с помощью программы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893FDA1-D952-4412-B762-3071120DBAAE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43494" y="1302067"/>
            <a:ext cx="8875295" cy="4859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203655"/>
            <a:ext cx="101890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Создание мультипликации с помощью программы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4DEDB33-48F9-456D-842A-BC6F8A48B760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8981" y="2240692"/>
            <a:ext cx="4732349" cy="3524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D3CF3D6-DFF7-4487-BCF0-6009D4108ECB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99960" y="2257168"/>
            <a:ext cx="4700061" cy="3515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203655"/>
            <a:ext cx="10189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Создание мультипликации с помощью программы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981EA9F-A12E-4CDB-A860-7B42A4E7936F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4604" y="1442973"/>
            <a:ext cx="7240757" cy="46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304800"/>
            <a:ext cx="99985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Создание мультипликации с помощью программы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6A2783D-E84D-4CB2-A16E-FD268A164E53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9947" y="1572551"/>
            <a:ext cx="7900918" cy="4614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26796" y="142875"/>
            <a:ext cx="1018902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Создание мультипликации с помощью программы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  <a:p>
            <a:pPr algn="ctr"/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1E2BD99-322D-4765-80EF-E8DA48265369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8646" y="2329544"/>
            <a:ext cx="4899491" cy="3200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4234471-6E25-4AD7-977C-21ABAE6CC7C5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6119" y="2329544"/>
            <a:ext cx="4903452" cy="326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E9C8C03-171A-40C9-B69E-5E9731B694B8}"/>
              </a:ext>
            </a:extLst>
          </p:cNvPr>
          <p:cNvSpPr txBox="1"/>
          <p:nvPr/>
        </p:nvSpPr>
        <p:spPr>
          <a:xfrm>
            <a:off x="406429" y="5834977"/>
            <a:ext cx="5159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203655"/>
            <a:ext cx="1018902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 Создание мультипликации с помощью программы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  <a:p>
            <a:pPr algn="ctr"/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9E916A2-8856-4456-93A8-193BB791C654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31327" y="1426148"/>
            <a:ext cx="7897776" cy="449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203655"/>
            <a:ext cx="10189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Создание мультипликации с помощью программы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0EBF764-3A25-4FDC-8FE6-4B995BCD698A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527" y="2329544"/>
            <a:ext cx="5632967" cy="361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7CB1872-A656-4F38-BFF9-4A23E559CE30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2674" y="2269188"/>
            <a:ext cx="5274526" cy="3708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518230" y="1902797"/>
            <a:ext cx="931817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г. Покровск, ул. Братьев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Ксенфонтовых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7.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Скрябина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Саргылана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Николаевна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Функционирует: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13 групп (5 групп ведущих обучение на якутском языке, 8 групп ведущих обучение на русском языке)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Педагогический состав: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Высшее образование: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28 (70%)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Высшая и первая квалификационная категория: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29 (72,5%)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06172" y="174172"/>
            <a:ext cx="99422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Визитная карточка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cs typeface="Times New Roman" pitchFamily="18" charset="0"/>
              </a:rPr>
              <a:t>МБДОУ «ЦРР-Д/С №1 «</a:t>
            </a:r>
            <a:r>
              <a:rPr lang="ru-RU" sz="2800" b="1" dirty="0" err="1">
                <a:solidFill>
                  <a:srgbClr val="C00000"/>
                </a:solidFill>
                <a:cs typeface="Times New Roman" pitchFamily="18" charset="0"/>
              </a:rPr>
              <a:t>Сардаана</a:t>
            </a:r>
            <a:r>
              <a:rPr lang="ru-RU" sz="2800" b="1" dirty="0">
                <a:solidFill>
                  <a:srgbClr val="C00000"/>
                </a:solidFill>
                <a:cs typeface="Times New Roman" pitchFamily="18" charset="0"/>
              </a:rPr>
              <a:t>», МР «</a:t>
            </a:r>
            <a:r>
              <a:rPr lang="ru-RU" sz="2800" b="1" dirty="0" err="1">
                <a:solidFill>
                  <a:srgbClr val="C00000"/>
                </a:solidFill>
                <a:cs typeface="Times New Roman" pitchFamily="18" charset="0"/>
              </a:rPr>
              <a:t>Хангаласский</a:t>
            </a:r>
            <a:r>
              <a:rPr lang="ru-RU" sz="2800" b="1" dirty="0">
                <a:solidFill>
                  <a:srgbClr val="C00000"/>
                </a:solidFill>
                <a:cs typeface="Times New Roman" pitchFamily="18" charset="0"/>
              </a:rPr>
              <a:t> улус»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87437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657283" y="368433"/>
            <a:ext cx="101890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2400" b="1" dirty="0">
                <a:solidFill>
                  <a:srgbClr val="C00000"/>
                </a:solidFill>
              </a:rPr>
              <a:t>Создание мультипликации с помощью программы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  <a:p>
            <a:pPr lvl="0" algn="ctr"/>
            <a:endParaRPr lang="ru-RU" sz="20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B78D89D-822D-4924-9A9E-2141299374AB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98603" y="1393901"/>
            <a:ext cx="7883911" cy="4549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203655"/>
            <a:ext cx="101890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Создание мультипликации с помощью программы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  <a:p>
            <a:pPr lvl="0" algn="ctr"/>
            <a:endParaRPr lang="ru-RU" sz="28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0170A02-B4CE-49F3-9AF8-A01797C73E7A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52565" y="1342465"/>
            <a:ext cx="8207197" cy="4597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203655"/>
            <a:ext cx="101890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Создание мультипликации с помощью программы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  <a:p>
            <a:pPr algn="ctr"/>
            <a:endParaRPr lang="ru-RU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800" b="1" dirty="0">
                <a:solidFill>
                  <a:srgbClr val="C00000"/>
                </a:solidFill>
                <a:ea typeface="Calibri" panose="020F0502020204030204" pitchFamily="34" charset="0"/>
              </a:rPr>
              <a:t> </a:t>
            </a:r>
            <a:endParaRPr lang="ru-RU" sz="28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endParaRPr lang="ru-RU" sz="28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92A3963-925C-4D35-9D70-623DB32A552F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5349" y="1370999"/>
            <a:ext cx="7263627" cy="4608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203655"/>
            <a:ext cx="101890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Создание мультипликации с помощью программы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  <a:p>
            <a:pPr algn="ctr"/>
            <a:endParaRPr lang="ru-RU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800" b="1" dirty="0">
                <a:solidFill>
                  <a:srgbClr val="C00000"/>
                </a:solidFill>
                <a:ea typeface="Calibri" panose="020F0502020204030204" pitchFamily="34" charset="0"/>
              </a:rPr>
              <a:t> </a:t>
            </a:r>
            <a:endParaRPr lang="ru-RU" sz="28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endParaRPr lang="ru-RU" sz="28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2" name="крошка енот.m2ts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3519577" y="1554911"/>
            <a:ext cx="5796951" cy="434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887641" y="261062"/>
            <a:ext cx="101890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Мультфильм </a:t>
            </a:r>
          </a:p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«Как Енот считал до 10»</a:t>
            </a: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sp>
        <p:nvSpPr>
          <p:cNvPr id="9218" name="AutoShape 2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" name="Рисунок 27" descr="WhatsApp Image 2022-08-25 at 12.10.20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6628" y="1824389"/>
            <a:ext cx="4022896" cy="357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318727"/>
            <a:ext cx="10189029" cy="52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Мультфильм «Добрые друзья»</a:t>
            </a: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4" name="Рисунок 13" descr="http://qrcoder.ru/code/?https%3A%2F%2Fyoutu.be%2FyXWrRv-Ru5o&amp;4&amp;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96714" y="1668357"/>
            <a:ext cx="3238255" cy="272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AutoShape 2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310489"/>
            <a:ext cx="10189029" cy="52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Мультфильм «</a:t>
            </a:r>
            <a:r>
              <a:rPr lang="ru-RU" sz="2800" b="1" i="1" dirty="0" err="1">
                <a:solidFill>
                  <a:srgbClr val="C00000"/>
                </a:solidFill>
              </a:rPr>
              <a:t>Эриэппэ</a:t>
            </a:r>
            <a:r>
              <a:rPr lang="ru-RU" sz="2800" b="1" i="1" dirty="0">
                <a:solidFill>
                  <a:srgbClr val="C00000"/>
                </a:solidFill>
              </a:rPr>
              <a:t>»</a:t>
            </a: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8" name="Рисунок 17" descr="http://qrcoder.ru/code/?https%3A%2F%2Fyoutu.be%2Fn8VMzMXvZ3Q&amp;4&amp;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55524" y="1757011"/>
            <a:ext cx="3040474" cy="2905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AutoShape 2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211636"/>
            <a:ext cx="10189029" cy="52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Мультфильм «Один-много»</a:t>
            </a: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2" name="Рисунок 11" descr="http://qrcoder.ru/code/?https%3A%2F%2Fyoutu.be%2FSs-7Apr9rnk&amp;4&amp;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62617" y="1894702"/>
            <a:ext cx="2993400" cy="2718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AutoShape 2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294014"/>
            <a:ext cx="10189029" cy="52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Мультфильм «Загадки круга»</a:t>
            </a: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21" name="Рисунок 20" descr="http://qrcoder.ru/code/?https%3A%2F%2Fyoutu.be%2FS9-OCE2I4O8&amp;4&amp;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6228" y="2035921"/>
            <a:ext cx="2738026" cy="265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AutoShape 2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244586"/>
            <a:ext cx="10189029" cy="52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Мультфильм «День рождение Мишутки»</a:t>
            </a: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25" name="Рисунок 24" descr="http://qrcoder.ru/code/?https%3A%2F%2Fyoutu.be%2Fr04fQ_NIwI0&amp;4&amp;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14335" y="2058453"/>
            <a:ext cx="2891408" cy="2620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AutoShape 2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518230" y="1902797"/>
            <a:ext cx="931817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Приказом Министерства образования и науки  Республики Саха (Якутия) №01-10 /505, от 17.04 2019 г. вошел в список инновационных площадок «</a:t>
            </a:r>
            <a:r>
              <a:rPr lang="en-US" sz="2400" b="1" dirty="0">
                <a:solidFill>
                  <a:srgbClr val="002060"/>
                </a:solidFill>
              </a:rPr>
              <a:t>STEAM</a:t>
            </a:r>
            <a:r>
              <a:rPr lang="ru-RU" sz="2400" b="1" dirty="0">
                <a:solidFill>
                  <a:srgbClr val="002060"/>
                </a:solidFill>
              </a:rPr>
              <a:t>-театр в детском саду как средство развития детской одаренности» по методическому сопровождению развития детской одаренности в Республике Саха (Якутия) проекта «Одаренный ребенок».</a:t>
            </a:r>
          </a:p>
          <a:p>
            <a:r>
              <a:rPr lang="ru-RU" sz="2400" dirty="0"/>
              <a:t>  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06172" y="174172"/>
            <a:ext cx="99422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Визитная карточка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cs typeface="Times New Roman" pitchFamily="18" charset="0"/>
              </a:rPr>
              <a:t>МБДОУ «ЦРР-Д/С №1 «</a:t>
            </a:r>
            <a:r>
              <a:rPr lang="ru-RU" sz="2800" b="1" dirty="0" err="1">
                <a:solidFill>
                  <a:srgbClr val="C00000"/>
                </a:solidFill>
                <a:cs typeface="Times New Roman" pitchFamily="18" charset="0"/>
              </a:rPr>
              <a:t>Сардаана</a:t>
            </a:r>
            <a:r>
              <a:rPr lang="ru-RU" sz="2800" b="1" dirty="0">
                <a:solidFill>
                  <a:srgbClr val="C00000"/>
                </a:solidFill>
                <a:cs typeface="Times New Roman" pitchFamily="18" charset="0"/>
              </a:rPr>
              <a:t>», МР «</a:t>
            </a:r>
            <a:r>
              <a:rPr lang="ru-RU" sz="2800" b="1" dirty="0" err="1">
                <a:solidFill>
                  <a:srgbClr val="C00000"/>
                </a:solidFill>
                <a:cs typeface="Times New Roman" pitchFamily="18" charset="0"/>
              </a:rPr>
              <a:t>Хангаласский</a:t>
            </a:r>
            <a:r>
              <a:rPr lang="ru-RU" sz="2800" b="1" dirty="0">
                <a:solidFill>
                  <a:srgbClr val="C00000"/>
                </a:solidFill>
                <a:cs typeface="Times New Roman" pitchFamily="18" charset="0"/>
              </a:rPr>
              <a:t> улус»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87437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219874"/>
            <a:ext cx="10189029" cy="52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Мультфильм «Колобок»</a:t>
            </a: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23" name="Рисунок 22" descr="http://qrcoder.ru/code/?https%3A%2F%2Fyoutu.be%2FMmtLoNssl8w&amp;4&amp;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0811" y="1945306"/>
            <a:ext cx="2989478" cy="2857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AutoShape 2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blob:https://web.whatsapp.com/1d4b6e55-5a64-4e09-ad8f-0685203eab1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479589" y="181233"/>
            <a:ext cx="948999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Распространение опыта работы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МБДОУ "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ЦРР-д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№1 "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Сардаана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algn="ctr"/>
            <a:endParaRPr lang="ru-RU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800" b="1" dirty="0">
                <a:solidFill>
                  <a:srgbClr val="C00000"/>
                </a:solidFill>
                <a:ea typeface="Calibri" panose="020F0502020204030204" pitchFamily="34" charset="0"/>
              </a:rPr>
              <a:t> </a:t>
            </a:r>
            <a:endParaRPr lang="ru-RU" sz="28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endParaRPr lang="ru-RU" sz="28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80952" y="1509336"/>
            <a:ext cx="8358005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771525" algn="l"/>
              </a:tabLst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771525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Сертификат участника 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XIV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Летнего института педагогических работников образования по теме: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Обновленный ФГОС: технологии и практики введения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АОУ РС(Я) ДПО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ИРОиПК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имени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С.Н.Донскго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проект "Мультипликация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 инновационная технология в реализации проекта 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STEAM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ТЕАТР" июнь 2022 г.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3672" y="3929448"/>
            <a:ext cx="2928152" cy="219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438400" y="378941"/>
            <a:ext cx="9753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Достижения по распространению опыта работы педагогов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МБДОУ «</a:t>
            </a:r>
            <a:r>
              <a:rPr lang="ru-RU" sz="2400" b="1" dirty="0" err="1">
                <a:solidFill>
                  <a:srgbClr val="C00000"/>
                </a:solidFill>
              </a:rPr>
              <a:t>ЦРР-д</a:t>
            </a:r>
            <a:r>
              <a:rPr lang="ru-RU" sz="2400" b="1" dirty="0">
                <a:solidFill>
                  <a:srgbClr val="C00000"/>
                </a:solidFill>
              </a:rPr>
              <a:t>/с №1 «</a:t>
            </a:r>
            <a:r>
              <a:rPr lang="ru-RU" sz="2400" b="1" dirty="0" err="1">
                <a:solidFill>
                  <a:srgbClr val="C00000"/>
                </a:solidFill>
              </a:rPr>
              <a:t>Сардаана</a:t>
            </a:r>
            <a:r>
              <a:rPr lang="ru-RU" sz="2400" b="1" dirty="0">
                <a:solidFill>
                  <a:srgbClr val="C00000"/>
                </a:solidFill>
              </a:rPr>
              <a:t>»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algn="ctr"/>
            <a:endParaRPr lang="ru-RU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800" b="1" dirty="0">
                <a:solidFill>
                  <a:srgbClr val="C00000"/>
                </a:solidFill>
                <a:ea typeface="Calibri" panose="020F0502020204030204" pitchFamily="34" charset="0"/>
              </a:rPr>
              <a:t> </a:t>
            </a:r>
            <a:endParaRPr lang="ru-RU" sz="28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endParaRPr lang="ru-RU" sz="28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798222" y="1131270"/>
            <a:ext cx="8940698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Республиканский уровень: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Жукова А.И., Михайлова Л.В.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7152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Диплом Лауреата 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степени на Республиканском творческом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онлайн-конкурсе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сочинителей сказок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Сказочная страна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ell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jadafriends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2020 г.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7152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Диплом лауреата 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степени в Республиканском конкурсе- фестиваль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Космоска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аартык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дорога в космос для дошкольников. Номинация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Галактические приключения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Малая Академия наук РС(Я),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Октемский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НОЦ 2021г.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7152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Диплом 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степени Республиканского 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XIII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научно методической конференции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Шадринские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чтения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докладом на тему: Творческий проект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Мультфильм своими руками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апрель 2021г.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7152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Сертификат участника 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XIV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Летнего института педагогических работников образования по теме: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Обновленный ФГОС: технологии и практики введения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АОУ РС(Я) ДПО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ИРОиПК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имени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С.Н.Донскго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июнь 2022 г.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0"/>
            <a:ext cx="1018902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algn="ctr"/>
            <a:endParaRPr lang="ru-RU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800" b="1" dirty="0">
                <a:solidFill>
                  <a:srgbClr val="C00000"/>
                </a:solidFill>
                <a:ea typeface="Calibri" panose="020F0502020204030204" pitchFamily="34" charset="0"/>
              </a:rPr>
              <a:t> </a:t>
            </a:r>
            <a:endParaRPr lang="ru-RU" sz="28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endParaRPr lang="ru-RU" sz="28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773507" y="1373562"/>
            <a:ext cx="838876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Всероссийский уровень: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Михайлова Л.В., Жукова А.И.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7152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Диплом лауреата 2 степени Всероссийский фестиваль зрелищных искусств Калейдоскоп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ART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СЕВЕРА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номинация: Киноискусство, 2022 г.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Михайлова М.П.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7152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Лауреат 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степени Всероссийского профессионального конкурса "Инновационный поиск в образовании"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Томская Е.И.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Диплом лауреата Всероссийского конкурса "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Талантоха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 в номинации "Творческие работы и методические разработки педагогов". Мультфильм "Загадки круга"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Международный уровень: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Федорова Г.Е., Лебедева В.В.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7152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2022 г. – участник Межрегиональной научно – практической интернет конференции с международным участием «Я – воспитатель»: достижения, проблемы и перспективы профессионального роста и развития педагога ДОО».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23502" y="265325"/>
            <a:ext cx="70515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Достижения по распространению опыта работы педагогов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МБДОУ «</a:t>
            </a:r>
            <a:r>
              <a:rPr lang="ru-RU" b="1" dirty="0" err="1">
                <a:solidFill>
                  <a:srgbClr val="C00000"/>
                </a:solidFill>
              </a:rPr>
              <a:t>ЦРР-д</a:t>
            </a:r>
            <a:r>
              <a:rPr lang="ru-RU" b="1" dirty="0">
                <a:solidFill>
                  <a:srgbClr val="C00000"/>
                </a:solidFill>
              </a:rPr>
              <a:t>/с №1 «</a:t>
            </a:r>
            <a:r>
              <a:rPr lang="ru-RU" b="1" dirty="0" err="1">
                <a:solidFill>
                  <a:srgbClr val="C00000"/>
                </a:solidFill>
              </a:rPr>
              <a:t>Сардаана</a:t>
            </a:r>
            <a:r>
              <a:rPr lang="ru-RU" b="1" dirty="0">
                <a:solidFill>
                  <a:srgbClr val="C00000"/>
                </a:solidFill>
              </a:rPr>
              <a:t>»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79830"/>
            <a:ext cx="101890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Мультипликация – как инновационная технология в реализации проекта </a:t>
            </a:r>
            <a:r>
              <a:rPr lang="en-US" sz="2800" b="1" dirty="0">
                <a:solidFill>
                  <a:srgbClr val="C00000"/>
                </a:solidFill>
              </a:rPr>
              <a:t>STEAM </a:t>
            </a:r>
            <a:r>
              <a:rPr lang="ru-RU" sz="2800" b="1" dirty="0">
                <a:solidFill>
                  <a:srgbClr val="C00000"/>
                </a:solidFill>
              </a:rPr>
              <a:t>- ТЕАТР </a:t>
            </a: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sp>
        <p:nvSpPr>
          <p:cNvPr id="16" name="Волна 15"/>
          <p:cNvSpPr/>
          <p:nvPr/>
        </p:nvSpPr>
        <p:spPr>
          <a:xfrm>
            <a:off x="3467995" y="2305640"/>
            <a:ext cx="7174881" cy="2899085"/>
          </a:xfrm>
          <a:prstGeom prst="wav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Формирование познавательных и творческих способностей  детей дошкольного возраста посредством создания мультфильмов в ДОУ </a:t>
            </a:r>
          </a:p>
        </p:txBody>
      </p:sp>
      <p:sp>
        <p:nvSpPr>
          <p:cNvPr id="18" name="Овал 17"/>
          <p:cNvSpPr/>
          <p:nvPr/>
        </p:nvSpPr>
        <p:spPr>
          <a:xfrm>
            <a:off x="2665075" y="1561170"/>
            <a:ext cx="1728506" cy="1440933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Цель:</a:t>
            </a:r>
          </a:p>
        </p:txBody>
      </p:sp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79830"/>
            <a:ext cx="101890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Мультипликация – как инновационная технология в реализации проекта </a:t>
            </a:r>
            <a:r>
              <a:rPr lang="en-US" sz="2800" b="1" dirty="0">
                <a:solidFill>
                  <a:srgbClr val="C00000"/>
                </a:solidFill>
              </a:rPr>
              <a:t>STEAM </a:t>
            </a:r>
            <a:r>
              <a:rPr lang="ru-RU" sz="2800" b="1" dirty="0">
                <a:solidFill>
                  <a:srgbClr val="C00000"/>
                </a:solidFill>
              </a:rPr>
              <a:t>- ТЕАТР </a:t>
            </a: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sp>
        <p:nvSpPr>
          <p:cNvPr id="21" name="Волна 20"/>
          <p:cNvSpPr/>
          <p:nvPr/>
        </p:nvSpPr>
        <p:spPr>
          <a:xfrm>
            <a:off x="3550380" y="2264491"/>
            <a:ext cx="7288252" cy="2977673"/>
          </a:xfrm>
          <a:prstGeom prst="wav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2021-2022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</a:rPr>
              <a:t>уч.г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2022-2023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</a:rPr>
              <a:t>уч.г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2023-2024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</a:rPr>
              <a:t>уч.г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2" name="Овал 21"/>
          <p:cNvSpPr/>
          <p:nvPr/>
        </p:nvSpPr>
        <p:spPr>
          <a:xfrm>
            <a:off x="2800865" y="1508242"/>
            <a:ext cx="2141248" cy="1622136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Сроки реализации проекта:</a:t>
            </a:r>
          </a:p>
        </p:txBody>
      </p:sp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79830"/>
            <a:ext cx="101890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Мультипликация – как инновационная технология в реализации проекта </a:t>
            </a:r>
            <a:r>
              <a:rPr lang="en-US" sz="2800" b="1" dirty="0">
                <a:solidFill>
                  <a:srgbClr val="C00000"/>
                </a:solidFill>
              </a:rPr>
              <a:t>STEAM </a:t>
            </a:r>
            <a:r>
              <a:rPr lang="ru-RU" sz="2800" b="1" dirty="0">
                <a:solidFill>
                  <a:srgbClr val="C00000"/>
                </a:solidFill>
              </a:rPr>
              <a:t>- ТЕАТР </a:t>
            </a: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sp>
        <p:nvSpPr>
          <p:cNvPr id="12" name="Овал 11"/>
          <p:cNvSpPr/>
          <p:nvPr/>
        </p:nvSpPr>
        <p:spPr>
          <a:xfrm>
            <a:off x="4427034" y="1324223"/>
            <a:ext cx="3166945" cy="13023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Предполагаемый результат:</a:t>
            </a:r>
          </a:p>
        </p:txBody>
      </p:sp>
      <p:sp>
        <p:nvSpPr>
          <p:cNvPr id="19" name="Волна 18"/>
          <p:cNvSpPr/>
          <p:nvPr/>
        </p:nvSpPr>
        <p:spPr>
          <a:xfrm>
            <a:off x="2714015" y="2926151"/>
            <a:ext cx="7674429" cy="2664445"/>
          </a:xfrm>
          <a:prstGeom prst="wav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Развитие познавательных способностей детей ДОУ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Развитие творческих способностей детей и родителей  ДОУ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Каталогизация познавательных мультфильмов</a:t>
            </a:r>
          </a:p>
        </p:txBody>
      </p:sp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79830"/>
            <a:ext cx="10189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Создание мультипликации с помощью программы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61442" name="Picture 2" descr="https://cdn.neow.in/news/images/uploaded/2019/10/1571562181_movavivideoeditorplus2020_stor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78862" y="1640659"/>
            <a:ext cx="7239000" cy="40767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203655"/>
            <a:ext cx="101890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Создание мультипликации с помощью программы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  <a:p>
            <a:pPr algn="ctr"/>
            <a:endParaRPr lang="ru-RU" sz="24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800" b="1" dirty="0">
                <a:solidFill>
                  <a:srgbClr val="C00000"/>
                </a:solidFill>
                <a:ea typeface="Calibri" panose="020F0502020204030204" pitchFamily="34" charset="0"/>
              </a:rPr>
              <a:t> </a:t>
            </a:r>
            <a:endParaRPr lang="ru-RU" sz="28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endParaRPr lang="ru-RU" sz="2800" b="1" dirty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1774" y="1487313"/>
            <a:ext cx="7504981" cy="4685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15315"/>
            <a:ext cx="9898743" cy="747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1" y="6785429"/>
            <a:ext cx="9884229" cy="725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04000"/>
            <a:ext cx="9884229" cy="725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73029" y="6125029"/>
            <a:ext cx="3018971" cy="73297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МБДОУ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«</a:t>
            </a:r>
            <a:r>
              <a:rPr lang="ru-RU" b="1" dirty="0" err="1">
                <a:solidFill>
                  <a:srgbClr val="0070C0"/>
                </a:solidFill>
              </a:rPr>
              <a:t>ЦРР-д</a:t>
            </a:r>
            <a:r>
              <a:rPr lang="ru-RU" b="1" dirty="0">
                <a:solidFill>
                  <a:srgbClr val="0070C0"/>
                </a:solidFill>
              </a:rPr>
              <a:t>/с №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solidFill>
                  <a:srgbClr val="0070C0"/>
                </a:solidFill>
              </a:rPr>
              <a:t> «</a:t>
            </a:r>
            <a:r>
              <a:rPr lang="ru-RU" b="1" dirty="0" err="1">
                <a:solidFill>
                  <a:srgbClr val="0070C0"/>
                </a:solidFill>
              </a:rPr>
              <a:t>Сардаана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30857" y="6820627"/>
            <a:ext cx="116114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02971" y="79830"/>
            <a:ext cx="10189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Создание мультипликации с помощью программы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Movavi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Video Editor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1\Desktop\2021-2022\Фото презентации видео 2021-2022\Эмблема нова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7" y="174172"/>
            <a:ext cx="2046514" cy="2046514"/>
          </a:xfrm>
          <a:prstGeom prst="rect">
            <a:avLst/>
          </a:prstGeom>
          <a:noFill/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B6BDFE8-59B9-4AAB-BC55-8BAB9A940E9C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6151" y="1277513"/>
            <a:ext cx="7859325" cy="472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6286013"/>
      </p:ext>
    </p:extLst>
  </p:cSld>
  <p:clrMapOvr>
    <a:masterClrMapping/>
  </p:clrMapOvr>
</p:sld>
</file>

<file path=ppt/theme/theme1.xml><?xml version="1.0" encoding="utf-8"?>
<a:theme xmlns:a="http://schemas.openxmlformats.org/drawingml/2006/main" name="tf16411250">
  <a:themeElements>
    <a:clrScheme name="Custom 129">
      <a:dk1>
        <a:sysClr val="windowText" lastClr="000000"/>
      </a:dk1>
      <a:lt1>
        <a:srgbClr val="FFFFFF"/>
      </a:lt1>
      <a:dk2>
        <a:srgbClr val="3F3F3F"/>
      </a:dk2>
      <a:lt2>
        <a:srgbClr val="F2F2F2"/>
      </a:lt2>
      <a:accent1>
        <a:srgbClr val="25C6E3"/>
      </a:accent1>
      <a:accent2>
        <a:srgbClr val="E80554"/>
      </a:accent2>
      <a:accent3>
        <a:srgbClr val="A9E26F"/>
      </a:accent3>
      <a:accent4>
        <a:srgbClr val="EAD000"/>
      </a:accent4>
      <a:accent5>
        <a:srgbClr val="1A0F49"/>
      </a:accent5>
      <a:accent6>
        <a:srgbClr val="FF4A01"/>
      </a:accent6>
      <a:hlink>
        <a:srgbClr val="25C6E3"/>
      </a:hlink>
      <a:folHlink>
        <a:srgbClr val="25C6E3"/>
      </a:folHlink>
    </a:clrScheme>
    <a:fontScheme name="Custom 149">
      <a:majorFont>
        <a:latin typeface="Corbel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19716558_TF16411250.potx" id="{A260DA37-CFC9-4D02-84AC-0507580D9156}" vid="{7B0E278F-2D2E-40C5-B449-266E5B0CACED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9" ma:contentTypeDescription="Create a new document." ma:contentTypeScope="" ma:versionID="76e25e1730b4532ab1d5e5b131a96a5a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d1e9281a84c4949647088091c718de3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64A4C9D-F801-4923-BC6D-E0006F5123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B2218FC-8412-44B9-9E82-D51F1F531141}">
  <ds:schemaRefs>
    <ds:schemaRef ds:uri="http://purl.org/dc/elements/1.1/"/>
    <ds:schemaRef ds:uri="http://schemas.microsoft.com/sharepoint/v3"/>
    <ds:schemaRef ds:uri="http://schemas.microsoft.com/office/2006/documentManagement/types"/>
    <ds:schemaRef ds:uri="fb0879af-3eba-417a-a55a-ffe6dcd6ca77"/>
    <ds:schemaRef ds:uri="http://schemas.microsoft.com/office/2006/metadata/properties"/>
    <ds:schemaRef ds:uri="http://schemas.microsoft.com/office/infopath/2007/PartnerControls"/>
    <ds:schemaRef ds:uri="6dc4bcd6-49db-4c07-9060-8acfc67cef9f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tf16411250</Template>
  <TotalTime>0</TotalTime>
  <Words>1201</Words>
  <Application>Microsoft Office PowerPoint</Application>
  <PresentationFormat>Широкоэкранный</PresentationFormat>
  <Paragraphs>226</Paragraphs>
  <Slides>33</Slides>
  <Notes>33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0" baseType="lpstr">
      <vt:lpstr>Arial</vt:lpstr>
      <vt:lpstr>Calibri</vt:lpstr>
      <vt:lpstr>Candara</vt:lpstr>
      <vt:lpstr>Corbel</vt:lpstr>
      <vt:lpstr>Times New Roman</vt:lpstr>
      <vt:lpstr>Wingdings</vt:lpstr>
      <vt:lpstr>tf16411250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2021-03-11T11:16:07Z</dcterms:created>
  <dcterms:modified xsi:type="dcterms:W3CDTF">2022-11-16T12:27:51Z</dcterms:modified>
</cp:coreProperties>
</file>