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6" r:id="rId9"/>
    <p:sldId id="262" r:id="rId10"/>
    <p:sldId id="263" r:id="rId11"/>
    <p:sldId id="264" r:id="rId12"/>
    <p:sldId id="265" r:id="rId13"/>
    <p:sldId id="267" r:id="rId14"/>
    <p:sldId id="268" r:id="rId15"/>
    <p:sldId id="272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67F76-A649-4BC9-B7B3-CF10A1960C89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857364"/>
            <a:ext cx="7772400" cy="200026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Типичные ошибки родителей в воспитании детей</a:t>
            </a:r>
            <a:endParaRPr lang="ru-RU" dirty="0"/>
          </a:p>
        </p:txBody>
      </p:sp>
      <p:pic>
        <p:nvPicPr>
          <p:cNvPr id="4" name="Picture 2" descr="3d &amp;mcy;&amp;acy;&amp;lcy;&amp;iecy;&amp;ncy;&amp;softcy;&amp;kcy;&amp;ocy;&amp;gcy;&amp;ocy; &amp;chcy;&amp;iecy;&amp;lcy;&amp;ocy;&amp;vcy;&amp;iecy;&amp;kcy;&amp;acy; &amp;scy; &amp;scy;&amp;ocy;&amp;kcy;&amp;rcy;&amp;acy;&amp;shchcy;&amp;iecy;&amp;ncy;&amp;icy;&amp;iecy;&amp;mcy; &amp;gcy;&amp;ocy;&amp;lcy;&amp;ocy;&amp;vcy;&amp;ycy; &amp;zcy;&amp;ncy;&amp;acy;&amp;kcy; &amp;vcy;&amp;ocy;&amp;pcy;&amp;rcy;&amp;ocy;&amp;scy;&amp;acy;. 3D &amp;icy;&amp;zcy;&amp;ocy;&amp;bcy;&amp;rcy;&amp;acy;&amp;zhcy;&amp;iecy;&amp;ncy;&amp;icy;&amp;iecy;. &amp;Icy;&amp;zcy;&amp;ocy;&amp;lcy;&amp;icy;&amp;rcy;&amp;ocy;&amp;vcy;&amp;acy;&amp;ncy;&amp;ncy;&amp;ycy;&amp;iecy; &amp;bcy;&amp;iecy;&amp;lcy;&amp;ycy;&amp;jcy; &amp;fcy;&amp;ocy;&amp;ncy;. &amp;Fcy;&amp;ocy;&amp;tcy;&amp;ocy;&amp;gcy;&amp;rcy;&amp;acy;&amp;fcy;&amp;icy;&amp;yacy;, &amp;kcy;&amp;acy;&amp;rcy;&amp;tcy;&amp;icy;&amp;ncy;&amp;kcy;&amp;icy;, &amp;icy;&amp;zcy;&amp;ocy;&amp;bcy;&amp;rcy;&amp;acy;&amp;z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000504"/>
            <a:ext cx="2714620" cy="271462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Выполнила</a:t>
            </a:r>
            <a:r>
              <a:rPr lang="ru-RU"/>
              <a:t>: Шапкина </a:t>
            </a:r>
            <a:r>
              <a:rPr lang="ru-RU" dirty="0"/>
              <a:t>Е.А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Семьи с непрогнозируемыми эмоциональными реакциями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3900486" cy="44116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/>
              <a:t>       Родители склонны к неожиданным изменениям настроения, отношения к детям. </a:t>
            </a:r>
          </a:p>
          <a:p>
            <a:pPr>
              <a:buNone/>
            </a:pPr>
            <a:endParaRPr lang="ru-RU" sz="2000" dirty="0"/>
          </a:p>
          <a:p>
            <a:pPr algn="ctr">
              <a:buNone/>
            </a:pPr>
            <a:r>
              <a:rPr lang="ru-RU" sz="2000" dirty="0"/>
              <a:t>      ИТОГ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Дети чувствуют себя неуверенно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у них отсутствует  чувство уверенности в родительской любви. </a:t>
            </a:r>
          </a:p>
          <a:p>
            <a:pPr>
              <a:buNone/>
            </a:pPr>
            <a:r>
              <a:rPr lang="ru-RU" sz="2000" dirty="0"/>
              <a:t>       В будущем такие люди оказываются нестабильными в межличностных отношениях. В них постоянно дремлет ожидание разрыва, они не уверены  в прочности дружбы.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3074" name="Picture 2" descr="&amp;Scy;&amp;iecy;&amp;mcy;&amp;softcy;&amp;yacy; - &amp;Dcy;&amp;ocy;&amp;mcy; - &amp;Dcy;&amp;ocy;&amp;scy;&amp;ucy;&amp;gcy; - Part 14"/>
          <p:cNvPicPr>
            <a:picLocks noChangeAspect="1" noChangeArrowheads="1"/>
          </p:cNvPicPr>
          <p:nvPr/>
        </p:nvPicPr>
        <p:blipFill>
          <a:blip r:embed="rId2" cstate="print"/>
          <a:srcRect l="20816" r="24405"/>
          <a:stretch>
            <a:fillRect/>
          </a:stretch>
        </p:blipFill>
        <p:spPr bwMode="auto">
          <a:xfrm>
            <a:off x="4572000" y="2204864"/>
            <a:ext cx="4303107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/>
              <a:t>Ребенок в семье – </a:t>
            </a:r>
            <a:br>
              <a:rPr lang="ru-RU" sz="3600" dirty="0"/>
            </a:br>
            <a:r>
              <a:rPr lang="ru-RU" sz="3600" dirty="0"/>
              <a:t>«маленький неудачник»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6863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   Ребенка не принимают таким, какой он есть, считают, что сын или дочь  не оправдывают определенных надежд, которые были у родителей, когда они родились (относительно внешности, умственных и других способностей и пр.)</a:t>
            </a:r>
          </a:p>
        </p:txBody>
      </p:sp>
      <p:pic>
        <p:nvPicPr>
          <p:cNvPr id="2050" name="Picture 2" descr="http://pro100mamochka.ru/wp-content/uploads/2014/11/1_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628800"/>
            <a:ext cx="3437856" cy="2580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Итог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Ребенок представляется неприспособленным, неуспешным, открытым для дурных влияний. </a:t>
            </a:r>
          </a:p>
          <a:p>
            <a:r>
              <a:rPr lang="ru-RU" dirty="0"/>
              <a:t>В таких семьях дети также вырастают неуверенными в себе, с заниженной самооценкой, несамостоятельными и замкнутыми.</a:t>
            </a:r>
          </a:p>
          <a:p>
            <a:endParaRPr lang="ru-RU" dirty="0"/>
          </a:p>
        </p:txBody>
      </p:sp>
      <p:pic>
        <p:nvPicPr>
          <p:cNvPr id="4" name="Рисунок 3" descr="Чрезмерная холодность"/>
          <p:cNvPicPr/>
          <p:nvPr/>
        </p:nvPicPr>
        <p:blipFill>
          <a:blip r:embed="rId2"/>
          <a:srcRect l="14267" t="9980" r="6474" b="17664"/>
          <a:stretch>
            <a:fillRect/>
          </a:stretch>
        </p:blipFill>
        <p:spPr bwMode="auto">
          <a:xfrm>
            <a:off x="5429256" y="2357430"/>
            <a:ext cx="357190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3786214" cy="521497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   </a:t>
            </a:r>
            <a:r>
              <a:rPr lang="ru-RU" sz="3300" dirty="0"/>
              <a:t>Типичные ошибки семейного воспитания – это крайности, которых нужно избегать. Самое верное средство – найти золотую середину и тогда ваши дети вырастут умными, самодостаточными, порядочными и уверенными в себе людьми!      </a:t>
            </a:r>
          </a:p>
        </p:txBody>
      </p:sp>
      <p:pic>
        <p:nvPicPr>
          <p:cNvPr id="4" name="Рисунок 3" descr="Отсутствие запретов"/>
          <p:cNvPicPr/>
          <p:nvPr/>
        </p:nvPicPr>
        <p:blipFill>
          <a:blip r:embed="rId2"/>
          <a:srcRect l="11096" r="12815" b="19150"/>
          <a:stretch>
            <a:fillRect/>
          </a:stretch>
        </p:blipFill>
        <p:spPr bwMode="auto">
          <a:xfrm>
            <a:off x="4929190" y="2000240"/>
            <a:ext cx="3429024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Рекомендации: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Уделяйте ребенку много внимания</a:t>
            </a:r>
          </a:p>
          <a:p>
            <a:r>
              <a:rPr lang="ru-RU" dirty="0"/>
              <a:t>Учитесь не вестись на манипуляции ребенка</a:t>
            </a:r>
          </a:p>
          <a:p>
            <a:r>
              <a:rPr lang="ru-RU" dirty="0"/>
              <a:t>Обязательно демонстрируйте ребенку пример заботы о других</a:t>
            </a:r>
          </a:p>
          <a:p>
            <a:r>
              <a:rPr lang="ru-RU" dirty="0"/>
              <a:t>Не сравнивайте ребенка с окружающими</a:t>
            </a:r>
          </a:p>
          <a:p>
            <a:r>
              <a:rPr lang="ru-RU" dirty="0"/>
              <a:t>Доверяйте ребенку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http://eestimamki.ee/images/photos/medium/article5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74"/>
          <a:stretch/>
        </p:blipFill>
        <p:spPr bwMode="auto">
          <a:xfrm>
            <a:off x="5323803" y="2564904"/>
            <a:ext cx="3273871" cy="195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Рекомендации: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06190" cy="51435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100" dirty="0"/>
              <a:t>Чаще хвалите, но так, чтобы он знал, за что</a:t>
            </a:r>
          </a:p>
          <a:p>
            <a:r>
              <a:rPr lang="ru-RU" sz="3100" dirty="0"/>
              <a:t>Демонстрируйте образцы уверенного поведения, будьте во всем примером </a:t>
            </a:r>
          </a:p>
          <a:p>
            <a:r>
              <a:rPr lang="ru-RU" sz="3100" dirty="0"/>
              <a:t>Не предъявляйте завышенных требований</a:t>
            </a:r>
          </a:p>
          <a:p>
            <a:r>
              <a:rPr lang="ru-RU" sz="3100" dirty="0"/>
              <a:t>Будьте последовательны в воспитании. Не запрещайте без всяких причин того, что разрешали раньше</a:t>
            </a:r>
          </a:p>
          <a:p>
            <a:r>
              <a:rPr lang="ru-RU" sz="3100" dirty="0"/>
              <a:t>Старайтесь делать меньше замечаний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Рекомендации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dirty="0"/>
              <a:t>Используйте наказание лишь в крайних случаях</a:t>
            </a:r>
          </a:p>
          <a:p>
            <a:pPr>
              <a:lnSpc>
                <a:spcPct val="80000"/>
              </a:lnSpc>
            </a:pPr>
            <a:r>
              <a:rPr lang="ru-RU" dirty="0"/>
              <a:t>Общаясь с ребенком, не подрывайте авторитет других значимых взрослых людей. Например, нельзя говорить ребенку: «Много ваша учительница понимает, лучше меня слушай!»</a:t>
            </a:r>
          </a:p>
          <a:p>
            <a:pPr>
              <a:lnSpc>
                <a:spcPct val="80000"/>
              </a:lnSpc>
            </a:pPr>
            <a:r>
              <a:rPr lang="ru-RU" dirty="0"/>
              <a:t>Помогите ему найти дело по душе</a:t>
            </a:r>
          </a:p>
          <a:p>
            <a:endParaRPr lang="ru-RU" dirty="0"/>
          </a:p>
        </p:txBody>
      </p:sp>
      <p:pic>
        <p:nvPicPr>
          <p:cNvPr id="3076" name="Picture 4" descr="http://adlife.spb.ru/upload/4OhuQ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72816"/>
            <a:ext cx="2850239" cy="3750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618" y="276678"/>
            <a:ext cx="9339263" cy="634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102592" y="918356"/>
            <a:ext cx="5181600" cy="5113338"/>
            <a:chOff x="1246" y="432"/>
            <a:chExt cx="3264" cy="3204"/>
          </a:xfrm>
        </p:grpSpPr>
        <p:pic>
          <p:nvPicPr>
            <p:cNvPr id="6" name="Picture 5" descr="BD20656_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6" y="432"/>
              <a:ext cx="3264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BD20657_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4" y="3168"/>
              <a:ext cx="3168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Прямоугольник 7"/>
          <p:cNvSpPr/>
          <p:nvPr/>
        </p:nvSpPr>
        <p:spPr>
          <a:xfrm>
            <a:off x="821948" y="2420888"/>
            <a:ext cx="7502130" cy="1815882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162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СПАСИБО ЗА ВНИМАНИЕ</a:t>
            </a:r>
          </a:p>
          <a:p>
            <a:pPr algn="ctr" eaLnBrk="1" hangingPunct="1"/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charset="0"/>
            </a:endParaRPr>
          </a:p>
          <a:p>
            <a:pPr algn="ctr" eaLnBrk="1" hangingPunct="1"/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Успехов, терпения и радости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   в общении с детьми!</a:t>
            </a:r>
          </a:p>
        </p:txBody>
      </p:sp>
    </p:spTree>
    <p:extLst>
      <p:ext uri="{BB962C8B-B14F-4D97-AF65-F5344CB8AC3E}">
        <p14:creationId xmlns:p14="http://schemas.microsoft.com/office/powerpoint/2010/main" val="154353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15370" cy="78581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/>
              <a:t>Гиперопека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/>
              <a:t>Гиперопека – это неестественный, повышенный уровень заботы. </a:t>
            </a:r>
          </a:p>
        </p:txBody>
      </p:sp>
      <p:sp>
        <p:nvSpPr>
          <p:cNvPr id="8" name="Волна 7"/>
          <p:cNvSpPr/>
          <p:nvPr/>
        </p:nvSpPr>
        <p:spPr>
          <a:xfrm>
            <a:off x="5715008" y="2214554"/>
            <a:ext cx="2857520" cy="155734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Все, что я делаю, я делаю ради моего сына/дочери</a:t>
            </a:r>
          </a:p>
          <a:p>
            <a:pPr algn="ctr"/>
            <a:endParaRPr lang="ru-RU" dirty="0"/>
          </a:p>
        </p:txBody>
      </p:sp>
      <p:sp>
        <p:nvSpPr>
          <p:cNvPr id="10" name="Волна 9"/>
          <p:cNvSpPr/>
          <p:nvPr/>
        </p:nvSpPr>
        <p:spPr>
          <a:xfrm>
            <a:off x="611560" y="2276872"/>
            <a:ext cx="2857520" cy="155734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Мой сын/дочь для меня самое главное в жизни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611560" y="4221088"/>
            <a:ext cx="2857520" cy="155734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Ради моего сына/дочери мне от многого в жизни пришлось и приходится отказываться</a:t>
            </a:r>
          </a:p>
        </p:txBody>
      </p:sp>
      <p:sp>
        <p:nvSpPr>
          <p:cNvPr id="12" name="Волна 11"/>
          <p:cNvSpPr/>
          <p:nvPr/>
        </p:nvSpPr>
        <p:spPr>
          <a:xfrm>
            <a:off x="5786446" y="4214818"/>
            <a:ext cx="2857520" cy="155734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Я все время думаю о моем сыне/дочери, о его делах, здоровье</a:t>
            </a:r>
          </a:p>
        </p:txBody>
      </p:sp>
      <p:pic>
        <p:nvPicPr>
          <p:cNvPr id="9" name="Рисунок 8" descr="Много запретов"/>
          <p:cNvPicPr/>
          <p:nvPr/>
        </p:nvPicPr>
        <p:blipFill>
          <a:blip r:embed="rId2"/>
          <a:srcRect l="2445" t="12973" r="5615"/>
          <a:stretch>
            <a:fillRect/>
          </a:stretch>
        </p:blipFill>
        <p:spPr bwMode="auto">
          <a:xfrm>
            <a:off x="3286116" y="2786058"/>
            <a:ext cx="2571768" cy="1807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43932" cy="72547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Итог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3"/>
            <a:ext cx="8229600" cy="271464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    </a:t>
            </a:r>
            <a:r>
              <a:rPr lang="ru-RU" sz="1900" dirty="0"/>
              <a:t>У ребенка прививается желание быть всегда на виду, ни в чем не знать отказа.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/>
              <a:t>    Появляется неуверенность в себе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/>
              <a:t>    Развивается комплекс неполноценности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/>
              <a:t>    Страх перед любыми жизненными трудностями. </a:t>
            </a:r>
          </a:p>
          <a:p>
            <a:pPr>
              <a:buNone/>
            </a:pPr>
            <a:r>
              <a:rPr lang="ru-RU" sz="1900" dirty="0"/>
              <a:t>       Такие дети вырастают капризными, несамостоятельными людьми, которые в реальной жизни терпят неудачи и поражения, не могут мобилизоваться в трудных жизненных ситуациях.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&amp;Kcy;&amp;acy;&amp;kcy;&amp;icy;&amp;iecy; &amp;pcy;&amp;rcy;&amp;ocy;&amp;bcy;&amp;lcy;&amp;iecy;&amp;mcy;&amp;ycy; &amp;scy;&amp;ucy;&amp;shchcy;&amp;iecy;&amp;scy;&amp;tcy;&amp;vcy;&amp;ucy;&amp;yucy;&amp;tcy; &amp;ucy; &amp;scy;&amp;ocy;&amp;vcy;&amp;rcy;&amp;iecy;&amp;mcy;&amp;iecy;&amp;ncy;&amp;ncy;&amp;ycy;&amp;khcy; &amp;dcy;&amp;iecy;&amp;tcy;&amp;iecy;&amp;jcy;, &amp;ocy;&amp;tcy;&amp;lcy;&amp;icy;&amp;chcy;&amp;icy;&amp;iecy; &amp;ncy;&amp;ycy;&amp;ncy;&amp;iecy;&amp;shcy;&amp;ncy;&amp;iecy;&amp;gcy;&amp;ocy; &amp;pcy;&amp;ocy;&amp;kcy;&amp;ocy;&amp;lcy;&amp;iecy;&amp;ncy;&amp;icy;&amp;yacy; &amp;ocy;&amp;tcy; &amp;pcy;&amp;rcy;&amp;iecy;&amp;dcy;&amp;ycy;&amp;dcy;&amp;ucy;&amp;shchcy;&amp;iecy;&amp;gcy;&amp;ocy;. BabyZZZ: &amp;bcy;&amp;iecy;&amp;rcy;&amp;iecy;&amp;mcy;&amp;iecy;&amp;ncy;&amp;ncy;&amp;ocy;&amp;scy;&amp;tcy;&amp;softcy;, &amp;rcy;&amp;ocy;&amp;dcy;&amp;ycy;, &amp;vcy;&amp;ocy;&amp;scy;&amp;pcy;&amp;icy;&amp;tcy;&amp;acy;&amp;n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000504"/>
            <a:ext cx="4248472" cy="2652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/>
              <a:t>Авторитарный стиль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7577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/>
              <a:t>   </a:t>
            </a:r>
            <a:r>
              <a:rPr lang="ru-RU" sz="2400" dirty="0"/>
              <a:t>Характеризуется чрезмерной строгостью и требовательностью.</a:t>
            </a:r>
          </a:p>
        </p:txBody>
      </p:sp>
      <p:sp>
        <p:nvSpPr>
          <p:cNvPr id="4" name="Овал 3"/>
          <p:cNvSpPr/>
          <p:nvPr/>
        </p:nvSpPr>
        <p:spPr>
          <a:xfrm>
            <a:off x="323528" y="3212976"/>
            <a:ext cx="3429024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угрозы</a:t>
            </a:r>
          </a:p>
        </p:txBody>
      </p:sp>
      <p:sp>
        <p:nvSpPr>
          <p:cNvPr id="5" name="Овал 4"/>
          <p:cNvSpPr/>
          <p:nvPr/>
        </p:nvSpPr>
        <p:spPr>
          <a:xfrm>
            <a:off x="571472" y="5214950"/>
            <a:ext cx="34290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понукания</a:t>
            </a:r>
          </a:p>
        </p:txBody>
      </p:sp>
      <p:sp>
        <p:nvSpPr>
          <p:cNvPr id="6" name="Овал 5"/>
          <p:cNvSpPr/>
          <p:nvPr/>
        </p:nvSpPr>
        <p:spPr>
          <a:xfrm>
            <a:off x="5364088" y="5229200"/>
            <a:ext cx="34290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наказания</a:t>
            </a:r>
          </a:p>
        </p:txBody>
      </p:sp>
      <p:sp>
        <p:nvSpPr>
          <p:cNvPr id="7" name="Овал 6"/>
          <p:cNvSpPr/>
          <p:nvPr/>
        </p:nvSpPr>
        <p:spPr>
          <a:xfrm>
            <a:off x="5292080" y="3140968"/>
            <a:ext cx="34290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принуждение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19672" y="2132856"/>
            <a:ext cx="6500858" cy="7715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Главные средства стиля</a:t>
            </a:r>
          </a:p>
          <a:p>
            <a:pPr algn="ctr"/>
            <a:endParaRPr lang="ru-RU" dirty="0"/>
          </a:p>
        </p:txBody>
      </p:sp>
      <p:pic>
        <p:nvPicPr>
          <p:cNvPr id="7170" name="Picture 2" descr="&amp;Ycy;&amp;vcy;&amp;acy;&amp;tcy;&amp;softcy; &amp;rcy;&amp;iecy;&amp;bcy;&amp;iecy;&amp;ncy;&amp;kcy;&amp;acy;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429000"/>
            <a:ext cx="3084025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4143404" cy="569755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   Физическое наказание — эффективный способ воздействия. Такая воспитательная модель чаще всего избирается в семьях с авторитарным укладом. Вот только в гневе родители забывают: насилие нередко ведет к психологическим травмам, что способствует агрессивному поведению ребенка в будущем.</a:t>
            </a:r>
          </a:p>
          <a:p>
            <a:endParaRPr lang="ru-RU" dirty="0"/>
          </a:p>
        </p:txBody>
      </p:sp>
      <p:pic>
        <p:nvPicPr>
          <p:cNvPr id="4" name="Рисунок 3" descr="Физическое насилие"/>
          <p:cNvPicPr/>
          <p:nvPr/>
        </p:nvPicPr>
        <p:blipFill>
          <a:blip r:embed="rId2"/>
          <a:srcRect l="7926" b="14394"/>
          <a:stretch>
            <a:fillRect/>
          </a:stretch>
        </p:blipFill>
        <p:spPr bwMode="auto">
          <a:xfrm>
            <a:off x="4857752" y="1928802"/>
            <a:ext cx="414940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Итог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28601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Дети не чувствуют себя в эмоциональной безопасности</a:t>
            </a:r>
          </a:p>
          <a:p>
            <a:r>
              <a:rPr lang="ru-RU" dirty="0"/>
              <a:t>У них возникает недоверие к людям </a:t>
            </a:r>
          </a:p>
          <a:p>
            <a:r>
              <a:rPr lang="ru-RU" dirty="0"/>
              <a:t> стремление избежать  общения. </a:t>
            </a:r>
          </a:p>
          <a:p>
            <a:r>
              <a:rPr lang="ru-RU" dirty="0"/>
              <a:t>Такие дети вырастают грубыми, лживыми, лицемерными, безвольными, трусливыми, ленивыми, озлобленными и мстительными.</a:t>
            </a:r>
          </a:p>
          <a:p>
            <a:endParaRPr lang="ru-RU" dirty="0"/>
          </a:p>
        </p:txBody>
      </p:sp>
      <p:pic>
        <p:nvPicPr>
          <p:cNvPr id="6146" name="Picture 2" descr="&amp;Scy;&amp;ucy;&amp;tcy;&amp;softcy; &amp;icy; &amp;mcy;&amp;iecy;&amp;khcy;&amp;acy;&amp;ncy;&amp;icy;&amp;zcy;&amp;mcy; &amp;pcy;&amp;rcy;&amp;ocy;&amp;gcy;&amp;rcy;&amp;acy;&amp;mcy;&amp;mcy; - &amp;Scy;&amp;tcy;&amp;rcy;&amp;acy;&amp;ncy;&amp;icy;&amp;tscy;&amp;acy; 10 - Arhum.ru - Foru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717032"/>
            <a:ext cx="5256584" cy="2870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01122" cy="85725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Попустительский стиль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01122" cy="476886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    </a:t>
            </a:r>
            <a:r>
              <a:rPr lang="ru-RU" sz="2000" dirty="0"/>
              <a:t>Причина - чрезмерная занятость собственными делами и проблемами, безразличие и нелюбовь к детям, а также стремление избежать гиперопеки и с ранних лет приучить ребенка к самостоятельности.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5" name="Волна 4"/>
          <p:cNvSpPr/>
          <p:nvPr/>
        </p:nvSpPr>
        <p:spPr>
          <a:xfrm>
            <a:off x="539552" y="2636912"/>
            <a:ext cx="2643206" cy="134302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У меня не хватает времени позаниматься с сыном/дочерью - пообщаться, поиграть</a:t>
            </a:r>
          </a:p>
        </p:txBody>
      </p:sp>
      <p:sp>
        <p:nvSpPr>
          <p:cNvPr id="9" name="Волна 8"/>
          <p:cNvSpPr/>
          <p:nvPr/>
        </p:nvSpPr>
        <p:spPr>
          <a:xfrm>
            <a:off x="1907704" y="4653136"/>
            <a:ext cx="5357850" cy="1343028"/>
          </a:xfrm>
          <a:prstGeom prst="wave">
            <a:avLst>
              <a:gd name="adj1" fmla="val 105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Так повелось, что о ребенке я вспоминаю, если он что-нибудь натворил или с ним что-нибудь случилось</a:t>
            </a:r>
          </a:p>
        </p:txBody>
      </p:sp>
      <p:sp>
        <p:nvSpPr>
          <p:cNvPr id="10" name="Волна 9"/>
          <p:cNvSpPr/>
          <p:nvPr/>
        </p:nvSpPr>
        <p:spPr>
          <a:xfrm>
            <a:off x="6000760" y="2714620"/>
            <a:ext cx="2643206" cy="134302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Мне много раз пришлось пропустить родительское собрание</a:t>
            </a:r>
          </a:p>
        </p:txBody>
      </p:sp>
      <p:pic>
        <p:nvPicPr>
          <p:cNvPr id="5122" name="Picture 2" descr="&amp;Ucy;&amp;chcy;&amp;iecy;&amp;ncy;&amp;ycy;&amp;iecy;: &amp;Tcy;&amp;rcy;&amp;ucy;&amp;dcy;&amp;ocy;&amp;gcy;&amp;ocy;&amp;lcy;&amp;icy;&amp;zcy;&amp;mcy; &amp;pcy;&amp;rcy;&amp;icy;&amp;vcy;&amp;ocy;&amp;dcy;&amp;icy;&amp;tcy; &amp;kcy; &amp;scy;&amp;lcy;&amp;acy;&amp;bcy;&amp;ocy;&amp;ucy;&amp;mcy;&amp;icy;&amp;y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14620"/>
            <a:ext cx="291404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225" y="428604"/>
            <a:ext cx="856413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Итог</a:t>
            </a: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/>
              <a:t>Ребенок испытывает одиночество и беспомощность в преодолении жизненных трудностей</a:t>
            </a:r>
          </a:p>
          <a:p>
            <a:pPr>
              <a:buNone/>
            </a:pPr>
            <a:r>
              <a:rPr lang="ru-RU" sz="2000" dirty="0"/>
              <a:t>      При недостатке родительского тепла и внимания могут пострадать интеллектуальные возможности детей, может замедлиться их психическое развитие. Эти дети в подростковом периоде могут забросить учебу и попасть в неблагополучную компанию.</a:t>
            </a:r>
          </a:p>
          <a:p>
            <a:pPr algn="ctr">
              <a:buNone/>
            </a:pPr>
            <a:endParaRPr lang="ru-RU" sz="2000" b="1" dirty="0"/>
          </a:p>
        </p:txBody>
      </p:sp>
      <p:pic>
        <p:nvPicPr>
          <p:cNvPr id="4098" name="Picture 2" descr="&amp;Ncy;&amp;ocy;&amp;vcy;&amp;ocy;&amp;scy;&amp;tcy;&amp;icy;"/>
          <p:cNvPicPr>
            <a:picLocks noChangeAspect="1" noChangeArrowheads="1"/>
          </p:cNvPicPr>
          <p:nvPr/>
        </p:nvPicPr>
        <p:blipFill>
          <a:blip r:embed="rId2" cstate="print"/>
          <a:srcRect l="3030" t="13627" r="4545" b="9156"/>
          <a:stretch>
            <a:fillRect/>
          </a:stretch>
        </p:blipFill>
        <p:spPr bwMode="auto">
          <a:xfrm>
            <a:off x="2555776" y="3501008"/>
            <a:ext cx="439248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644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Wingdings</vt:lpstr>
      <vt:lpstr>Wingdings 2</vt:lpstr>
      <vt:lpstr>Тема Office</vt:lpstr>
      <vt:lpstr>Типичные ошибки родителей в воспитании детей</vt:lpstr>
      <vt:lpstr>Гиперопека</vt:lpstr>
      <vt:lpstr>Итог</vt:lpstr>
      <vt:lpstr>Авторитарный стиль</vt:lpstr>
      <vt:lpstr>Презентация PowerPoint</vt:lpstr>
      <vt:lpstr>Итог</vt:lpstr>
      <vt:lpstr>Попустительский стиль</vt:lpstr>
      <vt:lpstr>Презентация PowerPoint</vt:lpstr>
      <vt:lpstr>Итог</vt:lpstr>
      <vt:lpstr>Семьи с непрогнозируемыми эмоциональными реакциями</vt:lpstr>
      <vt:lpstr>Ребенок в семье –  «маленький неудачник»</vt:lpstr>
      <vt:lpstr>Итог</vt:lpstr>
      <vt:lpstr>Презентация PowerPoint</vt:lpstr>
      <vt:lpstr>Рекомендации:</vt:lpstr>
      <vt:lpstr>Рекомендации:</vt:lpstr>
      <vt:lpstr>Рекомендации</vt:lpstr>
      <vt:lpstr>Презентация PowerPoint</vt:lpstr>
    </vt:vector>
  </TitlesOfParts>
  <Company>dm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Типичные ошибки родителей в воспитании детей </dc:title>
  <dc:creator>md</dc:creator>
  <cp:lastModifiedBy>Екатерина Абрамкина</cp:lastModifiedBy>
  <cp:revision>38</cp:revision>
  <dcterms:created xsi:type="dcterms:W3CDTF">2015-03-19T08:08:51Z</dcterms:created>
  <dcterms:modified xsi:type="dcterms:W3CDTF">2022-11-14T15:14:19Z</dcterms:modified>
</cp:coreProperties>
</file>