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5" r:id="rId3"/>
    <p:sldId id="296" r:id="rId4"/>
    <p:sldId id="289" r:id="rId5"/>
    <p:sldId id="269" r:id="rId6"/>
    <p:sldId id="300" r:id="rId7"/>
    <p:sldId id="267" r:id="rId8"/>
    <p:sldId id="303" r:id="rId9"/>
    <p:sldId id="291" r:id="rId10"/>
    <p:sldId id="294" r:id="rId11"/>
    <p:sldId id="292" r:id="rId12"/>
    <p:sldId id="29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3600"/>
    <a:srgbClr val="063008"/>
    <a:srgbClr val="FDF58D"/>
    <a:srgbClr val="FF0000"/>
    <a:srgbClr val="0A2F07"/>
    <a:srgbClr val="362800"/>
    <a:srgbClr val="926C00"/>
    <a:srgbClr val="FF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660"/>
  </p:normalViewPr>
  <p:slideViewPr>
    <p:cSldViewPr>
      <p:cViewPr varScale="1">
        <p:scale>
          <a:sx n="73" d="100"/>
          <a:sy n="73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C5F8888-F1D3-4335-AAA6-92A9CFE26CD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3A95C8-94C5-4DE3-9B39-6E27BE5BEBB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78715-6B7B-4BD8-A939-5F841CCD80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090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0D3CD-0047-4C9D-B23E-001DA974E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389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0D3CD-0047-4C9D-B23E-001DA974E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512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0D3CD-0047-4C9D-B23E-001DA974E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65586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0D3CD-0047-4C9D-B23E-001DA974E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934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0D3CD-0047-4C9D-B23E-001DA974E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24864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0D3CD-0047-4C9D-B23E-001DA974E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438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B41A-EB5A-471E-8AF2-052B61D0DF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398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E7429-2034-4881-A913-C97A21DF0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548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A80854-D18D-4641-95F9-BB62A1AC57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16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7CD2F-8B5E-4D65-9E25-4C28DE6CF9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197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1E4-3EBB-42DC-8889-C8AD89C235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80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0D3CD-0047-4C9D-B23E-001DA974E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1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949AD-7126-4DD6-AB48-002756ABD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731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E35D-30EA-4BAB-929E-9648F96656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44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0A05-048C-4AC5-A3F8-9498F95572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204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537DA-F650-4C80-A698-70B7E4D9C0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593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0D3CD-0047-4C9D-B23E-001DA974E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837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CF0D3CD-0047-4C9D-B23E-001DA974E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580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  <p:sldLayoutId id="2147483743" r:id="rId18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228600" y="1341438"/>
            <a:ext cx="8229600" cy="24479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100" dirty="0">
                <a:solidFill>
                  <a:srgbClr val="000000"/>
                </a:solidFill>
              </a:rPr>
              <a:t> </a:t>
            </a:r>
            <a:r>
              <a:rPr lang="ru-RU" sz="4000" dirty="0">
                <a:solidFill>
                  <a:srgbClr val="000099"/>
                </a:solidFill>
                <a:latin typeface="Comic Sans MS" pitchFamily="66" charset="0"/>
              </a:rPr>
              <a:t>Социальный </a:t>
            </a:r>
            <a:r>
              <a:rPr lang="ru-RU" sz="4000" dirty="0" smtClean="0">
                <a:solidFill>
                  <a:srgbClr val="000099"/>
                </a:solidFill>
                <a:latin typeface="Comic Sans MS" pitchFamily="66" charset="0"/>
              </a:rPr>
              <a:t>педагог</a:t>
            </a:r>
            <a:br>
              <a:rPr lang="ru-RU" sz="4000" dirty="0" smtClean="0">
                <a:solidFill>
                  <a:srgbClr val="000099"/>
                </a:solidFill>
                <a:latin typeface="Comic Sans MS" pitchFamily="66" charset="0"/>
              </a:rPr>
            </a:br>
            <a:r>
              <a:rPr lang="ru-RU" sz="4000" dirty="0" smtClean="0">
                <a:solidFill>
                  <a:srgbClr val="000099"/>
                </a:solidFill>
                <a:latin typeface="Comic Sans MS" pitchFamily="66" charset="0"/>
              </a:rPr>
              <a:t>и </a:t>
            </a:r>
            <a:r>
              <a:rPr lang="ru-RU" sz="4000" dirty="0">
                <a:solidFill>
                  <a:srgbClr val="000099"/>
                </a:solidFill>
                <a:latin typeface="Comic Sans MS" pitchFamily="66" charset="0"/>
              </a:rPr>
              <a:t>неблагополучная семья. </a:t>
            </a:r>
            <a:br>
              <a:rPr lang="ru-RU" sz="4000" dirty="0">
                <a:solidFill>
                  <a:srgbClr val="000099"/>
                </a:solidFill>
                <a:latin typeface="Comic Sans MS" pitchFamily="66" charset="0"/>
              </a:rPr>
            </a:br>
            <a:r>
              <a:rPr lang="ru-RU" sz="4000" dirty="0">
                <a:solidFill>
                  <a:srgbClr val="000099"/>
                </a:solidFill>
                <a:latin typeface="Comic Sans MS" pitchFamily="66" charset="0"/>
              </a:rPr>
              <a:t>Как помочь </a:t>
            </a:r>
            <a:r>
              <a:rPr lang="ru-RU" sz="4000" dirty="0" smtClean="0">
                <a:solidFill>
                  <a:srgbClr val="000099"/>
                </a:solidFill>
                <a:latin typeface="Comic Sans MS" pitchFamily="66" charset="0"/>
              </a:rPr>
              <a:t>обучающемуся?</a:t>
            </a:r>
            <a:endParaRPr lang="en-US" sz="40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2627785" y="4652963"/>
            <a:ext cx="6516216" cy="1944687"/>
          </a:xfrm>
        </p:spPr>
        <p:txBody>
          <a:bodyPr>
            <a:normAutofit fontScale="92500"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>
                <a:solidFill>
                  <a:srgbClr val="92D050"/>
                </a:solidFill>
              </a:rPr>
              <a:t>Представляет социальный педагог </a:t>
            </a:r>
            <a:endParaRPr lang="ru-RU" sz="2800" b="1" dirty="0" smtClean="0">
              <a:solidFill>
                <a:srgbClr val="92D050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srgbClr val="92D050"/>
                </a:solidFill>
              </a:rPr>
              <a:t>СПб ГБПОУ «Автодорожный колледж»</a:t>
            </a:r>
          </a:p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srgbClr val="92D050"/>
                </a:solidFill>
              </a:rPr>
              <a:t>Кугушева Ольга Борисовна</a:t>
            </a:r>
            <a:endParaRPr lang="ru-RU" sz="2800" b="1" dirty="0">
              <a:solidFill>
                <a:srgbClr val="92D05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7032"/>
            <a:ext cx="2492896" cy="2492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7921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latin typeface="Comic Sans MS" pitchFamily="66" charset="0"/>
              </a:rPr>
              <a:t>Формы и методы работы с семьёй</a:t>
            </a:r>
          </a:p>
        </p:txBody>
      </p:sp>
      <p:sp>
        <p:nvSpPr>
          <p:cNvPr id="104454" name="AutoShape 6"/>
          <p:cNvSpPr>
            <a:spLocks noChangeArrowheads="1"/>
          </p:cNvSpPr>
          <p:nvPr/>
        </p:nvSpPr>
        <p:spPr bwMode="gray">
          <a:xfrm>
            <a:off x="1698171" y="1457835"/>
            <a:ext cx="5791200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DF58D"/>
              </a:gs>
              <a:gs pos="50000">
                <a:schemeClr val="accent1"/>
              </a:gs>
              <a:gs pos="100000">
                <a:srgbClr val="FDF58D"/>
              </a:gs>
            </a:gsLst>
            <a:lin ang="270000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План работы «Семья 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колледж»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455" name="AutoShape 7"/>
          <p:cNvSpPr>
            <a:spLocks noChangeArrowheads="1"/>
          </p:cNvSpPr>
          <p:nvPr/>
        </p:nvSpPr>
        <p:spPr bwMode="gray">
          <a:xfrm rot="10800000">
            <a:off x="2700338" y="2205038"/>
            <a:ext cx="3954462" cy="2057400"/>
          </a:xfrm>
          <a:prstGeom prst="upArrow">
            <a:avLst>
              <a:gd name="adj1" fmla="val 56944"/>
              <a:gd name="adj2" fmla="val 50782"/>
            </a:avLst>
          </a:prstGeom>
          <a:gradFill rotWithShape="1">
            <a:gsLst>
              <a:gs pos="0">
                <a:srgbClr val="BDBFB9"/>
              </a:gs>
              <a:gs pos="100000">
                <a:schemeClr val="accent1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4456" name="Group 8"/>
          <p:cNvGrpSpPr>
            <a:grpSpLocks/>
          </p:cNvGrpSpPr>
          <p:nvPr/>
        </p:nvGrpSpPr>
        <p:grpSpPr bwMode="auto">
          <a:xfrm>
            <a:off x="0" y="1556792"/>
            <a:ext cx="2051720" cy="3500983"/>
            <a:chOff x="555" y="2823"/>
            <a:chExt cx="973" cy="1113"/>
          </a:xfrm>
        </p:grpSpPr>
        <p:sp>
          <p:nvSpPr>
            <p:cNvPr id="104457" name="Oval 9"/>
            <p:cNvSpPr>
              <a:spLocks noChangeArrowheads="1"/>
            </p:cNvSpPr>
            <p:nvPr/>
          </p:nvSpPr>
          <p:spPr bwMode="gray">
            <a:xfrm>
              <a:off x="624" y="3744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58" name="Oval 10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59" name="Oval 11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85001"/>
                  </a:schemeClr>
                </a:gs>
                <a:gs pos="100000">
                  <a:schemeClr val="accent2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60" name="Oval 12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solidFill>
              <a:srgbClr val="3366FF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4461" name="Picture 1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576" y="2880"/>
              <a:ext cx="616" cy="616"/>
            </a:xfrm>
            <a:prstGeom prst="rect">
              <a:avLst/>
            </a:prstGeom>
            <a:noFill/>
          </p:spPr>
        </p:pic>
        <p:sp>
          <p:nvSpPr>
            <p:cNvPr id="104462" name="Text Box 14"/>
            <p:cNvSpPr txBox="1">
              <a:spLocks noChangeArrowheads="1"/>
            </p:cNvSpPr>
            <p:nvPr/>
          </p:nvSpPr>
          <p:spPr bwMode="gray">
            <a:xfrm>
              <a:off x="985" y="3215"/>
              <a:ext cx="91" cy="3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 b="1"/>
            </a:p>
            <a:p>
              <a:endParaRPr lang="en-US" b="1"/>
            </a:p>
          </p:txBody>
        </p:sp>
      </p:grpSp>
      <p:grpSp>
        <p:nvGrpSpPr>
          <p:cNvPr id="104463" name="Group 15"/>
          <p:cNvGrpSpPr>
            <a:grpSpLocks/>
          </p:cNvGrpSpPr>
          <p:nvPr/>
        </p:nvGrpSpPr>
        <p:grpSpPr bwMode="auto">
          <a:xfrm>
            <a:off x="1676400" y="3356992"/>
            <a:ext cx="1960563" cy="3501008"/>
            <a:chOff x="1776" y="2823"/>
            <a:chExt cx="973" cy="1113"/>
          </a:xfrm>
        </p:grpSpPr>
        <p:sp>
          <p:nvSpPr>
            <p:cNvPr id="104464" name="Oval 16"/>
            <p:cNvSpPr>
              <a:spLocks noChangeArrowheads="1"/>
            </p:cNvSpPr>
            <p:nvPr/>
          </p:nvSpPr>
          <p:spPr bwMode="gray">
            <a:xfrm>
              <a:off x="1872" y="3744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65" name="Oval 17"/>
            <p:cNvSpPr>
              <a:spLocks noChangeArrowheads="1"/>
            </p:cNvSpPr>
            <p:nvPr/>
          </p:nvSpPr>
          <p:spPr bwMode="gray">
            <a:xfrm>
              <a:off x="1776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66" name="Oval 18"/>
            <p:cNvSpPr>
              <a:spLocks noChangeArrowheads="1"/>
            </p:cNvSpPr>
            <p:nvPr/>
          </p:nvSpPr>
          <p:spPr bwMode="gray">
            <a:xfrm>
              <a:off x="1797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85001"/>
                  </a:schemeClr>
                </a:gs>
                <a:gs pos="100000">
                  <a:schemeClr val="hlink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67" name="Oval 19"/>
            <p:cNvSpPr>
              <a:spLocks noChangeArrowheads="1"/>
            </p:cNvSpPr>
            <p:nvPr/>
          </p:nvSpPr>
          <p:spPr bwMode="gray">
            <a:xfrm>
              <a:off x="1833" y="2880"/>
              <a:ext cx="839" cy="839"/>
            </a:xfrm>
            <a:prstGeom prst="ellipse">
              <a:avLst/>
            </a:prstGeom>
            <a:solidFill>
              <a:srgbClr val="33CCCC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4468" name="Picture 20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1797" y="2880"/>
              <a:ext cx="616" cy="616"/>
            </a:xfrm>
            <a:prstGeom prst="rect">
              <a:avLst/>
            </a:prstGeom>
            <a:noFill/>
          </p:spPr>
        </p:pic>
        <p:sp>
          <p:nvSpPr>
            <p:cNvPr id="104469" name="Text Box 21"/>
            <p:cNvSpPr txBox="1">
              <a:spLocks noChangeArrowheads="1"/>
            </p:cNvSpPr>
            <p:nvPr/>
          </p:nvSpPr>
          <p:spPr bwMode="gray">
            <a:xfrm>
              <a:off x="2207" y="3215"/>
              <a:ext cx="91" cy="1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 b="1"/>
            </a:p>
          </p:txBody>
        </p:sp>
      </p:grpSp>
      <p:grpSp>
        <p:nvGrpSpPr>
          <p:cNvPr id="104470" name="Group 22"/>
          <p:cNvGrpSpPr>
            <a:grpSpLocks/>
          </p:cNvGrpSpPr>
          <p:nvPr/>
        </p:nvGrpSpPr>
        <p:grpSpPr bwMode="auto">
          <a:xfrm>
            <a:off x="3657600" y="4343400"/>
            <a:ext cx="1905000" cy="2514600"/>
            <a:chOff x="3024" y="2823"/>
            <a:chExt cx="973" cy="1113"/>
          </a:xfrm>
        </p:grpSpPr>
        <p:sp>
          <p:nvSpPr>
            <p:cNvPr id="104471" name="Oval 23"/>
            <p:cNvSpPr>
              <a:spLocks noChangeArrowheads="1"/>
            </p:cNvSpPr>
            <p:nvPr/>
          </p:nvSpPr>
          <p:spPr bwMode="gray">
            <a:xfrm>
              <a:off x="3120" y="3744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72" name="Oval 24"/>
            <p:cNvSpPr>
              <a:spLocks noChangeArrowheads="1"/>
            </p:cNvSpPr>
            <p:nvPr/>
          </p:nvSpPr>
          <p:spPr bwMode="gray">
            <a:xfrm>
              <a:off x="3024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73" name="Oval 25"/>
            <p:cNvSpPr>
              <a:spLocks noChangeArrowheads="1"/>
            </p:cNvSpPr>
            <p:nvPr/>
          </p:nvSpPr>
          <p:spPr bwMode="gray">
            <a:xfrm>
              <a:off x="3045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85001"/>
                  </a:schemeClr>
                </a:gs>
                <a:gs pos="100000">
                  <a:schemeClr val="accent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74" name="Oval 26"/>
            <p:cNvSpPr>
              <a:spLocks noChangeArrowheads="1"/>
            </p:cNvSpPr>
            <p:nvPr/>
          </p:nvSpPr>
          <p:spPr bwMode="gray">
            <a:xfrm>
              <a:off x="3081" y="2880"/>
              <a:ext cx="839" cy="839"/>
            </a:xfrm>
            <a:prstGeom prst="ellipse">
              <a:avLst/>
            </a:prstGeom>
            <a:solidFill>
              <a:srgbClr val="CC99FF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4475" name="Picture 27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3045" y="2880"/>
              <a:ext cx="616" cy="616"/>
            </a:xfrm>
            <a:prstGeom prst="rect">
              <a:avLst/>
            </a:prstGeom>
            <a:noFill/>
          </p:spPr>
        </p:pic>
        <p:sp>
          <p:nvSpPr>
            <p:cNvPr id="104476" name="Text Box 28"/>
            <p:cNvSpPr txBox="1">
              <a:spLocks noChangeArrowheads="1"/>
            </p:cNvSpPr>
            <p:nvPr/>
          </p:nvSpPr>
          <p:spPr bwMode="gray">
            <a:xfrm>
              <a:off x="3436" y="3215"/>
              <a:ext cx="134" cy="34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 b="1"/>
            </a:p>
            <a:p>
              <a:r>
                <a:rPr lang="ru-RU" b="1">
                  <a:solidFill>
                    <a:srgbClr val="FFFFFF"/>
                  </a:solidFill>
                  <a:latin typeface="Verdana" pitchFamily="34" charset="0"/>
                </a:rPr>
                <a:t> </a:t>
              </a: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04477" name="Group 29"/>
          <p:cNvGrpSpPr>
            <a:grpSpLocks/>
          </p:cNvGrpSpPr>
          <p:nvPr/>
        </p:nvGrpSpPr>
        <p:grpSpPr bwMode="auto">
          <a:xfrm>
            <a:off x="5580112" y="3429000"/>
            <a:ext cx="1872208" cy="3429000"/>
            <a:chOff x="3024" y="2823"/>
            <a:chExt cx="973" cy="1113"/>
          </a:xfrm>
        </p:grpSpPr>
        <p:sp>
          <p:nvSpPr>
            <p:cNvPr id="104478" name="Oval 30"/>
            <p:cNvSpPr>
              <a:spLocks noChangeArrowheads="1"/>
            </p:cNvSpPr>
            <p:nvPr/>
          </p:nvSpPr>
          <p:spPr bwMode="gray">
            <a:xfrm>
              <a:off x="3120" y="3744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79" name="Oval 31"/>
            <p:cNvSpPr>
              <a:spLocks noChangeArrowheads="1"/>
            </p:cNvSpPr>
            <p:nvPr/>
          </p:nvSpPr>
          <p:spPr bwMode="gray">
            <a:xfrm>
              <a:off x="3024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80" name="Oval 32"/>
            <p:cNvSpPr>
              <a:spLocks noChangeArrowheads="1"/>
            </p:cNvSpPr>
            <p:nvPr/>
          </p:nvSpPr>
          <p:spPr bwMode="gray">
            <a:xfrm>
              <a:off x="3045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85001"/>
                  </a:schemeClr>
                </a:gs>
                <a:gs pos="100000">
                  <a:schemeClr val="accent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81" name="Oval 33"/>
            <p:cNvSpPr>
              <a:spLocks noChangeArrowheads="1"/>
            </p:cNvSpPr>
            <p:nvPr/>
          </p:nvSpPr>
          <p:spPr bwMode="gray">
            <a:xfrm>
              <a:off x="3081" y="2880"/>
              <a:ext cx="839" cy="839"/>
            </a:xfrm>
            <a:prstGeom prst="ellipse">
              <a:avLst/>
            </a:prstGeom>
            <a:solidFill>
              <a:srgbClr val="CCFFCC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4482" name="Picture 34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3045" y="2880"/>
              <a:ext cx="616" cy="616"/>
            </a:xfrm>
            <a:prstGeom prst="rect">
              <a:avLst/>
            </a:prstGeom>
            <a:noFill/>
          </p:spPr>
        </p:pic>
        <p:sp>
          <p:nvSpPr>
            <p:cNvPr id="104483" name="Text Box 35"/>
            <p:cNvSpPr txBox="1">
              <a:spLocks noChangeArrowheads="1"/>
            </p:cNvSpPr>
            <p:nvPr/>
          </p:nvSpPr>
          <p:spPr bwMode="gray">
            <a:xfrm>
              <a:off x="3130" y="3215"/>
              <a:ext cx="746" cy="19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 b="1"/>
            </a:p>
          </p:txBody>
        </p:sp>
      </p:grpSp>
      <p:grpSp>
        <p:nvGrpSpPr>
          <p:cNvPr id="104484" name="Group 36"/>
          <p:cNvGrpSpPr>
            <a:grpSpLocks/>
          </p:cNvGrpSpPr>
          <p:nvPr/>
        </p:nvGrpSpPr>
        <p:grpSpPr bwMode="auto">
          <a:xfrm>
            <a:off x="7092280" y="1700808"/>
            <a:ext cx="2051720" cy="3404592"/>
            <a:chOff x="4272" y="2823"/>
            <a:chExt cx="973" cy="1113"/>
          </a:xfrm>
        </p:grpSpPr>
        <p:sp>
          <p:nvSpPr>
            <p:cNvPr id="104485" name="Oval 37"/>
            <p:cNvSpPr>
              <a:spLocks noChangeArrowheads="1"/>
            </p:cNvSpPr>
            <p:nvPr/>
          </p:nvSpPr>
          <p:spPr bwMode="gray">
            <a:xfrm>
              <a:off x="4368" y="3744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86" name="Oval 38"/>
            <p:cNvSpPr>
              <a:spLocks noChangeArrowheads="1"/>
            </p:cNvSpPr>
            <p:nvPr/>
          </p:nvSpPr>
          <p:spPr bwMode="gray">
            <a:xfrm>
              <a:off x="4272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87" name="Oval 39"/>
            <p:cNvSpPr>
              <a:spLocks noChangeArrowheads="1"/>
            </p:cNvSpPr>
            <p:nvPr/>
          </p:nvSpPr>
          <p:spPr bwMode="gray">
            <a:xfrm>
              <a:off x="4293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85001"/>
                  </a:schemeClr>
                </a:gs>
                <a:gs pos="100000">
                  <a:schemeClr val="folHlink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88" name="Oval 40"/>
            <p:cNvSpPr>
              <a:spLocks noChangeArrowheads="1"/>
            </p:cNvSpPr>
            <p:nvPr/>
          </p:nvSpPr>
          <p:spPr bwMode="gray">
            <a:xfrm>
              <a:off x="4329" y="2880"/>
              <a:ext cx="839" cy="839"/>
            </a:xfrm>
            <a:prstGeom prst="ellipse">
              <a:avLst/>
            </a:prstGeom>
            <a:solidFill>
              <a:srgbClr val="FFFF66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4489" name="Picture 41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4293" y="2880"/>
              <a:ext cx="616" cy="616"/>
            </a:xfrm>
            <a:prstGeom prst="rect">
              <a:avLst/>
            </a:prstGeom>
            <a:noFill/>
          </p:spPr>
        </p:pic>
        <p:sp>
          <p:nvSpPr>
            <p:cNvPr id="104490" name="Text Box 42"/>
            <p:cNvSpPr txBox="1">
              <a:spLocks noChangeArrowheads="1"/>
            </p:cNvSpPr>
            <p:nvPr/>
          </p:nvSpPr>
          <p:spPr bwMode="gray">
            <a:xfrm>
              <a:off x="4699" y="3215"/>
              <a:ext cx="98" cy="20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 b="1"/>
            </a:p>
          </p:txBody>
        </p:sp>
      </p:grpSp>
      <p:sp>
        <p:nvSpPr>
          <p:cNvPr id="104491" name="Rectangle 43"/>
          <p:cNvSpPr>
            <a:spLocks noChangeArrowheads="1"/>
          </p:cNvSpPr>
          <p:nvPr/>
        </p:nvSpPr>
        <p:spPr bwMode="invGray">
          <a:xfrm>
            <a:off x="5580112" y="3717032"/>
            <a:ext cx="1872208" cy="23083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Органи</a:t>
            </a:r>
            <a:endParaRPr lang="ru-RU" sz="2400" b="1" dirty="0" smtClean="0">
              <a:solidFill>
                <a:srgbClr val="313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err="1" smtClean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зация</a:t>
            </a:r>
            <a:r>
              <a:rPr lang="ru-RU" sz="2400" b="1" dirty="0" smtClean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 социально- психологической </a:t>
            </a:r>
            <a:r>
              <a:rPr lang="ru-RU" sz="2400" b="1" dirty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службы</a:t>
            </a:r>
          </a:p>
        </p:txBody>
      </p:sp>
      <p:sp>
        <p:nvSpPr>
          <p:cNvPr id="104492" name="Rectangle 44"/>
          <p:cNvSpPr>
            <a:spLocks noChangeArrowheads="1"/>
          </p:cNvSpPr>
          <p:nvPr/>
        </p:nvSpPr>
        <p:spPr bwMode="invGray">
          <a:xfrm>
            <a:off x="7164288" y="2276872"/>
            <a:ext cx="1728787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Индиви</a:t>
            </a:r>
            <a:r>
              <a:rPr lang="ru-RU" sz="2400" b="1" dirty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sz="2400" b="1" dirty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дуальная </a:t>
            </a:r>
          </a:p>
          <a:p>
            <a:pPr algn="ctr"/>
            <a:r>
              <a:rPr lang="ru-RU" sz="2400" b="1" dirty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работа с семьями</a:t>
            </a:r>
            <a:endParaRPr lang="en-US" sz="2400" b="1" dirty="0">
              <a:solidFill>
                <a:srgbClr val="313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493" name="Rectangle 45"/>
          <p:cNvSpPr>
            <a:spLocks noChangeArrowheads="1"/>
          </p:cNvSpPr>
          <p:nvPr/>
        </p:nvSpPr>
        <p:spPr bwMode="invGray">
          <a:xfrm>
            <a:off x="3779838" y="4581128"/>
            <a:ext cx="1655762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Изучение и диагностика  семей</a:t>
            </a:r>
            <a:endParaRPr lang="en-US" sz="2400" b="1" dirty="0">
              <a:solidFill>
                <a:srgbClr val="313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494" name="Rectangle 46"/>
          <p:cNvSpPr>
            <a:spLocks noChangeArrowheads="1"/>
          </p:cNvSpPr>
          <p:nvPr/>
        </p:nvSpPr>
        <p:spPr bwMode="invGray">
          <a:xfrm>
            <a:off x="1691680" y="3933056"/>
            <a:ext cx="1852613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Организация лектория </a:t>
            </a:r>
          </a:p>
          <a:p>
            <a:pPr algn="ctr"/>
            <a:r>
              <a:rPr lang="ru-RU" sz="2400" b="1" dirty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для родителе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й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495" name="Rectangle 47"/>
          <p:cNvSpPr>
            <a:spLocks noChangeArrowheads="1"/>
          </p:cNvSpPr>
          <p:nvPr/>
        </p:nvSpPr>
        <p:spPr bwMode="invGray">
          <a:xfrm>
            <a:off x="179512" y="1772816"/>
            <a:ext cx="1674688" cy="256993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300" b="1" dirty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</a:t>
            </a:r>
            <a:r>
              <a:rPr lang="ru-RU" sz="2300" b="1" dirty="0" smtClean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колледжа и </a:t>
            </a:r>
            <a:r>
              <a:rPr lang="ru-RU" sz="2300" b="1" dirty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родителей</a:t>
            </a:r>
            <a:endParaRPr lang="en-US" sz="2300" b="1" dirty="0">
              <a:solidFill>
                <a:srgbClr val="313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4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04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044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104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04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104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104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2000"/>
                                        <p:tgtEl>
                                          <p:spTgt spid="104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104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Freeform 20"/>
          <p:cNvGrpSpPr>
            <a:grpSpLocks/>
          </p:cNvGrpSpPr>
          <p:nvPr/>
        </p:nvGrpSpPr>
        <p:grpSpPr bwMode="auto">
          <a:xfrm rot="36660388">
            <a:off x="2603500" y="3957638"/>
            <a:ext cx="2109788" cy="2925762"/>
            <a:chOff x="1789" y="-92"/>
            <a:chExt cx="1329" cy="1843"/>
          </a:xfrm>
        </p:grpSpPr>
        <p:pic>
          <p:nvPicPr>
            <p:cNvPr id="99363" name="Freeform 20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1789" y="-92"/>
              <a:ext cx="1329" cy="1843"/>
            </a:xfrm>
            <a:prstGeom prst="rect">
              <a:avLst/>
            </a:prstGeom>
            <a:noFill/>
          </p:spPr>
        </p:pic>
        <p:sp>
          <p:nvSpPr>
            <p:cNvPr id="99364" name="Text Box 36"/>
            <p:cNvSpPr txBox="1">
              <a:spLocks noChangeArrowheads="1"/>
            </p:cNvSpPr>
            <p:nvPr/>
          </p:nvSpPr>
          <p:spPr bwMode="auto">
            <a:xfrm rot="9137727">
              <a:off x="1867" y="-12"/>
              <a:ext cx="824" cy="2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/>
            </a:p>
          </p:txBody>
        </p:sp>
      </p:grpSp>
      <p:grpSp>
        <p:nvGrpSpPr>
          <p:cNvPr id="24" name="Freeform 20"/>
          <p:cNvGrpSpPr>
            <a:grpSpLocks/>
          </p:cNvGrpSpPr>
          <p:nvPr/>
        </p:nvGrpSpPr>
        <p:grpSpPr bwMode="auto">
          <a:xfrm rot="1693587">
            <a:off x="1763713" y="836613"/>
            <a:ext cx="3425825" cy="2462212"/>
            <a:chOff x="968" y="334"/>
            <a:chExt cx="2158" cy="1551"/>
          </a:xfrm>
        </p:grpSpPr>
        <p:pic>
          <p:nvPicPr>
            <p:cNvPr id="99366" name="Freeform 20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968" y="334"/>
              <a:ext cx="2158" cy="1551"/>
            </a:xfrm>
            <a:prstGeom prst="rect">
              <a:avLst/>
            </a:prstGeom>
            <a:noFill/>
          </p:spPr>
        </p:pic>
        <p:sp>
          <p:nvSpPr>
            <p:cNvPr id="99367" name="Text Box 39"/>
            <p:cNvSpPr txBox="1">
              <a:spLocks noChangeArrowheads="1"/>
            </p:cNvSpPr>
            <p:nvPr/>
          </p:nvSpPr>
          <p:spPr bwMode="auto">
            <a:xfrm rot="7158734">
              <a:off x="1400" y="112"/>
              <a:ext cx="899" cy="2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/>
            <a:lstStyle/>
            <a:p>
              <a:pPr algn="l"/>
              <a:endParaRPr lang="ru-RU"/>
            </a:p>
          </p:txBody>
        </p:sp>
      </p:grpSp>
      <p:grpSp>
        <p:nvGrpSpPr>
          <p:cNvPr id="2" name="Freeform 20"/>
          <p:cNvGrpSpPr>
            <a:grpSpLocks/>
          </p:cNvGrpSpPr>
          <p:nvPr/>
        </p:nvGrpSpPr>
        <p:grpSpPr bwMode="auto">
          <a:xfrm rot="2337695">
            <a:off x="3492500" y="0"/>
            <a:ext cx="2109788" cy="2925763"/>
            <a:chOff x="1789" y="-92"/>
            <a:chExt cx="1329" cy="1843"/>
          </a:xfrm>
        </p:grpSpPr>
        <p:pic>
          <p:nvPicPr>
            <p:cNvPr id="99360" name="Freeform 20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1789" y="-92"/>
              <a:ext cx="1329" cy="1843"/>
            </a:xfrm>
            <a:prstGeom prst="rect">
              <a:avLst/>
            </a:prstGeom>
            <a:noFill/>
          </p:spPr>
        </p:pic>
        <p:sp>
          <p:nvSpPr>
            <p:cNvPr id="99361" name="Text Box 33"/>
            <p:cNvSpPr txBox="1">
              <a:spLocks noChangeArrowheads="1"/>
            </p:cNvSpPr>
            <p:nvPr/>
          </p:nvSpPr>
          <p:spPr bwMode="auto">
            <a:xfrm rot="9137727">
              <a:off x="1867" y="-12"/>
              <a:ext cx="824" cy="2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/>
            <a:lstStyle/>
            <a:p>
              <a:pPr algn="l"/>
              <a:endParaRPr lang="ru-RU"/>
            </a:p>
          </p:txBody>
        </p:sp>
      </p:grpSp>
      <p:grpSp>
        <p:nvGrpSpPr>
          <p:cNvPr id="99332" name="Group 18"/>
          <p:cNvGrpSpPr>
            <a:grpSpLocks/>
          </p:cNvGrpSpPr>
          <p:nvPr/>
        </p:nvGrpSpPr>
        <p:grpSpPr bwMode="auto">
          <a:xfrm>
            <a:off x="611560" y="983486"/>
            <a:ext cx="7668882" cy="5874514"/>
            <a:chOff x="685" y="779"/>
            <a:chExt cx="4197" cy="3241"/>
          </a:xfrm>
        </p:grpSpPr>
        <p:sp>
          <p:nvSpPr>
            <p:cNvPr id="8" name="Freeform 19"/>
            <p:cNvSpPr>
              <a:spLocks/>
            </p:cNvSpPr>
            <p:nvPr/>
          </p:nvSpPr>
          <p:spPr bwMode="gray">
            <a:xfrm rot="18988274">
              <a:off x="3681" y="1514"/>
              <a:ext cx="725" cy="22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14"/>
                </a:cxn>
                <a:cxn ang="0">
                  <a:pos x="98" y="32"/>
                </a:cxn>
                <a:cxn ang="0">
                  <a:pos x="147" y="54"/>
                </a:cxn>
                <a:cxn ang="0">
                  <a:pos x="195" y="81"/>
                </a:cxn>
                <a:cxn ang="0">
                  <a:pos x="242" y="111"/>
                </a:cxn>
                <a:cxn ang="0">
                  <a:pos x="288" y="147"/>
                </a:cxn>
                <a:cxn ang="0">
                  <a:pos x="333" y="185"/>
                </a:cxn>
                <a:cxn ang="0">
                  <a:pos x="377" y="228"/>
                </a:cxn>
                <a:cxn ang="0">
                  <a:pos x="418" y="275"/>
                </a:cxn>
                <a:cxn ang="0">
                  <a:pos x="457" y="325"/>
                </a:cxn>
                <a:cxn ang="0">
                  <a:pos x="493" y="379"/>
                </a:cxn>
                <a:cxn ang="0">
                  <a:pos x="526" y="437"/>
                </a:cxn>
                <a:cxn ang="0">
                  <a:pos x="555" y="497"/>
                </a:cxn>
                <a:cxn ang="0">
                  <a:pos x="582" y="562"/>
                </a:cxn>
                <a:cxn ang="0">
                  <a:pos x="604" y="630"/>
                </a:cxn>
                <a:cxn ang="0">
                  <a:pos x="621" y="700"/>
                </a:cxn>
                <a:cxn ang="0">
                  <a:pos x="634" y="774"/>
                </a:cxn>
                <a:cxn ang="0">
                  <a:pos x="642" y="851"/>
                </a:cxn>
                <a:cxn ang="0">
                  <a:pos x="646" y="930"/>
                </a:cxn>
                <a:cxn ang="0">
                  <a:pos x="643" y="1011"/>
                </a:cxn>
                <a:cxn ang="0">
                  <a:pos x="636" y="1086"/>
                </a:cxn>
                <a:cxn ang="0">
                  <a:pos x="623" y="1160"/>
                </a:cxn>
                <a:cxn ang="0">
                  <a:pos x="607" y="1230"/>
                </a:cxn>
                <a:cxn ang="0">
                  <a:pos x="585" y="1297"/>
                </a:cxn>
                <a:cxn ang="0">
                  <a:pos x="561" y="1361"/>
                </a:cxn>
                <a:cxn ang="0">
                  <a:pos x="533" y="1421"/>
                </a:cxn>
                <a:cxn ang="0">
                  <a:pos x="500" y="1478"/>
                </a:cxn>
                <a:cxn ang="0">
                  <a:pos x="466" y="1532"/>
                </a:cxn>
                <a:cxn ang="0">
                  <a:pos x="428" y="1582"/>
                </a:cxn>
                <a:cxn ang="0">
                  <a:pos x="388" y="1627"/>
                </a:cxn>
                <a:cxn ang="0">
                  <a:pos x="345" y="1670"/>
                </a:cxn>
                <a:cxn ang="0">
                  <a:pos x="301" y="1709"/>
                </a:cxn>
                <a:cxn ang="0">
                  <a:pos x="254" y="1744"/>
                </a:cxn>
                <a:cxn ang="0">
                  <a:pos x="205" y="1776"/>
                </a:cxn>
                <a:cxn ang="0">
                  <a:pos x="156" y="1803"/>
                </a:cxn>
                <a:cxn ang="0">
                  <a:pos x="104" y="1826"/>
                </a:cxn>
                <a:cxn ang="0">
                  <a:pos x="53" y="1846"/>
                </a:cxn>
                <a:cxn ang="0">
                  <a:pos x="0" y="1861"/>
                </a:cxn>
                <a:cxn ang="0">
                  <a:pos x="0" y="0"/>
                </a:cxn>
              </a:cxnLst>
              <a:rect l="0" t="0" r="r" b="b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flip="none" rotWithShape="1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grpSp>
          <p:nvGrpSpPr>
            <p:cNvPr id="9" name="Freeform 20"/>
            <p:cNvGrpSpPr>
              <a:grpSpLocks/>
            </p:cNvGrpSpPr>
            <p:nvPr/>
          </p:nvGrpSpPr>
          <p:grpSpPr bwMode="auto">
            <a:xfrm>
              <a:off x="685" y="2326"/>
              <a:ext cx="2038" cy="996"/>
              <a:chOff x="566928" y="3206496"/>
              <a:chExt cx="3724656" cy="1804416"/>
            </a:xfrm>
          </p:grpSpPr>
          <p:pic>
            <p:nvPicPr>
              <p:cNvPr id="99337" name="Freeform 20"/>
              <p:cNvPicPr>
                <a:picLocks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566928" y="3206496"/>
                <a:ext cx="3724656" cy="1804416"/>
              </a:xfrm>
              <a:prstGeom prst="rect">
                <a:avLst/>
              </a:prstGeom>
              <a:noFill/>
            </p:spPr>
          </p:pic>
          <p:sp>
            <p:nvSpPr>
              <p:cNvPr id="99338" name="Text Box 10"/>
              <p:cNvSpPr txBox="1">
                <a:spLocks noChangeArrowheads="1"/>
              </p:cNvSpPr>
              <p:nvPr/>
            </p:nvSpPr>
            <p:spPr bwMode="auto">
              <a:xfrm rot="4587730">
                <a:off x="1924416" y="2391206"/>
                <a:ext cx="1313972" cy="3817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/>
              <a:lstStyle/>
              <a:p>
                <a:pPr algn="l"/>
                <a:endParaRPr lang="ru-RU"/>
              </a:p>
            </p:txBody>
          </p:sp>
        </p:grpSp>
        <p:grpSp>
          <p:nvGrpSpPr>
            <p:cNvPr id="10" name="Freeform 21"/>
            <p:cNvGrpSpPr>
              <a:grpSpLocks/>
            </p:cNvGrpSpPr>
            <p:nvPr/>
          </p:nvGrpSpPr>
          <p:grpSpPr bwMode="auto">
            <a:xfrm>
              <a:off x="2677" y="779"/>
              <a:ext cx="1661" cy="1551"/>
              <a:chOff x="4206240" y="402336"/>
              <a:chExt cx="3035808" cy="2810256"/>
            </a:xfrm>
          </p:grpSpPr>
          <p:pic>
            <p:nvPicPr>
              <p:cNvPr id="99340" name="Freeform 21"/>
              <p:cNvPicPr>
                <a:picLocks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gray">
              <a:xfrm>
                <a:off x="4206240" y="402336"/>
                <a:ext cx="3035808" cy="2810256"/>
              </a:xfrm>
              <a:prstGeom prst="rect">
                <a:avLst/>
              </a:prstGeom>
              <a:noFill/>
            </p:spPr>
          </p:pic>
          <p:sp>
            <p:nvSpPr>
              <p:cNvPr id="99341" name="Text Box 13"/>
              <p:cNvSpPr txBox="1">
                <a:spLocks noChangeArrowheads="1"/>
              </p:cNvSpPr>
              <p:nvPr/>
            </p:nvSpPr>
            <p:spPr bwMode="auto">
              <a:xfrm rot="13713528">
                <a:off x="4714659" y="-457856"/>
                <a:ext cx="1313972" cy="38189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/>
              <a:lstStyle/>
              <a:p>
                <a:pPr algn="l"/>
                <a:endParaRPr lang="ru-RU"/>
              </a:p>
            </p:txBody>
          </p:sp>
        </p:grpSp>
        <p:grpSp>
          <p:nvGrpSpPr>
            <p:cNvPr id="99342" name="Group 22"/>
            <p:cNvGrpSpPr>
              <a:grpSpLocks/>
            </p:cNvGrpSpPr>
            <p:nvPr/>
          </p:nvGrpSpPr>
          <p:grpSpPr bwMode="auto">
            <a:xfrm>
              <a:off x="729" y="1284"/>
              <a:ext cx="4153" cy="2736"/>
              <a:chOff x="232" y="918"/>
              <a:chExt cx="4961" cy="3270"/>
            </a:xfrm>
          </p:grpSpPr>
          <p:sp>
            <p:nvSpPr>
              <p:cNvPr id="19" name="Freeform 23"/>
              <p:cNvSpPr>
                <a:spLocks/>
              </p:cNvSpPr>
              <p:nvPr/>
            </p:nvSpPr>
            <p:spPr bwMode="gray">
              <a:xfrm rot="21118572">
                <a:off x="2843" y="1692"/>
                <a:ext cx="866" cy="249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" y="14"/>
                  </a:cxn>
                  <a:cxn ang="0">
                    <a:pos x="98" y="32"/>
                  </a:cxn>
                  <a:cxn ang="0">
                    <a:pos x="147" y="54"/>
                  </a:cxn>
                  <a:cxn ang="0">
                    <a:pos x="195" y="81"/>
                  </a:cxn>
                  <a:cxn ang="0">
                    <a:pos x="242" y="111"/>
                  </a:cxn>
                  <a:cxn ang="0">
                    <a:pos x="288" y="147"/>
                  </a:cxn>
                  <a:cxn ang="0">
                    <a:pos x="333" y="185"/>
                  </a:cxn>
                  <a:cxn ang="0">
                    <a:pos x="377" y="228"/>
                  </a:cxn>
                  <a:cxn ang="0">
                    <a:pos x="418" y="275"/>
                  </a:cxn>
                  <a:cxn ang="0">
                    <a:pos x="457" y="325"/>
                  </a:cxn>
                  <a:cxn ang="0">
                    <a:pos x="493" y="379"/>
                  </a:cxn>
                  <a:cxn ang="0">
                    <a:pos x="526" y="437"/>
                  </a:cxn>
                  <a:cxn ang="0">
                    <a:pos x="555" y="497"/>
                  </a:cxn>
                  <a:cxn ang="0">
                    <a:pos x="582" y="562"/>
                  </a:cxn>
                  <a:cxn ang="0">
                    <a:pos x="604" y="630"/>
                  </a:cxn>
                  <a:cxn ang="0">
                    <a:pos x="621" y="700"/>
                  </a:cxn>
                  <a:cxn ang="0">
                    <a:pos x="634" y="774"/>
                  </a:cxn>
                  <a:cxn ang="0">
                    <a:pos x="642" y="851"/>
                  </a:cxn>
                  <a:cxn ang="0">
                    <a:pos x="646" y="930"/>
                  </a:cxn>
                  <a:cxn ang="0">
                    <a:pos x="643" y="1011"/>
                  </a:cxn>
                  <a:cxn ang="0">
                    <a:pos x="636" y="1086"/>
                  </a:cxn>
                  <a:cxn ang="0">
                    <a:pos x="623" y="1160"/>
                  </a:cxn>
                  <a:cxn ang="0">
                    <a:pos x="607" y="1230"/>
                  </a:cxn>
                  <a:cxn ang="0">
                    <a:pos x="585" y="1297"/>
                  </a:cxn>
                  <a:cxn ang="0">
                    <a:pos x="561" y="1361"/>
                  </a:cxn>
                  <a:cxn ang="0">
                    <a:pos x="533" y="1421"/>
                  </a:cxn>
                  <a:cxn ang="0">
                    <a:pos x="500" y="1478"/>
                  </a:cxn>
                  <a:cxn ang="0">
                    <a:pos x="466" y="1532"/>
                  </a:cxn>
                  <a:cxn ang="0">
                    <a:pos x="428" y="1582"/>
                  </a:cxn>
                  <a:cxn ang="0">
                    <a:pos x="388" y="1627"/>
                  </a:cxn>
                  <a:cxn ang="0">
                    <a:pos x="345" y="1670"/>
                  </a:cxn>
                  <a:cxn ang="0">
                    <a:pos x="301" y="1709"/>
                  </a:cxn>
                  <a:cxn ang="0">
                    <a:pos x="254" y="1744"/>
                  </a:cxn>
                  <a:cxn ang="0">
                    <a:pos x="205" y="1776"/>
                  </a:cxn>
                  <a:cxn ang="0">
                    <a:pos x="156" y="1803"/>
                  </a:cxn>
                  <a:cxn ang="0">
                    <a:pos x="104" y="1826"/>
                  </a:cxn>
                  <a:cxn ang="0">
                    <a:pos x="53" y="1846"/>
                  </a:cxn>
                  <a:cxn ang="0">
                    <a:pos x="0" y="1861"/>
                  </a:cxn>
                  <a:cxn ang="0">
                    <a:pos x="0" y="0"/>
                  </a:cxn>
                </a:cxnLst>
                <a:rect l="0" t="0" r="r" b="b"/>
                <a:pathLst>
                  <a:path w="646" h="1861">
                    <a:moveTo>
                      <a:pt x="0" y="0"/>
                    </a:moveTo>
                    <a:lnTo>
                      <a:pt x="48" y="14"/>
                    </a:lnTo>
                    <a:lnTo>
                      <a:pt x="98" y="32"/>
                    </a:lnTo>
                    <a:lnTo>
                      <a:pt x="147" y="54"/>
                    </a:lnTo>
                    <a:lnTo>
                      <a:pt x="195" y="81"/>
                    </a:lnTo>
                    <a:lnTo>
                      <a:pt x="242" y="111"/>
                    </a:lnTo>
                    <a:lnTo>
                      <a:pt x="288" y="147"/>
                    </a:lnTo>
                    <a:lnTo>
                      <a:pt x="333" y="185"/>
                    </a:lnTo>
                    <a:lnTo>
                      <a:pt x="377" y="228"/>
                    </a:lnTo>
                    <a:lnTo>
                      <a:pt x="418" y="275"/>
                    </a:lnTo>
                    <a:lnTo>
                      <a:pt x="457" y="325"/>
                    </a:lnTo>
                    <a:lnTo>
                      <a:pt x="493" y="379"/>
                    </a:lnTo>
                    <a:lnTo>
                      <a:pt x="526" y="437"/>
                    </a:lnTo>
                    <a:lnTo>
                      <a:pt x="555" y="497"/>
                    </a:lnTo>
                    <a:lnTo>
                      <a:pt x="582" y="562"/>
                    </a:lnTo>
                    <a:lnTo>
                      <a:pt x="604" y="630"/>
                    </a:lnTo>
                    <a:lnTo>
                      <a:pt x="621" y="700"/>
                    </a:lnTo>
                    <a:lnTo>
                      <a:pt x="634" y="774"/>
                    </a:lnTo>
                    <a:lnTo>
                      <a:pt x="642" y="851"/>
                    </a:lnTo>
                    <a:lnTo>
                      <a:pt x="646" y="930"/>
                    </a:lnTo>
                    <a:lnTo>
                      <a:pt x="643" y="1011"/>
                    </a:lnTo>
                    <a:lnTo>
                      <a:pt x="636" y="1086"/>
                    </a:lnTo>
                    <a:lnTo>
                      <a:pt x="623" y="1160"/>
                    </a:lnTo>
                    <a:lnTo>
                      <a:pt x="607" y="1230"/>
                    </a:lnTo>
                    <a:lnTo>
                      <a:pt x="585" y="1297"/>
                    </a:lnTo>
                    <a:lnTo>
                      <a:pt x="561" y="1361"/>
                    </a:lnTo>
                    <a:lnTo>
                      <a:pt x="533" y="1421"/>
                    </a:lnTo>
                    <a:lnTo>
                      <a:pt x="500" y="1478"/>
                    </a:lnTo>
                    <a:lnTo>
                      <a:pt x="466" y="1532"/>
                    </a:lnTo>
                    <a:lnTo>
                      <a:pt x="428" y="1582"/>
                    </a:lnTo>
                    <a:lnTo>
                      <a:pt x="388" y="1627"/>
                    </a:lnTo>
                    <a:lnTo>
                      <a:pt x="345" y="1670"/>
                    </a:lnTo>
                    <a:lnTo>
                      <a:pt x="301" y="1709"/>
                    </a:lnTo>
                    <a:lnTo>
                      <a:pt x="254" y="1744"/>
                    </a:lnTo>
                    <a:lnTo>
                      <a:pt x="205" y="1776"/>
                    </a:lnTo>
                    <a:lnTo>
                      <a:pt x="156" y="1803"/>
                    </a:lnTo>
                    <a:lnTo>
                      <a:pt x="104" y="1826"/>
                    </a:lnTo>
                    <a:lnTo>
                      <a:pt x="53" y="1846"/>
                    </a:lnTo>
                    <a:lnTo>
                      <a:pt x="0" y="1861"/>
                    </a:lnTo>
                    <a:lnTo>
                      <a:pt x="0" y="0"/>
                    </a:lnTo>
                  </a:path>
                </a:pathLst>
              </a:custGeom>
              <a:gradFill flip="none" rotWithShape="1">
                <a:gsLst>
                  <a:gs pos="0">
                    <a:srgbClr val="FC9FCB"/>
                  </a:gs>
                  <a:gs pos="13000">
                    <a:srgbClr val="F8B049"/>
                  </a:gs>
                  <a:gs pos="21001">
                    <a:srgbClr val="F8B049"/>
                  </a:gs>
                  <a:gs pos="63000">
                    <a:srgbClr val="FEE7F2"/>
                  </a:gs>
                  <a:gs pos="67000">
                    <a:srgbClr val="F952A0"/>
                  </a:gs>
                  <a:gs pos="69000">
                    <a:srgbClr val="C50849"/>
                  </a:gs>
                  <a:gs pos="82001">
                    <a:srgbClr val="B43E85"/>
                  </a:gs>
                  <a:gs pos="100000">
                    <a:srgbClr val="F8B049"/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/>
              </a:p>
            </p:txBody>
          </p:sp>
          <p:grpSp>
            <p:nvGrpSpPr>
              <p:cNvPr id="20" name="Freeform 24"/>
              <p:cNvGrpSpPr>
                <a:grpSpLocks/>
              </p:cNvGrpSpPr>
              <p:nvPr/>
            </p:nvGrpSpPr>
            <p:grpSpPr bwMode="auto">
              <a:xfrm>
                <a:off x="232" y="1420"/>
                <a:ext cx="2439" cy="1166"/>
                <a:chOff x="646176" y="2078736"/>
                <a:chExt cx="3730752" cy="1767840"/>
              </a:xfrm>
            </p:grpSpPr>
            <p:pic>
              <p:nvPicPr>
                <p:cNvPr id="99347" name="Freeform 24"/>
                <p:cNvPicPr>
                  <a:picLocks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gray">
                <a:xfrm>
                  <a:off x="646176" y="2078736"/>
                  <a:ext cx="3730752" cy="1767840"/>
                </a:xfrm>
                <a:prstGeom prst="rect">
                  <a:avLst/>
                </a:prstGeom>
                <a:noFill/>
              </p:spPr>
            </p:pic>
            <p:sp>
              <p:nvSpPr>
                <p:cNvPr id="99348" name="Text Box 20"/>
                <p:cNvSpPr txBox="1">
                  <a:spLocks noChangeArrowheads="1"/>
                </p:cNvSpPr>
                <p:nvPr/>
              </p:nvSpPr>
              <p:spPr bwMode="auto">
                <a:xfrm rot="6170428">
                  <a:off x="1709581" y="1238565"/>
                  <a:ext cx="1313364" cy="38181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/>
                <a:lstStyle/>
                <a:p>
                  <a:pPr algn="l"/>
                  <a:endParaRPr lang="ru-RU"/>
                </a:p>
              </p:txBody>
            </p:sp>
          </p:grpSp>
          <p:grpSp>
            <p:nvGrpSpPr>
              <p:cNvPr id="21" name="Freeform 25"/>
              <p:cNvGrpSpPr>
                <a:grpSpLocks/>
              </p:cNvGrpSpPr>
              <p:nvPr/>
            </p:nvGrpSpPr>
            <p:grpSpPr bwMode="auto">
              <a:xfrm>
                <a:off x="2491" y="918"/>
                <a:ext cx="2702" cy="1483"/>
                <a:chOff x="4102608" y="1316736"/>
                <a:chExt cx="4133088" cy="2249424"/>
              </a:xfrm>
            </p:grpSpPr>
            <p:pic>
              <p:nvPicPr>
                <p:cNvPr id="99350" name="Freeform 25"/>
                <p:cNvPicPr>
                  <a:picLocks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gray">
                <a:xfrm>
                  <a:off x="4102608" y="1316736"/>
                  <a:ext cx="4133088" cy="2249424"/>
                </a:xfrm>
                <a:prstGeom prst="rect">
                  <a:avLst/>
                </a:prstGeom>
                <a:noFill/>
              </p:spPr>
            </p:pic>
            <p:sp>
              <p:nvSpPr>
                <p:cNvPr id="99351" name="Text Box 23"/>
                <p:cNvSpPr txBox="1">
                  <a:spLocks noChangeArrowheads="1"/>
                </p:cNvSpPr>
                <p:nvPr/>
              </p:nvSpPr>
              <p:spPr bwMode="auto">
                <a:xfrm rot="14922871">
                  <a:off x="5275308" y="-62210"/>
                  <a:ext cx="1313364" cy="44192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/>
                <a:lstStyle/>
                <a:p>
                  <a:pPr algn="l"/>
                  <a:endParaRPr lang="ru-RU"/>
                </a:p>
              </p:txBody>
            </p:sp>
          </p:grpSp>
        </p:grpSp>
        <p:grpSp>
          <p:nvGrpSpPr>
            <p:cNvPr id="99352" name="Group 26"/>
            <p:cNvGrpSpPr>
              <a:grpSpLocks/>
            </p:cNvGrpSpPr>
            <p:nvPr/>
          </p:nvGrpSpPr>
          <p:grpSpPr bwMode="auto">
            <a:xfrm>
              <a:off x="2293" y="1818"/>
              <a:ext cx="1159" cy="1010"/>
              <a:chOff x="1519" y="1759"/>
              <a:chExt cx="2307" cy="2012"/>
            </a:xfrm>
          </p:grpSpPr>
          <p:sp>
            <p:nvSpPr>
              <p:cNvPr id="99353" name="Oval 27"/>
              <p:cNvSpPr>
                <a:spLocks noChangeArrowheads="1"/>
              </p:cNvSpPr>
              <p:nvPr/>
            </p:nvSpPr>
            <p:spPr bwMode="gray">
              <a:xfrm>
                <a:off x="1519" y="1759"/>
                <a:ext cx="2307" cy="2012"/>
              </a:xfrm>
              <a:prstGeom prst="ellipse">
                <a:avLst/>
              </a:prstGeom>
              <a:gradFill rotWithShape="1">
                <a:gsLst>
                  <a:gs pos="0">
                    <a:srgbClr val="F14343"/>
                  </a:gs>
                  <a:gs pos="100000">
                    <a:srgbClr val="922929"/>
                  </a:gs>
                </a:gsLst>
                <a:lin ang="5400000" scaled="1"/>
              </a:gradFill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ru-RU"/>
              </a:p>
            </p:txBody>
          </p:sp>
          <p:sp>
            <p:nvSpPr>
              <p:cNvPr id="99354" name="Freeform 28"/>
              <p:cNvSpPr>
                <a:spLocks/>
              </p:cNvSpPr>
              <p:nvPr/>
            </p:nvSpPr>
            <p:spPr bwMode="gray">
              <a:xfrm>
                <a:off x="2100" y="1759"/>
                <a:ext cx="1296" cy="634"/>
              </a:xfrm>
              <a:custGeom>
                <a:avLst/>
                <a:gdLst>
                  <a:gd name="T0" fmla="*/ 1252 w 1321"/>
                  <a:gd name="T1" fmla="*/ 318 h 712"/>
                  <a:gd name="T2" fmla="*/ 1268 w 1321"/>
                  <a:gd name="T3" fmla="*/ 351 h 712"/>
                  <a:gd name="T4" fmla="*/ 1271 w 1321"/>
                  <a:gd name="T5" fmla="*/ 381 h 712"/>
                  <a:gd name="T6" fmla="*/ 1266 w 1321"/>
                  <a:gd name="T7" fmla="*/ 409 h 712"/>
                  <a:gd name="T8" fmla="*/ 1249 w 1321"/>
                  <a:gd name="T9" fmla="*/ 436 h 712"/>
                  <a:gd name="T10" fmla="*/ 1224 w 1321"/>
                  <a:gd name="T11" fmla="*/ 459 h 712"/>
                  <a:gd name="T12" fmla="*/ 1193 w 1321"/>
                  <a:gd name="T13" fmla="*/ 479 h 712"/>
                  <a:gd name="T14" fmla="*/ 1151 w 1321"/>
                  <a:gd name="T15" fmla="*/ 498 h 712"/>
                  <a:gd name="T16" fmla="*/ 1104 w 1321"/>
                  <a:gd name="T17" fmla="*/ 515 h 712"/>
                  <a:gd name="T18" fmla="*/ 1051 w 1321"/>
                  <a:gd name="T19" fmla="*/ 529 h 712"/>
                  <a:gd name="T20" fmla="*/ 992 w 1321"/>
                  <a:gd name="T21" fmla="*/ 541 h 712"/>
                  <a:gd name="T22" fmla="*/ 931 w 1321"/>
                  <a:gd name="T23" fmla="*/ 550 h 712"/>
                  <a:gd name="T24" fmla="*/ 862 w 1321"/>
                  <a:gd name="T25" fmla="*/ 558 h 712"/>
                  <a:gd name="T26" fmla="*/ 793 w 1321"/>
                  <a:gd name="T27" fmla="*/ 563 h 712"/>
                  <a:gd name="T28" fmla="*/ 765 w 1321"/>
                  <a:gd name="T29" fmla="*/ 565 h 712"/>
                  <a:gd name="T30" fmla="*/ 458 w 1321"/>
                  <a:gd name="T31" fmla="*/ 565 h 712"/>
                  <a:gd name="T32" fmla="*/ 454 w 1321"/>
                  <a:gd name="T33" fmla="*/ 565 h 712"/>
                  <a:gd name="T34" fmla="*/ 393 w 1321"/>
                  <a:gd name="T35" fmla="*/ 561 h 712"/>
                  <a:gd name="T36" fmla="*/ 335 w 1321"/>
                  <a:gd name="T37" fmla="*/ 558 h 712"/>
                  <a:gd name="T38" fmla="*/ 280 w 1321"/>
                  <a:gd name="T39" fmla="*/ 552 h 712"/>
                  <a:gd name="T40" fmla="*/ 227 w 1321"/>
                  <a:gd name="T41" fmla="*/ 547 h 712"/>
                  <a:gd name="T42" fmla="*/ 179 w 1321"/>
                  <a:gd name="T43" fmla="*/ 537 h 712"/>
                  <a:gd name="T44" fmla="*/ 135 w 1321"/>
                  <a:gd name="T45" fmla="*/ 525 h 712"/>
                  <a:gd name="T46" fmla="*/ 98 w 1321"/>
                  <a:gd name="T47" fmla="*/ 514 h 712"/>
                  <a:gd name="T48" fmla="*/ 65 w 1321"/>
                  <a:gd name="T49" fmla="*/ 500 h 712"/>
                  <a:gd name="T50" fmla="*/ 37 w 1321"/>
                  <a:gd name="T51" fmla="*/ 482 h 712"/>
                  <a:gd name="T52" fmla="*/ 18 w 1321"/>
                  <a:gd name="T53" fmla="*/ 462 h 712"/>
                  <a:gd name="T54" fmla="*/ 6 w 1321"/>
                  <a:gd name="T55" fmla="*/ 439 h 712"/>
                  <a:gd name="T56" fmla="*/ 0 w 1321"/>
                  <a:gd name="T57" fmla="*/ 416 h 712"/>
                  <a:gd name="T58" fmla="*/ 0 w 1321"/>
                  <a:gd name="T59" fmla="*/ 412 h 712"/>
                  <a:gd name="T60" fmla="*/ 4 w 1321"/>
                  <a:gd name="T61" fmla="*/ 386 h 712"/>
                  <a:gd name="T62" fmla="*/ 16 w 1321"/>
                  <a:gd name="T63" fmla="*/ 354 h 712"/>
                  <a:gd name="T64" fmla="*/ 49 w 1321"/>
                  <a:gd name="T65" fmla="*/ 293 h 712"/>
                  <a:gd name="T66" fmla="*/ 90 w 1321"/>
                  <a:gd name="T67" fmla="*/ 237 h 712"/>
                  <a:gd name="T68" fmla="*/ 141 w 1321"/>
                  <a:gd name="T69" fmla="*/ 186 h 712"/>
                  <a:gd name="T70" fmla="*/ 196 w 1321"/>
                  <a:gd name="T71" fmla="*/ 140 h 712"/>
                  <a:gd name="T72" fmla="*/ 260 w 1321"/>
                  <a:gd name="T73" fmla="*/ 99 h 712"/>
                  <a:gd name="T74" fmla="*/ 329 w 1321"/>
                  <a:gd name="T75" fmla="*/ 65 h 712"/>
                  <a:gd name="T76" fmla="*/ 399 w 1321"/>
                  <a:gd name="T77" fmla="*/ 37 h 712"/>
                  <a:gd name="T78" fmla="*/ 479 w 1321"/>
                  <a:gd name="T79" fmla="*/ 17 h 712"/>
                  <a:gd name="T80" fmla="*/ 559 w 1321"/>
                  <a:gd name="T81" fmla="*/ 4 h 712"/>
                  <a:gd name="T82" fmla="*/ 642 w 1321"/>
                  <a:gd name="T83" fmla="*/ 0 h 712"/>
                  <a:gd name="T84" fmla="*/ 642 w 1321"/>
                  <a:gd name="T85" fmla="*/ 0 h 712"/>
                  <a:gd name="T86" fmla="*/ 731 w 1321"/>
                  <a:gd name="T87" fmla="*/ 4 h 712"/>
                  <a:gd name="T88" fmla="*/ 815 w 1321"/>
                  <a:gd name="T89" fmla="*/ 18 h 712"/>
                  <a:gd name="T90" fmla="*/ 897 w 1321"/>
                  <a:gd name="T91" fmla="*/ 42 h 712"/>
                  <a:gd name="T92" fmla="*/ 972 w 1321"/>
                  <a:gd name="T93" fmla="*/ 71 h 712"/>
                  <a:gd name="T94" fmla="*/ 1042 w 1321"/>
                  <a:gd name="T95" fmla="*/ 109 h 712"/>
                  <a:gd name="T96" fmla="*/ 1106 w 1321"/>
                  <a:gd name="T97" fmla="*/ 154 h 712"/>
                  <a:gd name="T98" fmla="*/ 1163 w 1321"/>
                  <a:gd name="T99" fmla="*/ 203 h 712"/>
                  <a:gd name="T100" fmla="*/ 1211 w 1321"/>
                  <a:gd name="T101" fmla="*/ 257 h 712"/>
                  <a:gd name="T102" fmla="*/ 1252 w 1321"/>
                  <a:gd name="T103" fmla="*/ 318 h 712"/>
                  <a:gd name="T104" fmla="*/ 1252 w 1321"/>
                  <a:gd name="T105" fmla="*/ 318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3300"/>
                  </a:gs>
                </a:gsLst>
                <a:lin ang="5400000" scaled="1"/>
              </a:gra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/>
                <a:endParaRPr lang="ru-RU"/>
              </a:p>
            </p:txBody>
          </p:sp>
        </p:grpSp>
        <p:sp>
          <p:nvSpPr>
            <p:cNvPr id="13" name="Text Box 29"/>
            <p:cNvSpPr txBox="1">
              <a:spLocks noChangeArrowheads="1"/>
            </p:cNvSpPr>
            <p:nvPr/>
          </p:nvSpPr>
          <p:spPr bwMode="gray">
            <a:xfrm>
              <a:off x="2280" y="2090"/>
              <a:ext cx="1132" cy="3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2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ru-RU" sz="3200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принципы</a:t>
              </a:r>
              <a:endParaRPr lang="en-US" sz="32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 Box 30"/>
            <p:cNvSpPr txBox="1">
              <a:spLocks noChangeArrowheads="1"/>
            </p:cNvSpPr>
            <p:nvPr/>
          </p:nvSpPr>
          <p:spPr bwMode="auto">
            <a:xfrm rot="1184168">
              <a:off x="1798" y="2168"/>
              <a:ext cx="101" cy="21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 sz="2000" b="1">
                <a:solidFill>
                  <a:srgbClr val="000066"/>
                </a:solidFill>
              </a:endParaRPr>
            </a:p>
          </p:txBody>
        </p:sp>
        <p:sp>
          <p:nvSpPr>
            <p:cNvPr id="15" name="Text Box 31"/>
            <p:cNvSpPr txBox="1">
              <a:spLocks noChangeArrowheads="1"/>
            </p:cNvSpPr>
            <p:nvPr/>
          </p:nvSpPr>
          <p:spPr bwMode="auto">
            <a:xfrm rot="2920622">
              <a:off x="3580" y="2371"/>
              <a:ext cx="140" cy="38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endParaRPr lang="en-US" sz="2000" b="1">
                <a:solidFill>
                  <a:srgbClr val="000066"/>
                </a:solidFill>
              </a:endParaRPr>
            </a:p>
            <a:p>
              <a:pPr algn="l" eaLnBrk="0" hangingPunct="0"/>
              <a:r>
                <a:rPr lang="ru-RU" sz="2000" b="1">
                  <a:solidFill>
                    <a:srgbClr val="00002E"/>
                  </a:solidFill>
                </a:rPr>
                <a:t> </a:t>
              </a:r>
              <a:endParaRPr lang="en-US" sz="2000" b="1">
                <a:solidFill>
                  <a:srgbClr val="00002E"/>
                </a:solidFill>
              </a:endParaRPr>
            </a:p>
          </p:txBody>
        </p:sp>
        <p:sp>
          <p:nvSpPr>
            <p:cNvPr id="16" name="Text Box 32"/>
            <p:cNvSpPr txBox="1">
              <a:spLocks noChangeArrowheads="1"/>
            </p:cNvSpPr>
            <p:nvPr/>
          </p:nvSpPr>
          <p:spPr bwMode="auto">
            <a:xfrm rot="1425305">
              <a:off x="4320" y="2161"/>
              <a:ext cx="101" cy="1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lang="ru-RU" sz="1600" b="1">
                <a:solidFill>
                  <a:srgbClr val="00002E"/>
                </a:solidFill>
              </a:endParaRPr>
            </a:p>
          </p:txBody>
        </p:sp>
      </p:grp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636588" y="0"/>
            <a:ext cx="8507412" cy="908050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latin typeface="Comic Sans MS" pitchFamily="66" charset="0"/>
              </a:rPr>
              <a:t>Принципы общения</a:t>
            </a:r>
            <a:r>
              <a:rPr lang="ru-RU" sz="2800" dirty="0">
                <a:latin typeface="Comic Sans MS" pitchFamily="66" charset="0"/>
              </a:rPr>
              <a:t> </a:t>
            </a:r>
            <a:br>
              <a:rPr lang="ru-RU" sz="2800" dirty="0">
                <a:latin typeface="Comic Sans MS" pitchFamily="66" charset="0"/>
              </a:rPr>
            </a:br>
            <a:r>
              <a:rPr lang="ru-RU" sz="2800" dirty="0">
                <a:latin typeface="Comic Sans MS" pitchFamily="66" charset="0"/>
              </a:rPr>
              <a:t>               </a:t>
            </a:r>
            <a:r>
              <a:rPr lang="ru-RU" sz="3200" dirty="0">
                <a:latin typeface="Comic Sans MS" pitchFamily="66" charset="0"/>
              </a:rPr>
              <a:t>с детьми «группы риска»</a:t>
            </a:r>
          </a:p>
        </p:txBody>
      </p:sp>
      <p:sp>
        <p:nvSpPr>
          <p:cNvPr id="99368" name="Rectangle 40"/>
          <p:cNvSpPr>
            <a:spLocks noChangeArrowheads="1"/>
          </p:cNvSpPr>
          <p:nvPr/>
        </p:nvSpPr>
        <p:spPr bwMode="auto">
          <a:xfrm rot="6215398">
            <a:off x="4217751" y="5198675"/>
            <a:ext cx="23584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коллективной </a:t>
            </a:r>
          </a:p>
          <a:p>
            <a:pPr algn="l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</p:txBody>
      </p:sp>
      <p:sp>
        <p:nvSpPr>
          <p:cNvPr id="99369" name="Text Box 41"/>
          <p:cNvSpPr txBox="1">
            <a:spLocks noChangeArrowheads="1"/>
          </p:cNvSpPr>
          <p:nvPr/>
        </p:nvSpPr>
        <p:spPr bwMode="auto">
          <a:xfrm rot="-4628831">
            <a:off x="3420270" y="1363811"/>
            <a:ext cx="1414462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диалога </a:t>
            </a:r>
            <a:endParaRPr lang="en-US"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370" name="Text Box 42"/>
          <p:cNvSpPr txBox="1">
            <a:spLocks noChangeArrowheads="1"/>
          </p:cNvSpPr>
          <p:nvPr/>
        </p:nvSpPr>
        <p:spPr bwMode="auto">
          <a:xfrm rot="-1900033">
            <a:off x="4572000" y="1524943"/>
            <a:ext cx="21336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согласования</a:t>
            </a:r>
            <a:endParaRPr lang="en-US"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373" name="Text Box 45"/>
          <p:cNvSpPr txBox="1">
            <a:spLocks noChangeArrowheads="1"/>
          </p:cNvSpPr>
          <p:nvPr/>
        </p:nvSpPr>
        <p:spPr bwMode="auto">
          <a:xfrm rot="-1380532">
            <a:off x="5302560" y="2059968"/>
            <a:ext cx="274196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разумной требовательности</a:t>
            </a:r>
            <a:endParaRPr lang="en-US"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375" name="Rectangle 47"/>
          <p:cNvSpPr>
            <a:spLocks noChangeArrowheads="1"/>
          </p:cNvSpPr>
          <p:nvPr/>
        </p:nvSpPr>
        <p:spPr bwMode="invGray">
          <a:xfrm rot="-843695">
            <a:off x="1087438" y="4442252"/>
            <a:ext cx="259238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педагогической</a:t>
            </a:r>
          </a:p>
          <a:p>
            <a:pPr eaLnBrk="0" hangingPunct="0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поддержки</a:t>
            </a:r>
            <a:endParaRPr lang="en-US"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376" name="Rectangle 48"/>
          <p:cNvSpPr>
            <a:spLocks noChangeArrowheads="1"/>
          </p:cNvSpPr>
          <p:nvPr/>
        </p:nvSpPr>
        <p:spPr bwMode="invGray">
          <a:xfrm rot="-2773580">
            <a:off x="2573037" y="5315377"/>
            <a:ext cx="2629502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связи  с реальной</a:t>
            </a:r>
          </a:p>
          <a:p>
            <a:pPr eaLnBrk="0" hangingPunct="0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жизнью</a:t>
            </a:r>
            <a:endParaRPr lang="en-US"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377" name="Rectangle 49"/>
          <p:cNvSpPr>
            <a:spLocks noChangeArrowheads="1"/>
          </p:cNvSpPr>
          <p:nvPr/>
        </p:nvSpPr>
        <p:spPr bwMode="invGray">
          <a:xfrm rot="2961338">
            <a:off x="1609725" y="1633448"/>
            <a:ext cx="2879725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уважения </a:t>
            </a:r>
          </a:p>
          <a:p>
            <a:r>
              <a:rPr lang="ru-RU" sz="2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индивидуальности</a:t>
            </a:r>
          </a:p>
          <a:p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ребёнка</a:t>
            </a:r>
            <a:endParaRPr lang="en-US"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379" name="Text Box 51"/>
          <p:cNvSpPr txBox="1">
            <a:spLocks noChangeArrowheads="1"/>
          </p:cNvSpPr>
          <p:nvPr/>
        </p:nvSpPr>
        <p:spPr bwMode="auto">
          <a:xfrm rot="779468">
            <a:off x="1042988" y="3003977"/>
            <a:ext cx="224313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/>
            <a:r>
              <a:rPr lang="ru-RU" sz="1600" dirty="0"/>
              <a:t> </a:t>
            </a:r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возрастного </a:t>
            </a:r>
          </a:p>
          <a:p>
            <a:pPr algn="r" eaLnBrk="0" hangingPunct="0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подхода</a:t>
            </a:r>
            <a:endParaRPr lang="en-US"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380" name="Text Box 52"/>
          <p:cNvSpPr txBox="1">
            <a:spLocks noChangeArrowheads="1"/>
          </p:cNvSpPr>
          <p:nvPr/>
        </p:nvSpPr>
        <p:spPr bwMode="auto">
          <a:xfrm rot="2748505">
            <a:off x="5441837" y="4191513"/>
            <a:ext cx="2879725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стимулирования </a:t>
            </a:r>
          </a:p>
          <a:p>
            <a:pPr algn="l" eaLnBrk="0" hangingPunct="0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самовоспитания</a:t>
            </a:r>
            <a:endParaRPr lang="en-US"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9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9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9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9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9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9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9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99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99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99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99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99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99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6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4" name="Rectangle 6"/>
          <p:cNvSpPr>
            <a:spLocks noGrp="1" noChangeArrowheads="1"/>
          </p:cNvSpPr>
          <p:nvPr>
            <p:ph idx="1"/>
          </p:nvPr>
        </p:nvSpPr>
        <p:spPr>
          <a:xfrm>
            <a:off x="395288" y="1557338"/>
            <a:ext cx="8229600" cy="4525962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ru-RU" sz="4000" b="1" dirty="0">
                <a:solidFill>
                  <a:schemeClr val="tx2"/>
                </a:solidFill>
                <a:latin typeface="Comic Sans MS" pitchFamily="66" charset="0"/>
              </a:rPr>
              <a:t>Спасибо </a:t>
            </a:r>
          </a:p>
          <a:p>
            <a:pPr algn="ctr">
              <a:buFontTx/>
              <a:buNone/>
            </a:pPr>
            <a:r>
              <a:rPr lang="ru-RU" sz="4000" b="1" dirty="0">
                <a:solidFill>
                  <a:schemeClr val="tx2"/>
                </a:solidFill>
                <a:latin typeface="Comic Sans MS" pitchFamily="66" charset="0"/>
              </a:rPr>
              <a:t>за внимание!</a:t>
            </a:r>
          </a:p>
        </p:txBody>
      </p:sp>
      <p:pic>
        <p:nvPicPr>
          <p:cNvPr id="114695" name="Picture 7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3894" y="350838"/>
            <a:ext cx="2592388" cy="2413000"/>
          </a:xfrm>
          <a:prstGeom prst="rect">
            <a:avLst/>
          </a:prstGeom>
          <a:noFill/>
          <a:ln w="38100" cmpd="dbl">
            <a:solidFill>
              <a:srgbClr val="00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14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1146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594" name="Group 2"/>
          <p:cNvGrpSpPr>
            <a:grpSpLocks/>
          </p:cNvGrpSpPr>
          <p:nvPr/>
        </p:nvGrpSpPr>
        <p:grpSpPr bwMode="auto">
          <a:xfrm>
            <a:off x="323850" y="1484313"/>
            <a:ext cx="8496300" cy="5184775"/>
            <a:chOff x="720" y="1392"/>
            <a:chExt cx="4058" cy="480"/>
          </a:xfrm>
        </p:grpSpPr>
        <p:sp>
          <p:nvSpPr>
            <p:cNvPr id="110595" name="AutoShape 3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10596" name="Group 4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10597" name="AutoShape 5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0598" name="AutoShape 6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10599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333375"/>
            <a:ext cx="7451725" cy="9271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/>
              <a:t> </a:t>
            </a:r>
            <a:r>
              <a:rPr lang="ru-RU" sz="4000" dirty="0">
                <a:latin typeface="Comic Sans MS" pitchFamily="66" charset="0"/>
              </a:rPr>
              <a:t>Цель</a:t>
            </a:r>
            <a:r>
              <a:rPr lang="ru-RU" sz="3600" dirty="0">
                <a:latin typeface="Comic Sans MS" pitchFamily="66" charset="0"/>
              </a:rPr>
              <a:t> </a:t>
            </a:r>
            <a:r>
              <a:rPr lang="ru-RU" sz="3200" dirty="0">
                <a:latin typeface="Comic Sans MS" pitchFamily="66" charset="0"/>
              </a:rPr>
              <a:t>социально-педагогической деятельности</a:t>
            </a:r>
          </a:p>
        </p:txBody>
      </p:sp>
      <p:sp>
        <p:nvSpPr>
          <p:cNvPr id="110600" name="Rectangle 8"/>
          <p:cNvSpPr>
            <a:spLocks noGrp="1" noChangeArrowheads="1"/>
          </p:cNvSpPr>
          <p:nvPr>
            <p:ph idx="1"/>
          </p:nvPr>
        </p:nvSpPr>
        <p:spPr>
          <a:xfrm>
            <a:off x="611559" y="1773238"/>
            <a:ext cx="7920881" cy="4679950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buFontTx/>
              <a:buNone/>
            </a:pPr>
            <a:endParaRPr lang="ru-RU" sz="28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8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благоприятных условий для реализации   прав ребёнка в  учебном заведении, </a:t>
            </a:r>
            <a:r>
              <a:rPr lang="ru-RU" sz="28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.е. условий </a:t>
            </a:r>
            <a:r>
              <a:rPr lang="ru-RU" sz="28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для развития  </a:t>
            </a:r>
          </a:p>
          <a:p>
            <a:pPr marL="0" indent="0" algn="ctr"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нравственной, толерантной,  </a:t>
            </a:r>
          </a:p>
          <a:p>
            <a:pPr marL="0" indent="0" algn="ctr"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физически   здоровой  </a:t>
            </a:r>
          </a:p>
          <a:p>
            <a:pPr marL="0" indent="0" algn="ctr"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и социально активной личности, </a:t>
            </a:r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способной</a:t>
            </a:r>
            <a:b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 творчеству</a:t>
            </a:r>
            <a:r>
              <a:rPr lang="ru-RU" sz="28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самоопределению</a:t>
            </a:r>
            <a:b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и самосовершенствованию</a:t>
            </a:r>
            <a:r>
              <a:rPr lang="ru-RU" sz="28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AutoShape 4"/>
          <p:cNvSpPr>
            <a:spLocks noGrp="1" noChangeArrowheads="1"/>
          </p:cNvSpPr>
          <p:nvPr>
            <p:ph idx="1"/>
          </p:nvPr>
        </p:nvSpPr>
        <p:spPr bwMode="auto">
          <a:xfrm>
            <a:off x="179388" y="332656"/>
            <a:ext cx="7294562" cy="194421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rgbClr val="99FFCC"/>
              </a:gs>
            </a:gsLst>
            <a:lin ang="2700000" scaled="1"/>
          </a:gradFill>
          <a:ln w="38100">
            <a:solidFill>
              <a:srgbClr val="FF9900"/>
            </a:solidFill>
            <a:prstDash val="dash"/>
            <a:round/>
          </a:ln>
        </p:spPr>
        <p:txBody>
          <a:bodyPr>
            <a:normAutofit/>
          </a:bodyPr>
          <a:lstStyle/>
          <a:p>
            <a:pPr algn="dist" eaLnBrk="0" hangingPunct="0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Изучение психолого-педагогических особенностей личности, условий    жизни обучающихся, выявление их интересов и потребностей, трудностей и проблем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400" dirty="0"/>
          </a:p>
        </p:txBody>
      </p:sp>
      <p:sp>
        <p:nvSpPr>
          <p:cNvPr id="111621" name="AutoShape 5"/>
          <p:cNvSpPr>
            <a:spLocks noChangeArrowheads="1"/>
          </p:cNvSpPr>
          <p:nvPr/>
        </p:nvSpPr>
        <p:spPr bwMode="auto">
          <a:xfrm>
            <a:off x="467544" y="2564905"/>
            <a:ext cx="7920880" cy="215949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2700000" scaled="1"/>
          </a:gradFill>
          <a:ln w="38100">
            <a:solidFill>
              <a:schemeClr val="tx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sz="2400" b="1" dirty="0"/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Выявление причин возникновения у учащихся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  - проблем в обучении,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  - проблем в поведении,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  - правонарушений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 принятия мер по их устранению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400" dirty="0">
              <a:latin typeface="Verdana" pitchFamily="34" charset="0"/>
            </a:endParaRPr>
          </a:p>
        </p:txBody>
      </p:sp>
      <p:sp>
        <p:nvSpPr>
          <p:cNvPr id="111622" name="AutoShape 6"/>
          <p:cNvSpPr>
            <a:spLocks noChangeArrowheads="1"/>
          </p:cNvSpPr>
          <p:nvPr/>
        </p:nvSpPr>
        <p:spPr bwMode="auto">
          <a:xfrm>
            <a:off x="1547813" y="4941888"/>
            <a:ext cx="7200900" cy="165546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DF58D"/>
              </a:gs>
              <a:gs pos="100000">
                <a:srgbClr val="00FFFF"/>
              </a:gs>
            </a:gsLst>
            <a:lin ang="2700000" scaled="1"/>
          </a:gradFill>
          <a:ln w="38100">
            <a:solidFill>
              <a:srgbClr val="FF66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endParaRPr lang="ru-RU" sz="2400" b="1" dirty="0"/>
          </a:p>
          <a:p>
            <a:pPr eaLnBrk="0" hangingPunct="0"/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Оказание помощи и поддержки учащимся </a:t>
            </a:r>
          </a:p>
          <a:p>
            <a:pPr eaLnBrk="0" hangingPunct="0"/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их семьям, относящимся </a:t>
            </a:r>
          </a:p>
          <a:p>
            <a:pPr eaLnBrk="0" hangingPunct="0"/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различным категориям </a:t>
            </a:r>
          </a:p>
          <a:p>
            <a:pPr eaLnBrk="0" hangingPunct="0"/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социальной незащищённости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188" name="Group 4"/>
          <p:cNvGrpSpPr>
            <a:grpSpLocks/>
          </p:cNvGrpSpPr>
          <p:nvPr/>
        </p:nvGrpSpPr>
        <p:grpSpPr bwMode="auto">
          <a:xfrm>
            <a:off x="2843213" y="2132043"/>
            <a:ext cx="3097212" cy="2031686"/>
            <a:chOff x="1997" y="1239"/>
            <a:chExt cx="1889" cy="1055"/>
          </a:xfrm>
        </p:grpSpPr>
        <p:grpSp>
          <p:nvGrpSpPr>
            <p:cNvPr id="93189" name="Group 5"/>
            <p:cNvGrpSpPr>
              <a:grpSpLocks/>
            </p:cNvGrpSpPr>
            <p:nvPr/>
          </p:nvGrpSpPr>
          <p:grpSpPr bwMode="auto">
            <a:xfrm>
              <a:off x="1997" y="1239"/>
              <a:ext cx="1889" cy="1055"/>
              <a:chOff x="1973" y="859"/>
              <a:chExt cx="1926" cy="1075"/>
            </a:xfrm>
          </p:grpSpPr>
          <p:sp>
            <p:nvSpPr>
              <p:cNvPr id="93190" name="Oval 6"/>
              <p:cNvSpPr>
                <a:spLocks noChangeArrowheads="1"/>
              </p:cNvSpPr>
              <p:nvPr/>
            </p:nvSpPr>
            <p:spPr bwMode="gray">
              <a:xfrm>
                <a:off x="1994" y="859"/>
                <a:ext cx="1905" cy="1029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3191" name="Oval 7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93192" name="Oval 8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3193" name="Oval 9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3194" name="Oval 10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3195" name="Oval 11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93197" name="Rectangle 13"/>
          <p:cNvSpPr>
            <a:spLocks noChangeArrowheads="1"/>
          </p:cNvSpPr>
          <p:nvPr/>
        </p:nvSpPr>
        <p:spPr bwMode="invGray">
          <a:xfrm>
            <a:off x="2987675" y="2636912"/>
            <a:ext cx="2880469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latin typeface="Comic Sans MS" pitchFamily="66" charset="0"/>
              </a:rPr>
              <a:t>Социальный</a:t>
            </a:r>
            <a:r>
              <a:rPr lang="ru-RU" sz="3200" b="1" dirty="0">
                <a:solidFill>
                  <a:srgbClr val="000000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ru-RU" sz="3200" b="1" dirty="0">
                <a:solidFill>
                  <a:srgbClr val="FFFF00"/>
                </a:solidFill>
                <a:latin typeface="Comic Sans MS" pitchFamily="66" charset="0"/>
              </a:rPr>
              <a:t>педагог</a:t>
            </a:r>
            <a:endParaRPr lang="en-US" sz="32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93199" name="AutoShape 15"/>
          <p:cNvSpPr>
            <a:spLocks noChangeArrowheads="1"/>
          </p:cNvSpPr>
          <p:nvPr/>
        </p:nvSpPr>
        <p:spPr bwMode="auto">
          <a:xfrm>
            <a:off x="539552" y="333375"/>
            <a:ext cx="2952328" cy="136743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50000">
                <a:srgbClr val="00FFFF"/>
              </a:gs>
              <a:gs pos="100000">
                <a:srgbClr val="FFFF99"/>
              </a:gs>
            </a:gsLst>
            <a:lin ang="2700000" scaled="1"/>
          </a:gradFill>
          <a:ln w="38100">
            <a:pattFill prst="pct90">
              <a:fgClr>
                <a:schemeClr val="tx1"/>
              </a:fgClr>
              <a:bgClr>
                <a:srgbClr val="FFFFFF"/>
              </a:bgClr>
            </a:patt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endParaRPr lang="ru-RU">
              <a:latin typeface="Verdana" pitchFamily="34" charset="0"/>
            </a:endParaRPr>
          </a:p>
        </p:txBody>
      </p:sp>
      <p:sp>
        <p:nvSpPr>
          <p:cNvPr id="93198" name="Text Box 14"/>
          <p:cNvSpPr txBox="1">
            <a:spLocks noChangeArrowheads="1"/>
          </p:cNvSpPr>
          <p:nvPr/>
        </p:nvSpPr>
        <p:spPr bwMode="auto">
          <a:xfrm>
            <a:off x="467544" y="404813"/>
            <a:ext cx="28083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обучающиеся </a:t>
            </a:r>
            <a:r>
              <a:rPr lang="ru-RU" sz="2400" b="1" dirty="0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из неблагополучных </a:t>
            </a:r>
          </a:p>
          <a:p>
            <a:pPr algn="ctr" eaLnBrk="0" hangingPunct="0"/>
            <a:r>
              <a:rPr lang="ru-RU" sz="2400" b="1" dirty="0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семей</a:t>
            </a:r>
            <a:endParaRPr lang="en-US" sz="2400" b="1" dirty="0">
              <a:solidFill>
                <a:srgbClr val="001D3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200" name="AutoShape 16"/>
          <p:cNvSpPr>
            <a:spLocks noChangeArrowheads="1"/>
          </p:cNvSpPr>
          <p:nvPr/>
        </p:nvSpPr>
        <p:spPr bwMode="auto">
          <a:xfrm>
            <a:off x="250825" y="2133600"/>
            <a:ext cx="2233613" cy="18748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50000">
                <a:srgbClr val="00FFFF"/>
              </a:gs>
              <a:gs pos="100000">
                <a:srgbClr val="FFFF99"/>
              </a:gs>
            </a:gsLst>
            <a:lin ang="5400000" scaled="1"/>
          </a:gradFill>
          <a:ln w="38100">
            <a:pattFill prst="pct90">
              <a:fgClr>
                <a:schemeClr val="tx1"/>
              </a:fgClr>
              <a:bgClr>
                <a:srgbClr val="FFFFFF"/>
              </a:bgClr>
            </a:patt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b="1">
                <a:solidFill>
                  <a:srgbClr val="001D3A"/>
                </a:solidFill>
              </a:rPr>
              <a:t> </a:t>
            </a:r>
            <a:endParaRPr lang="ru-RU">
              <a:solidFill>
                <a:srgbClr val="001D3A"/>
              </a:solidFill>
            </a:endParaRPr>
          </a:p>
        </p:txBody>
      </p:sp>
      <p:sp>
        <p:nvSpPr>
          <p:cNvPr id="93201" name="AutoShape 17"/>
          <p:cNvSpPr>
            <a:spLocks noChangeArrowheads="1"/>
          </p:cNvSpPr>
          <p:nvPr/>
        </p:nvSpPr>
        <p:spPr bwMode="auto">
          <a:xfrm>
            <a:off x="395536" y="4509120"/>
            <a:ext cx="3077766" cy="17303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50000">
                <a:srgbClr val="00FFFF"/>
              </a:gs>
              <a:gs pos="100000">
                <a:srgbClr val="FFFF99"/>
              </a:gs>
            </a:gsLst>
            <a:lin ang="18900000" scaled="1"/>
          </a:gradFill>
          <a:ln w="38100">
            <a:pattFill prst="pct90">
              <a:fgClr>
                <a:schemeClr val="tx1"/>
              </a:fgClr>
              <a:bgClr>
                <a:srgbClr val="FFFFFF"/>
              </a:bgClr>
            </a:patt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b="1">
                <a:solidFill>
                  <a:srgbClr val="001D3A"/>
                </a:solidFill>
              </a:rPr>
              <a:t> </a:t>
            </a:r>
            <a:endParaRPr lang="ru-RU">
              <a:solidFill>
                <a:srgbClr val="001D3A"/>
              </a:solidFill>
            </a:endParaRPr>
          </a:p>
        </p:txBody>
      </p:sp>
      <p:sp>
        <p:nvSpPr>
          <p:cNvPr id="93202" name="AutoShape 18"/>
          <p:cNvSpPr>
            <a:spLocks noChangeArrowheads="1"/>
          </p:cNvSpPr>
          <p:nvPr/>
        </p:nvSpPr>
        <p:spPr bwMode="auto">
          <a:xfrm>
            <a:off x="5029074" y="4494637"/>
            <a:ext cx="2711278" cy="157311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50000">
                <a:srgbClr val="00FFFF"/>
              </a:gs>
              <a:gs pos="100000">
                <a:srgbClr val="FFFF99"/>
              </a:gs>
            </a:gsLst>
            <a:lin ang="2700000" scaled="1"/>
          </a:gradFill>
          <a:ln w="38100">
            <a:pattFill prst="pct90">
              <a:fgClr>
                <a:schemeClr val="tx1"/>
              </a:fgClr>
              <a:bgClr>
                <a:srgbClr val="FFFFFF"/>
              </a:bgClr>
            </a:patt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b="1">
                <a:solidFill>
                  <a:srgbClr val="001D3A"/>
                </a:solidFill>
              </a:rPr>
              <a:t> </a:t>
            </a:r>
            <a:endParaRPr lang="ru-RU">
              <a:solidFill>
                <a:srgbClr val="001D3A"/>
              </a:solidFill>
            </a:endParaRPr>
          </a:p>
        </p:txBody>
      </p:sp>
      <p:sp>
        <p:nvSpPr>
          <p:cNvPr id="93203" name="AutoShape 19"/>
          <p:cNvSpPr>
            <a:spLocks noChangeArrowheads="1"/>
          </p:cNvSpPr>
          <p:nvPr/>
        </p:nvSpPr>
        <p:spPr bwMode="auto">
          <a:xfrm>
            <a:off x="6588125" y="2276475"/>
            <a:ext cx="2448371" cy="19462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50000">
                <a:srgbClr val="00FFFF"/>
              </a:gs>
              <a:gs pos="100000">
                <a:srgbClr val="FFFF99"/>
              </a:gs>
            </a:gsLst>
            <a:lin ang="5400000" scaled="1"/>
          </a:gradFill>
          <a:ln w="38100">
            <a:pattFill prst="pct90">
              <a:fgClr>
                <a:schemeClr val="tx1"/>
              </a:fgClr>
              <a:bgClr>
                <a:srgbClr val="FFFFFF"/>
              </a:bgClr>
            </a:patt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b="1">
                <a:solidFill>
                  <a:srgbClr val="001D3A"/>
                </a:solidFill>
              </a:rPr>
              <a:t> </a:t>
            </a:r>
            <a:endParaRPr lang="ru-RU">
              <a:solidFill>
                <a:srgbClr val="001D3A"/>
              </a:solidFill>
            </a:endParaRPr>
          </a:p>
        </p:txBody>
      </p:sp>
      <p:sp>
        <p:nvSpPr>
          <p:cNvPr id="93204" name="AutoShape 20"/>
          <p:cNvSpPr>
            <a:spLocks noChangeArrowheads="1"/>
          </p:cNvSpPr>
          <p:nvPr/>
        </p:nvSpPr>
        <p:spPr bwMode="auto">
          <a:xfrm>
            <a:off x="4932363" y="188913"/>
            <a:ext cx="2303462" cy="151189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50000">
                <a:srgbClr val="00FFFF"/>
              </a:gs>
              <a:gs pos="100000">
                <a:srgbClr val="FFFF99"/>
              </a:gs>
            </a:gsLst>
            <a:lin ang="18900000" scaled="1"/>
          </a:gradFill>
          <a:ln w="38100">
            <a:pattFill prst="pct90">
              <a:fgClr>
                <a:schemeClr val="tx1"/>
              </a:fgClr>
              <a:bgClr>
                <a:srgbClr val="FFFFFF"/>
              </a:bgClr>
            </a:patt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b="1">
                <a:solidFill>
                  <a:srgbClr val="001D3A"/>
                </a:solidFill>
              </a:rPr>
              <a:t> </a:t>
            </a:r>
            <a:endParaRPr lang="ru-RU">
              <a:solidFill>
                <a:srgbClr val="001D3A"/>
              </a:solidFill>
            </a:endParaRPr>
          </a:p>
        </p:txBody>
      </p:sp>
      <p:sp>
        <p:nvSpPr>
          <p:cNvPr id="93205" name="Text Box 21"/>
          <p:cNvSpPr txBox="1">
            <a:spLocks noChangeArrowheads="1"/>
          </p:cNvSpPr>
          <p:nvPr/>
        </p:nvSpPr>
        <p:spPr bwMode="auto">
          <a:xfrm>
            <a:off x="323850" y="2492375"/>
            <a:ext cx="21605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обучающиеся, </a:t>
            </a:r>
            <a:r>
              <a:rPr lang="ru-RU" sz="2400" b="1" dirty="0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находящиеся под опекой</a:t>
            </a:r>
            <a:endParaRPr lang="en-US" sz="2400" b="1" dirty="0">
              <a:solidFill>
                <a:srgbClr val="001D3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206" name="Text Box 22"/>
          <p:cNvSpPr txBox="1">
            <a:spLocks noChangeArrowheads="1"/>
          </p:cNvSpPr>
          <p:nvPr/>
        </p:nvSpPr>
        <p:spPr bwMode="auto">
          <a:xfrm>
            <a:off x="467545" y="4221089"/>
            <a:ext cx="3024336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>
                <a:solidFill>
                  <a:srgbClr val="001D3A"/>
                </a:solidFill>
                <a:latin typeface="Verdana" pitchFamily="34" charset="0"/>
              </a:rPr>
              <a:t> </a:t>
            </a:r>
          </a:p>
          <a:p>
            <a:pPr algn="ctr" eaLnBrk="0" hangingPunct="0"/>
            <a:r>
              <a:rPr lang="ru-RU" sz="2400" b="1" dirty="0" smtClean="0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обучающиеся </a:t>
            </a:r>
            <a:r>
              <a:rPr lang="ru-RU" sz="2400" b="1" dirty="0" smtClean="0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с ограниченными физическими возможностями</a:t>
            </a:r>
            <a:endParaRPr lang="en-US" sz="2400" b="1" dirty="0">
              <a:solidFill>
                <a:srgbClr val="001D3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207" name="Text Box 23"/>
          <p:cNvSpPr txBox="1">
            <a:spLocks noChangeArrowheads="1"/>
          </p:cNvSpPr>
          <p:nvPr/>
        </p:nvSpPr>
        <p:spPr bwMode="auto">
          <a:xfrm>
            <a:off x="4987924" y="4573774"/>
            <a:ext cx="275242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endParaRPr lang="ru-RU" b="1" dirty="0">
              <a:solidFill>
                <a:srgbClr val="001D3A"/>
              </a:solidFill>
              <a:latin typeface="Georgia" pitchFamily="18" charset="0"/>
            </a:endParaRPr>
          </a:p>
          <a:p>
            <a:pPr algn="ctr" eaLnBrk="0" hangingPunct="0"/>
            <a:r>
              <a:rPr lang="ru-RU" sz="2400" b="1" dirty="0" smtClean="0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обучающиеся </a:t>
            </a:r>
            <a:r>
              <a:rPr lang="ru-RU" sz="2400" b="1" dirty="0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из многодетных  семей</a:t>
            </a:r>
            <a:endParaRPr lang="en-US" sz="2400" b="1" dirty="0">
              <a:solidFill>
                <a:srgbClr val="001D3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208" name="Text Box 24"/>
          <p:cNvSpPr txBox="1">
            <a:spLocks noChangeArrowheads="1"/>
          </p:cNvSpPr>
          <p:nvPr/>
        </p:nvSpPr>
        <p:spPr bwMode="auto">
          <a:xfrm>
            <a:off x="5003800" y="333375"/>
            <a:ext cx="21605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b="1" dirty="0">
                <a:solidFill>
                  <a:srgbClr val="001D3A"/>
                </a:solidFill>
                <a:latin typeface="Verdana" pitchFamily="34" charset="0"/>
              </a:rPr>
              <a:t> </a:t>
            </a:r>
            <a:r>
              <a:rPr lang="ru-RU" sz="2400" b="1" dirty="0" smtClean="0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обучающиеся </a:t>
            </a:r>
            <a:r>
              <a:rPr lang="ru-RU" sz="2400" b="1" dirty="0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b="1" dirty="0" err="1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девиантным</a:t>
            </a:r>
            <a:r>
              <a:rPr lang="ru-RU" sz="2400" b="1" dirty="0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 поведением</a:t>
            </a:r>
            <a:endParaRPr lang="en-US" sz="2400" dirty="0">
              <a:solidFill>
                <a:srgbClr val="001D3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209" name="Text Box 25"/>
          <p:cNvSpPr txBox="1">
            <a:spLocks noChangeArrowheads="1"/>
          </p:cNvSpPr>
          <p:nvPr/>
        </p:nvSpPr>
        <p:spPr bwMode="auto">
          <a:xfrm>
            <a:off x="6662067" y="2565400"/>
            <a:ext cx="234083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>
                <a:solidFill>
                  <a:srgbClr val="001D3A"/>
                </a:solidFill>
                <a:latin typeface="Verdana" pitchFamily="34" charset="0"/>
              </a:rPr>
              <a:t> </a:t>
            </a:r>
            <a:r>
              <a:rPr lang="ru-RU" sz="2400" b="1" dirty="0" smtClean="0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обучающиеся </a:t>
            </a:r>
            <a:r>
              <a:rPr lang="ru-RU" sz="2400" b="1" dirty="0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из   социально уязвимых семей</a:t>
            </a:r>
            <a:endParaRPr lang="en-US" sz="2400" b="1" dirty="0">
              <a:solidFill>
                <a:srgbClr val="001D3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210" name="Freeform 26"/>
          <p:cNvSpPr>
            <a:spLocks/>
          </p:cNvSpPr>
          <p:nvPr/>
        </p:nvSpPr>
        <p:spPr bwMode="gray">
          <a:xfrm>
            <a:off x="3492500" y="4365625"/>
            <a:ext cx="574675" cy="952500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11" name="Freeform 27"/>
          <p:cNvSpPr>
            <a:spLocks/>
          </p:cNvSpPr>
          <p:nvPr/>
        </p:nvSpPr>
        <p:spPr bwMode="gray">
          <a:xfrm>
            <a:off x="2411413" y="3357563"/>
            <a:ext cx="431800" cy="10255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12" name="Freeform 28"/>
          <p:cNvSpPr>
            <a:spLocks/>
          </p:cNvSpPr>
          <p:nvPr/>
        </p:nvSpPr>
        <p:spPr bwMode="gray">
          <a:xfrm rot="11048561">
            <a:off x="4356100" y="1196975"/>
            <a:ext cx="542925" cy="995363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13" name="Freeform 29"/>
          <p:cNvSpPr>
            <a:spLocks/>
          </p:cNvSpPr>
          <p:nvPr/>
        </p:nvSpPr>
        <p:spPr bwMode="gray">
          <a:xfrm flipH="1">
            <a:off x="4356100" y="4365625"/>
            <a:ext cx="503238" cy="1008063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14" name="Freeform 30"/>
          <p:cNvSpPr>
            <a:spLocks/>
          </p:cNvSpPr>
          <p:nvPr/>
        </p:nvSpPr>
        <p:spPr bwMode="gray">
          <a:xfrm rot="12076244">
            <a:off x="5940425" y="2924175"/>
            <a:ext cx="542925" cy="995363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15" name="Freeform 31"/>
          <p:cNvSpPr>
            <a:spLocks/>
          </p:cNvSpPr>
          <p:nvPr/>
        </p:nvSpPr>
        <p:spPr bwMode="gray">
          <a:xfrm rot="10800000" flipH="1">
            <a:off x="3635375" y="1196975"/>
            <a:ext cx="503238" cy="1008063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0"/>
            <a:ext cx="4752975" cy="62071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latin typeface="Comic Sans MS" pitchFamily="66" charset="0"/>
              </a:rPr>
              <a:t>Факторы риска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70659" name="AutoShape 3"/>
          <p:cNvSpPr>
            <a:spLocks noChangeArrowheads="1"/>
          </p:cNvSpPr>
          <p:nvPr/>
        </p:nvSpPr>
        <p:spPr bwMode="gray">
          <a:xfrm rot="5400000">
            <a:off x="-1152638" y="2384885"/>
            <a:ext cx="5472609" cy="266429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8F8F8">
                  <a:gamma/>
                  <a:shade val="77647"/>
                  <a:invGamma/>
                  <a:alpha val="98000"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77647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>
            <a:prstShdw prst="shdw12">
              <a:srgbClr val="1C1C1C"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gray">
          <a:xfrm>
            <a:off x="251520" y="1772816"/>
            <a:ext cx="2520255" cy="53245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низкая самооценка;</a:t>
            </a: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застенчивость;</a:t>
            </a: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плохая успеваемость;</a:t>
            </a: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нарушение    </a:t>
            </a:r>
          </a:p>
          <a:p>
            <a:pPr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дисциплины;</a:t>
            </a: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положительные </a:t>
            </a:r>
          </a:p>
          <a:p>
            <a:pPr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установки по </a:t>
            </a:r>
          </a:p>
          <a:p>
            <a:pPr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отношению к    </a:t>
            </a:r>
          </a:p>
          <a:p>
            <a:pPr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психотропным  </a:t>
            </a:r>
          </a:p>
          <a:p>
            <a:pPr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веществам</a:t>
            </a:r>
          </a:p>
          <a:p>
            <a:pPr eaLnBrk="0" hangingPunct="0"/>
            <a:endParaRPr lang="ru-RU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/>
            <a:endParaRPr lang="ru-RU" sz="1400" b="1" dirty="0">
              <a:solidFill>
                <a:srgbClr val="003300"/>
              </a:solidFill>
            </a:endParaRPr>
          </a:p>
          <a:p>
            <a:pPr eaLnBrk="0" hangingPunct="0"/>
            <a:endParaRPr lang="en-US" sz="1400" b="1" dirty="0">
              <a:solidFill>
                <a:srgbClr val="003300"/>
              </a:solidFill>
            </a:endParaRP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gray">
          <a:xfrm rot="5400000">
            <a:off x="1979711" y="2348879"/>
            <a:ext cx="5400600" cy="2808313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8F8F8">
                  <a:gamma/>
                  <a:shade val="77647"/>
                  <a:invGamma/>
                  <a:alpha val="98000"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77647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>
            <a:prstShdw prst="shdw12">
              <a:srgbClr val="1C1C1C"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gray">
          <a:xfrm>
            <a:off x="3203848" y="1988840"/>
            <a:ext cx="2952328" cy="452431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конфликты в семье;</a:t>
            </a: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безнадзорность;</a:t>
            </a: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родители, </a:t>
            </a:r>
            <a:endParaRPr lang="ru-RU" sz="24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употребляющие                         алкоголь</a:t>
            </a: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физическое и         </a:t>
            </a:r>
          </a:p>
          <a:p>
            <a:pPr eaLnBrk="0" hangingPunct="0"/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психологическое                  </a:t>
            </a:r>
            <a:endParaRPr lang="ru-RU" sz="2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  насилие в семье;</a:t>
            </a: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отсутствие             </a:t>
            </a:r>
          </a:p>
          <a:p>
            <a:pPr eaLnBrk="0" hangingPunct="0"/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  дисциплины</a:t>
            </a:r>
          </a:p>
          <a:p>
            <a:pPr eaLnBrk="0" hangingPunct="0">
              <a:buFontTx/>
              <a:buChar char="•"/>
            </a:pPr>
            <a:endParaRPr lang="en-US" sz="2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63" name="AutoShape 7"/>
          <p:cNvSpPr>
            <a:spLocks noChangeArrowheads="1"/>
          </p:cNvSpPr>
          <p:nvPr/>
        </p:nvSpPr>
        <p:spPr bwMode="gray">
          <a:xfrm rot="5400000">
            <a:off x="5017889" y="2479057"/>
            <a:ext cx="5328592" cy="2475954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8F8F8">
                  <a:gamma/>
                  <a:shade val="77647"/>
                  <a:invGamma/>
                  <a:alpha val="98000"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77647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>
            <a:prstShdw prst="shdw12" dist="88900" dir="10800000">
              <a:srgbClr val="1C1C1C"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gray">
          <a:xfrm>
            <a:off x="6372200" y="1772816"/>
            <a:ext cx="2386707" cy="40318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FontTx/>
              <a:buChar char="•"/>
            </a:pP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плохая    </a:t>
            </a: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успеваемость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0" hangingPunct="0">
              <a:buFontTx/>
              <a:buChar char="•"/>
            </a:pPr>
            <a:endParaRPr lang="ru-RU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низкий  </a:t>
            </a:r>
          </a:p>
          <a:p>
            <a:pPr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моральный  </a:t>
            </a:r>
          </a:p>
          <a:p>
            <a:pPr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уровень  </a:t>
            </a:r>
          </a:p>
          <a:p>
            <a:pPr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учеников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0" hangingPunct="0"/>
            <a:endParaRPr lang="ru-RU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конфликты с  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педагогами</a:t>
            </a:r>
          </a:p>
          <a:p>
            <a:pPr eaLnBrk="0" hangingPunct="0">
              <a:buFontTx/>
              <a:buChar char="•"/>
            </a:pPr>
            <a:endParaRPr lang="en-US" sz="1600" b="1" dirty="0">
              <a:solidFill>
                <a:srgbClr val="1C1C1C"/>
              </a:solidFill>
            </a:endParaRPr>
          </a:p>
        </p:txBody>
      </p:sp>
      <p:pic>
        <p:nvPicPr>
          <p:cNvPr id="70665" name="Picture 9" descr="RY_circl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04664"/>
            <a:ext cx="2592288" cy="1188516"/>
          </a:xfrm>
          <a:prstGeom prst="rect">
            <a:avLst/>
          </a:prstGeom>
          <a:noFill/>
        </p:spPr>
      </p:pic>
      <p:pic>
        <p:nvPicPr>
          <p:cNvPr id="70666" name="Picture 10" descr="LB_circl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2664296" cy="1440160"/>
          </a:xfrm>
          <a:prstGeom prst="rect">
            <a:avLst/>
          </a:prstGeom>
          <a:noFill/>
        </p:spPr>
      </p:pic>
      <p:pic>
        <p:nvPicPr>
          <p:cNvPr id="70667" name="Picture 11" descr="YG_circle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548680"/>
            <a:ext cx="2808312" cy="1296144"/>
          </a:xfrm>
          <a:prstGeom prst="rect">
            <a:avLst/>
          </a:prstGeom>
          <a:noFill/>
        </p:spPr>
      </p:pic>
      <p:sp>
        <p:nvSpPr>
          <p:cNvPr id="70668" name="Text Box 12"/>
          <p:cNvSpPr txBox="1">
            <a:spLocks noChangeArrowheads="1"/>
          </p:cNvSpPr>
          <p:nvPr/>
        </p:nvSpPr>
        <p:spPr bwMode="auto">
          <a:xfrm>
            <a:off x="467544" y="620688"/>
            <a:ext cx="2088232" cy="616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ндивидуальные</a:t>
            </a:r>
            <a:endParaRPr lang="en-US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69" name="Text Box 13"/>
          <p:cNvSpPr txBox="1">
            <a:spLocks noChangeArrowheads="1"/>
          </p:cNvSpPr>
          <p:nvPr/>
        </p:nvSpPr>
        <p:spPr bwMode="auto">
          <a:xfrm>
            <a:off x="6732240" y="692696"/>
            <a:ext cx="1799779" cy="616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ru-RU" sz="2400" b="1" dirty="0">
                <a:solidFill>
                  <a:srgbClr val="D13F1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 колледже</a:t>
            </a:r>
            <a:endParaRPr lang="en-US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70" name="Text Box 14"/>
          <p:cNvSpPr txBox="1">
            <a:spLocks noChangeArrowheads="1"/>
          </p:cNvSpPr>
          <p:nvPr/>
        </p:nvSpPr>
        <p:spPr bwMode="auto">
          <a:xfrm>
            <a:off x="3779912" y="980728"/>
            <a:ext cx="1800200" cy="35836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ru-RU" sz="2000" b="1" dirty="0">
                <a:solidFill>
                  <a:srgbClr val="D13F11"/>
                </a:solidFill>
              </a:rPr>
              <a:t> 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семье</a:t>
            </a:r>
            <a:endParaRPr lang="en-US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671" name="Picture 15" descr="O_chevron0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1700808"/>
            <a:ext cx="288925" cy="254000"/>
          </a:xfrm>
          <a:prstGeom prst="rect">
            <a:avLst/>
          </a:prstGeom>
          <a:noFill/>
        </p:spPr>
      </p:pic>
      <p:pic>
        <p:nvPicPr>
          <p:cNvPr id="70672" name="Picture 16" descr="O_chevron00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3648" y="1484784"/>
            <a:ext cx="287338" cy="252413"/>
          </a:xfrm>
          <a:prstGeom prst="rect">
            <a:avLst/>
          </a:prstGeom>
          <a:noFill/>
        </p:spPr>
      </p:pic>
      <p:pic>
        <p:nvPicPr>
          <p:cNvPr id="70673" name="Picture 17" descr="O_chevron00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328" y="1340768"/>
            <a:ext cx="287338" cy="252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0"/>
            <a:ext cx="4752975" cy="62071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latin typeface="Comic Sans MS" pitchFamily="66" charset="0"/>
              </a:rPr>
              <a:t>Факторы риска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70675" name="AutoShape 19"/>
          <p:cNvSpPr>
            <a:spLocks noChangeArrowheads="1"/>
          </p:cNvSpPr>
          <p:nvPr/>
        </p:nvSpPr>
        <p:spPr bwMode="gray">
          <a:xfrm rot="5400000">
            <a:off x="-180528" y="2060851"/>
            <a:ext cx="4680519" cy="2664296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8F8F8">
                  <a:gamma/>
                  <a:shade val="77647"/>
                  <a:invGamma/>
                  <a:alpha val="98000"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77647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>
            <a:prstShdw prst="shdw12">
              <a:srgbClr val="1C1C1C"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0676" name="AutoShape 20"/>
          <p:cNvSpPr>
            <a:spLocks noChangeArrowheads="1"/>
          </p:cNvSpPr>
          <p:nvPr/>
        </p:nvSpPr>
        <p:spPr bwMode="gray">
          <a:xfrm rot="5400000">
            <a:off x="4355974" y="1988841"/>
            <a:ext cx="4680520" cy="2808311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8F8F8">
                  <a:gamma/>
                  <a:shade val="77647"/>
                  <a:invGamma/>
                  <a:alpha val="98000"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77647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>
            <a:prstShdw prst="shdw12">
              <a:srgbClr val="1C1C1C"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70677" name="Picture 21" descr="LB_circl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76672"/>
            <a:ext cx="2952328" cy="1296144"/>
          </a:xfrm>
          <a:prstGeom prst="rect">
            <a:avLst/>
          </a:prstGeom>
          <a:noFill/>
        </p:spPr>
      </p:pic>
      <p:pic>
        <p:nvPicPr>
          <p:cNvPr id="70678" name="Picture 22" descr="RY_circl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04664"/>
            <a:ext cx="2736304" cy="1296144"/>
          </a:xfrm>
          <a:prstGeom prst="rect">
            <a:avLst/>
          </a:prstGeom>
          <a:noFill/>
        </p:spPr>
      </p:pic>
      <p:sp>
        <p:nvSpPr>
          <p:cNvPr id="70679" name="Text Box 23"/>
          <p:cNvSpPr txBox="1">
            <a:spLocks noChangeArrowheads="1"/>
          </p:cNvSpPr>
          <p:nvPr/>
        </p:nvSpPr>
        <p:spPr bwMode="auto">
          <a:xfrm>
            <a:off x="1115616" y="764704"/>
            <a:ext cx="1944688" cy="616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ru-RU" sz="2000" b="1" dirty="0">
                <a:solidFill>
                  <a:srgbClr val="D13F11"/>
                </a:solidFill>
              </a:rPr>
              <a:t> </a:t>
            </a: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 группе сверстников</a:t>
            </a:r>
            <a:endParaRPr lang="en-US" sz="2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80" name="Text Box 24"/>
          <p:cNvSpPr txBox="1">
            <a:spLocks noChangeArrowheads="1"/>
          </p:cNvSpPr>
          <p:nvPr/>
        </p:nvSpPr>
        <p:spPr bwMode="auto">
          <a:xfrm>
            <a:off x="5796136" y="980728"/>
            <a:ext cx="1800225" cy="35836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обществе</a:t>
            </a:r>
            <a:endParaRPr lang="en-US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681" name="Picture 25" descr="O_chevron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1628800"/>
            <a:ext cx="287337" cy="252412"/>
          </a:xfrm>
          <a:prstGeom prst="rect">
            <a:avLst/>
          </a:prstGeom>
          <a:noFill/>
        </p:spPr>
      </p:pic>
      <p:pic>
        <p:nvPicPr>
          <p:cNvPr id="70682" name="Picture 26" descr="O_chevron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628800"/>
            <a:ext cx="287337" cy="252413"/>
          </a:xfrm>
          <a:prstGeom prst="rect">
            <a:avLst/>
          </a:prstGeom>
          <a:noFill/>
        </p:spPr>
      </p:pic>
      <p:sp>
        <p:nvSpPr>
          <p:cNvPr id="70683" name="Text Box 27"/>
          <p:cNvSpPr txBox="1">
            <a:spLocks noChangeArrowheads="1"/>
          </p:cNvSpPr>
          <p:nvPr/>
        </p:nvSpPr>
        <p:spPr bwMode="gray">
          <a:xfrm>
            <a:off x="683568" y="2060848"/>
            <a:ext cx="2808312" cy="3046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buFontTx/>
              <a:buChar char="•"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нежелание  </a:t>
            </a:r>
          </a:p>
          <a:p>
            <a:pPr algn="ctr"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учиться;</a:t>
            </a:r>
          </a:p>
          <a:p>
            <a:pPr algn="ctr" eaLnBrk="0" hangingPunct="0">
              <a:buFontTx/>
              <a:buChar char="•"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давление </a:t>
            </a:r>
          </a:p>
          <a:p>
            <a:pPr algn="ctr"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сверстников;</a:t>
            </a:r>
          </a:p>
          <a:p>
            <a:pPr algn="ctr" eaLnBrk="0" hangingPunct="0">
              <a:buFontTx/>
              <a:buChar char="•"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дружба с </a:t>
            </a:r>
          </a:p>
          <a:p>
            <a:pPr algn="ctr"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подростками,  </a:t>
            </a:r>
          </a:p>
          <a:p>
            <a:pPr algn="ctr"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употребляющими  </a:t>
            </a:r>
          </a:p>
          <a:p>
            <a:pPr algn="ctr"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алкоголь</a:t>
            </a:r>
            <a:endParaRPr lang="en-US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84" name="Text Box 28"/>
          <p:cNvSpPr txBox="1">
            <a:spLocks noChangeArrowheads="1"/>
          </p:cNvSpPr>
          <p:nvPr/>
        </p:nvSpPr>
        <p:spPr bwMode="gray">
          <a:xfrm>
            <a:off x="5148064" y="1844824"/>
            <a:ext cx="3024336" cy="37856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buFontTx/>
              <a:buChar char="•"/>
            </a:pPr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жизнь в обществе, </a:t>
            </a:r>
          </a:p>
          <a:p>
            <a:pPr algn="ctr" eaLnBrk="0" hangingPunct="0"/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способствующем </a:t>
            </a:r>
          </a:p>
          <a:p>
            <a:pPr algn="ctr" eaLnBrk="0" hangingPunct="0"/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употреблению </a:t>
            </a:r>
          </a:p>
          <a:p>
            <a:pPr algn="ctr" eaLnBrk="0" hangingPunct="0"/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табака, алкоголя;</a:t>
            </a:r>
          </a:p>
          <a:p>
            <a:pPr algn="ctr" eaLnBrk="0" hangingPunct="0">
              <a:buFontTx/>
              <a:buChar char="•"/>
            </a:pPr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отсутствие </a:t>
            </a:r>
          </a:p>
          <a:p>
            <a:pPr algn="ctr" eaLnBrk="0" hangingPunct="0"/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поддержки со </a:t>
            </a:r>
          </a:p>
          <a:p>
            <a:pPr algn="ctr" eaLnBrk="0" hangingPunct="0"/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стороны общества</a:t>
            </a:r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 eaLnBrk="0" hangingPunct="0">
              <a:buFontTx/>
              <a:buChar char="•"/>
            </a:pPr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нищета и </a:t>
            </a:r>
          </a:p>
          <a:p>
            <a:pPr algn="ctr" eaLnBrk="0" hangingPunct="0"/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экономическая  </a:t>
            </a:r>
          </a:p>
          <a:p>
            <a:pPr algn="ctr" eaLnBrk="0" hangingPunct="0"/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 нестабильность</a:t>
            </a:r>
            <a:endParaRPr lang="en-US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2"/>
          <p:cNvSpPr>
            <a:spLocks noChangeArrowheads="1"/>
          </p:cNvSpPr>
          <p:nvPr/>
        </p:nvSpPr>
        <p:spPr bwMode="gray">
          <a:xfrm>
            <a:off x="1970088" y="2600325"/>
            <a:ext cx="5556250" cy="144780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black">
          <a:xfrm>
            <a:off x="3398838" y="2746375"/>
            <a:ext cx="5095875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Выявление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обучающихся,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нуждающихся в специальной помощи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612" name="AutoShape 4"/>
          <p:cNvSpPr>
            <a:spLocks noChangeArrowheads="1"/>
          </p:cNvSpPr>
          <p:nvPr/>
        </p:nvSpPr>
        <p:spPr bwMode="gray">
          <a:xfrm>
            <a:off x="2782888" y="3105150"/>
            <a:ext cx="533400" cy="38100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8613" name="Picture 5" descr="DO_circl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348880"/>
            <a:ext cx="1714500" cy="1714500"/>
          </a:xfrm>
          <a:prstGeom prst="rect">
            <a:avLst/>
          </a:prstGeom>
          <a:noFill/>
        </p:spPr>
      </p:pic>
      <p:sp>
        <p:nvSpPr>
          <p:cNvPr id="68614" name="Rectangle 6"/>
          <p:cNvSpPr>
            <a:spLocks noGrp="1" noChangeArrowheads="1"/>
          </p:cNvSpPr>
          <p:nvPr>
            <p:ph type="title"/>
          </p:nvPr>
        </p:nvSpPr>
        <p:spPr>
          <a:xfrm>
            <a:off x="539750" y="325438"/>
            <a:ext cx="8147050" cy="1808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>
                <a:latin typeface="Comic Sans MS" pitchFamily="66" charset="0"/>
              </a:rPr>
              <a:t>Социально-педагогическая помощь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68615" name="Text Box 7"/>
          <p:cNvSpPr txBox="1">
            <a:spLocks noChangeArrowheads="1"/>
          </p:cNvSpPr>
          <p:nvPr/>
        </p:nvSpPr>
        <p:spPr bwMode="black">
          <a:xfrm>
            <a:off x="1092200" y="3140075"/>
            <a:ext cx="167005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 этап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616" name="AutoShape 8"/>
          <p:cNvSpPr>
            <a:spLocks noChangeArrowheads="1"/>
          </p:cNvSpPr>
          <p:nvPr/>
        </p:nvSpPr>
        <p:spPr bwMode="gray">
          <a:xfrm>
            <a:off x="1970088" y="4562475"/>
            <a:ext cx="5556250" cy="144780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17" name="Text Box 9"/>
          <p:cNvSpPr txBox="1">
            <a:spLocks noChangeArrowheads="1"/>
          </p:cNvSpPr>
          <p:nvPr/>
        </p:nvSpPr>
        <p:spPr bwMode="black">
          <a:xfrm>
            <a:off x="3460750" y="4667250"/>
            <a:ext cx="5095875" cy="2031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Профилактическая и                  реабилитационная деятельность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ct val="50000"/>
              </a:spcBef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618" name="AutoShape 10"/>
          <p:cNvSpPr>
            <a:spLocks noChangeArrowheads="1"/>
          </p:cNvSpPr>
          <p:nvPr/>
        </p:nvSpPr>
        <p:spPr bwMode="gray">
          <a:xfrm>
            <a:off x="2811463" y="5057775"/>
            <a:ext cx="533400" cy="38100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8619" name="Picture 11" descr="DP_circl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4900" y="4359275"/>
            <a:ext cx="1727200" cy="1727200"/>
          </a:xfrm>
          <a:prstGeom prst="rect">
            <a:avLst/>
          </a:prstGeom>
          <a:noFill/>
        </p:spPr>
      </p:pic>
      <p:sp>
        <p:nvSpPr>
          <p:cNvPr id="68620" name="Text Box 12"/>
          <p:cNvSpPr txBox="1">
            <a:spLocks noChangeArrowheads="1"/>
          </p:cNvSpPr>
          <p:nvPr/>
        </p:nvSpPr>
        <p:spPr bwMode="black">
          <a:xfrm>
            <a:off x="1111250" y="5068888"/>
            <a:ext cx="167005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 этап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25438"/>
            <a:ext cx="8712968" cy="9271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omic Sans MS" pitchFamily="66" charset="0"/>
              </a:rPr>
              <a:t>Документация социального педагога на </a:t>
            </a:r>
            <a:r>
              <a:rPr lang="ru-RU" sz="3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omic Sans MS" pitchFamily="66" charset="0"/>
              </a:rPr>
              <a:t>обучающихся </a:t>
            </a:r>
            <a:r>
              <a:rPr lang="ru-RU" sz="3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omic Sans MS" pitchFamily="66" charset="0"/>
              </a:rPr>
              <a:t>«группы риска»</a:t>
            </a:r>
            <a:endParaRPr lang="ru-RU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8435280" cy="532859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Карточка учёта неблагополучной семьи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План работы с </a:t>
            </a:r>
            <a:r>
              <a:rPr lang="ru-RU" sz="2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обучающимися</a:t>
            </a:r>
            <a:br>
              <a:rPr lang="ru-RU" sz="2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ru-RU" sz="2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«группы </a:t>
            </a:r>
            <a:r>
              <a:rPr lang="ru-RU" sz="2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риска»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Психолого-педагогическое сопровождение </a:t>
            </a:r>
            <a:r>
              <a:rPr lang="ru-RU" sz="2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обучающихся </a:t>
            </a:r>
            <a:r>
              <a:rPr lang="ru-RU" sz="2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«группы риска»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Карта </a:t>
            </a:r>
            <a:r>
              <a:rPr lang="ru-RU" sz="2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обучающегося, </a:t>
            </a:r>
            <a:r>
              <a:rPr lang="ru-RU" sz="2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состоящего на учёте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Социальный паспорт </a:t>
            </a:r>
            <a:r>
              <a:rPr lang="ru-RU" sz="2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группы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Акт обследования семьи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Социальная </a:t>
            </a:r>
            <a:r>
              <a:rPr lang="ru-RU" sz="2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карта семьи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Карта-график проводимых мероприятий</a:t>
            </a:r>
            <a:endParaRPr lang="ru-RU" sz="28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08050"/>
          </a:xfrm>
        </p:spPr>
        <p:txBody>
          <a:bodyPr/>
          <a:lstStyle/>
          <a:p>
            <a:pPr algn="ctr"/>
            <a:r>
              <a:rPr lang="ru-RU" sz="3200" dirty="0">
                <a:latin typeface="Comic Sans MS" pitchFamily="66" charset="0"/>
              </a:rPr>
              <a:t>Трудности детей «группы риска»</a:t>
            </a:r>
          </a:p>
        </p:txBody>
      </p:sp>
      <p:grpSp>
        <p:nvGrpSpPr>
          <p:cNvPr id="98310" name="Group 6"/>
          <p:cNvGrpSpPr>
            <a:grpSpLocks/>
          </p:cNvGrpSpPr>
          <p:nvPr/>
        </p:nvGrpSpPr>
        <p:grpSpPr bwMode="auto">
          <a:xfrm>
            <a:off x="1079500" y="1123950"/>
            <a:ext cx="6096000" cy="990600"/>
            <a:chOff x="624" y="1152"/>
            <a:chExt cx="4080" cy="720"/>
          </a:xfrm>
        </p:grpSpPr>
        <p:sp>
          <p:nvSpPr>
            <p:cNvPr id="98311" name="Rectangle 7"/>
            <p:cNvSpPr>
              <a:spLocks noChangeArrowheads="1"/>
            </p:cNvSpPr>
            <p:nvPr/>
          </p:nvSpPr>
          <p:spPr bwMode="gray">
            <a:xfrm rot="3419336">
              <a:off x="624" y="1200"/>
              <a:ext cx="672" cy="672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chemeClr val="accent2"/>
                </a:gs>
                <a:gs pos="100000">
                  <a:schemeClr val="folHlink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grpSp>
          <p:nvGrpSpPr>
            <p:cNvPr id="98312" name="Group 8"/>
            <p:cNvGrpSpPr>
              <a:grpSpLocks/>
            </p:cNvGrpSpPr>
            <p:nvPr/>
          </p:nvGrpSpPr>
          <p:grpSpPr bwMode="auto">
            <a:xfrm>
              <a:off x="1296" y="1296"/>
              <a:ext cx="624" cy="96"/>
              <a:chOff x="2003" y="3439"/>
              <a:chExt cx="468" cy="244"/>
            </a:xfrm>
          </p:grpSpPr>
          <p:sp>
            <p:nvSpPr>
              <p:cNvPr id="98313" name="Oval 9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8314" name="Rectangle 10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8315" name="Oval 11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8316" name="Oval 12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98317" name="Rectangle 13"/>
            <p:cNvSpPr>
              <a:spLocks noChangeArrowheads="1"/>
            </p:cNvSpPr>
            <p:nvPr/>
          </p:nvSpPr>
          <p:spPr bwMode="gray">
            <a:xfrm rot="3419336">
              <a:off x="1776" y="1152"/>
              <a:ext cx="672" cy="672"/>
            </a:xfrm>
            <a:prstGeom prst="rect">
              <a:avLst/>
            </a:prstGeom>
            <a:gradFill rotWithShape="1">
              <a:gsLst>
                <a:gs pos="0">
                  <a:srgbClr val="139143"/>
                </a:gs>
                <a:gs pos="50000">
                  <a:srgbClr val="99FF66"/>
                </a:gs>
                <a:gs pos="100000">
                  <a:srgbClr val="139143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139143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grpSp>
          <p:nvGrpSpPr>
            <p:cNvPr id="98318" name="Group 14"/>
            <p:cNvGrpSpPr>
              <a:grpSpLocks/>
            </p:cNvGrpSpPr>
            <p:nvPr/>
          </p:nvGrpSpPr>
          <p:grpSpPr bwMode="auto">
            <a:xfrm>
              <a:off x="2448" y="1296"/>
              <a:ext cx="624" cy="96"/>
              <a:chOff x="2003" y="3439"/>
              <a:chExt cx="468" cy="244"/>
            </a:xfrm>
          </p:grpSpPr>
          <p:sp>
            <p:nvSpPr>
              <p:cNvPr id="98319" name="Oval 15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8320" name="Rectangle 16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8321" name="Oval 17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8322" name="Oval 18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98323" name="Rectangle 19"/>
            <p:cNvSpPr>
              <a:spLocks noChangeArrowheads="1"/>
            </p:cNvSpPr>
            <p:nvPr/>
          </p:nvSpPr>
          <p:spPr bwMode="gray">
            <a:xfrm rot="3419336">
              <a:off x="2880" y="1152"/>
              <a:ext cx="672" cy="672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rgbClr val="BB96BC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tx2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grpSp>
          <p:nvGrpSpPr>
            <p:cNvPr id="98324" name="Group 20"/>
            <p:cNvGrpSpPr>
              <a:grpSpLocks/>
            </p:cNvGrpSpPr>
            <p:nvPr/>
          </p:nvGrpSpPr>
          <p:grpSpPr bwMode="auto">
            <a:xfrm>
              <a:off x="3600" y="1296"/>
              <a:ext cx="816" cy="96"/>
              <a:chOff x="2003" y="3439"/>
              <a:chExt cx="468" cy="244"/>
            </a:xfrm>
          </p:grpSpPr>
          <p:sp>
            <p:nvSpPr>
              <p:cNvPr id="98325" name="Oval 21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8326" name="Rectangle 22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8327" name="Oval 23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8328" name="Oval 24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98329" name="Rectangle 25"/>
            <p:cNvSpPr>
              <a:spLocks noChangeArrowheads="1"/>
            </p:cNvSpPr>
            <p:nvPr/>
          </p:nvSpPr>
          <p:spPr bwMode="gray">
            <a:xfrm rot="3419336">
              <a:off x="4032" y="1152"/>
              <a:ext cx="672" cy="672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50000">
                  <a:srgbClr val="3366FF"/>
                </a:gs>
                <a:gs pos="100000">
                  <a:schemeClr val="hlink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3366FF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</p:grpSp>
      <p:sp>
        <p:nvSpPr>
          <p:cNvPr id="98331" name="Rectangle 27"/>
          <p:cNvSpPr>
            <a:spLocks noChangeArrowheads="1"/>
          </p:cNvSpPr>
          <p:nvPr/>
        </p:nvSpPr>
        <p:spPr bwMode="gray">
          <a:xfrm>
            <a:off x="6877050" y="1341438"/>
            <a:ext cx="900113" cy="144462"/>
          </a:xfrm>
          <a:prstGeom prst="rect">
            <a:avLst/>
          </a:prstGeom>
          <a:gradFill rotWithShape="1">
            <a:gsLst>
              <a:gs pos="0">
                <a:srgbClr val="5F5F5F"/>
              </a:gs>
              <a:gs pos="50000">
                <a:schemeClr val="bg2"/>
              </a:gs>
              <a:gs pos="100000">
                <a:srgbClr val="5F5F5F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332" name="Rectangle 28"/>
          <p:cNvSpPr>
            <a:spLocks noChangeArrowheads="1"/>
          </p:cNvSpPr>
          <p:nvPr/>
        </p:nvSpPr>
        <p:spPr bwMode="gray">
          <a:xfrm>
            <a:off x="827088" y="1341438"/>
            <a:ext cx="5048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US" sz="28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334" name="Rectangle 30"/>
          <p:cNvSpPr>
            <a:spLocks noChangeArrowheads="1"/>
          </p:cNvSpPr>
          <p:nvPr/>
        </p:nvSpPr>
        <p:spPr bwMode="gray">
          <a:xfrm>
            <a:off x="2627313" y="1268413"/>
            <a:ext cx="3642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800" b="1" dirty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2800" b="1" dirty="0">
              <a:solidFill>
                <a:srgbClr val="313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335" name="Rectangle 31"/>
          <p:cNvSpPr>
            <a:spLocks noChangeArrowheads="1"/>
          </p:cNvSpPr>
          <p:nvPr/>
        </p:nvSpPr>
        <p:spPr bwMode="gray">
          <a:xfrm>
            <a:off x="4284663" y="1341438"/>
            <a:ext cx="3571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US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336" name="Rectangle 32"/>
          <p:cNvSpPr>
            <a:spLocks noChangeArrowheads="1"/>
          </p:cNvSpPr>
          <p:nvPr/>
        </p:nvSpPr>
        <p:spPr bwMode="gray">
          <a:xfrm>
            <a:off x="6011863" y="1268413"/>
            <a:ext cx="3642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338" name="AutoShape 34"/>
          <p:cNvSpPr>
            <a:spLocks noChangeArrowheads="1"/>
          </p:cNvSpPr>
          <p:nvPr/>
        </p:nvSpPr>
        <p:spPr bwMode="auto">
          <a:xfrm>
            <a:off x="314601" y="2796530"/>
            <a:ext cx="1593850" cy="2681288"/>
          </a:xfrm>
          <a:prstGeom prst="roundRect">
            <a:avLst>
              <a:gd name="adj" fmla="val 13745"/>
            </a:avLst>
          </a:prstGeom>
          <a:solidFill>
            <a:srgbClr val="FFFF99"/>
          </a:solidFill>
          <a:ln w="38100">
            <a:solidFill>
              <a:srgbClr val="FF9900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339" name="Rectangle 35"/>
          <p:cNvSpPr>
            <a:spLocks noChangeArrowheads="1"/>
          </p:cNvSpPr>
          <p:nvPr/>
        </p:nvSpPr>
        <p:spPr bwMode="auto">
          <a:xfrm>
            <a:off x="416654" y="3020485"/>
            <a:ext cx="137636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Мало-</a:t>
            </a:r>
          </a:p>
          <a:p>
            <a:pPr algn="ctr"/>
            <a:r>
              <a:rPr lang="ru-RU" sz="2000" b="1" dirty="0" err="1" smtClean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обеспе</a:t>
            </a:r>
            <a:endParaRPr lang="ru-RU" sz="2000" b="1" dirty="0" smtClean="0">
              <a:solidFill>
                <a:srgbClr val="313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err="1" smtClean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чен</a:t>
            </a:r>
            <a:endParaRPr lang="ru-RU" sz="2000" b="1" dirty="0" smtClean="0">
              <a:solidFill>
                <a:srgbClr val="313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err="1" smtClean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ность</a:t>
            </a:r>
            <a:r>
              <a:rPr lang="ru-RU" sz="2000" b="1" dirty="0" smtClean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313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семей</a:t>
            </a:r>
            <a:endParaRPr lang="en-US" sz="2000" b="1" dirty="0">
              <a:solidFill>
                <a:srgbClr val="313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340" name="AutoShape 36"/>
          <p:cNvSpPr>
            <a:spLocks noChangeArrowheads="1"/>
          </p:cNvSpPr>
          <p:nvPr/>
        </p:nvSpPr>
        <p:spPr bwMode="auto">
          <a:xfrm>
            <a:off x="2051050" y="2852738"/>
            <a:ext cx="1511300" cy="2590800"/>
          </a:xfrm>
          <a:prstGeom prst="roundRect">
            <a:avLst>
              <a:gd name="adj" fmla="val 13745"/>
            </a:avLst>
          </a:prstGeom>
          <a:solidFill>
            <a:srgbClr val="CCFFCC"/>
          </a:solidFill>
          <a:ln w="38100">
            <a:solidFill>
              <a:srgbClr val="339966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341" name="Rectangle 37"/>
          <p:cNvSpPr>
            <a:spLocks noChangeArrowheads="1"/>
          </p:cNvSpPr>
          <p:nvPr/>
        </p:nvSpPr>
        <p:spPr bwMode="auto">
          <a:xfrm>
            <a:off x="1979613" y="3068638"/>
            <a:ext cx="15113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Успевае-мость</a:t>
            </a:r>
            <a:r>
              <a:rPr lang="ru-RU" sz="2000" b="1" dirty="0" smtClean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313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 err="1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посещае-мость</a:t>
            </a:r>
            <a:r>
              <a:rPr lang="ru-RU" sz="2000" b="1" dirty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8342" name="AutoShape 38"/>
          <p:cNvSpPr>
            <a:spLocks noChangeArrowheads="1"/>
          </p:cNvSpPr>
          <p:nvPr/>
        </p:nvSpPr>
        <p:spPr bwMode="auto">
          <a:xfrm>
            <a:off x="3779838" y="2852738"/>
            <a:ext cx="1511300" cy="2590800"/>
          </a:xfrm>
          <a:prstGeom prst="roundRect">
            <a:avLst>
              <a:gd name="adj" fmla="val 13745"/>
            </a:avLst>
          </a:prstGeom>
          <a:solidFill>
            <a:srgbClr val="FF99CC"/>
          </a:solidFill>
          <a:ln w="38100">
            <a:solidFill>
              <a:srgbClr val="800080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343" name="Rectangle 39"/>
          <p:cNvSpPr>
            <a:spLocks noChangeArrowheads="1"/>
          </p:cNvSpPr>
          <p:nvPr/>
        </p:nvSpPr>
        <p:spPr bwMode="auto">
          <a:xfrm>
            <a:off x="3779838" y="2780928"/>
            <a:ext cx="147796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Georgia" pitchFamily="18" charset="0"/>
              </a:rPr>
              <a:t> </a:t>
            </a:r>
            <a:r>
              <a:rPr lang="ru-RU" b="1" dirty="0" err="1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Безнад-зорность</a:t>
            </a:r>
            <a:r>
              <a:rPr lang="ru-RU" b="1" dirty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 детей </a:t>
            </a:r>
          </a:p>
          <a:p>
            <a:pPr algn="ctr"/>
            <a:r>
              <a:rPr lang="ru-RU" b="1" dirty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b="1" dirty="0" err="1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внеучеб-ное</a:t>
            </a:r>
            <a:r>
              <a:rPr lang="ru-RU" b="1" dirty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 время</a:t>
            </a:r>
            <a:endParaRPr lang="en-US" b="1" dirty="0">
              <a:solidFill>
                <a:srgbClr val="313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344" name="AutoShape 40"/>
          <p:cNvSpPr>
            <a:spLocks noChangeArrowheads="1"/>
          </p:cNvSpPr>
          <p:nvPr/>
        </p:nvSpPr>
        <p:spPr bwMode="auto">
          <a:xfrm>
            <a:off x="5508105" y="2852738"/>
            <a:ext cx="1656284" cy="2590800"/>
          </a:xfrm>
          <a:prstGeom prst="roundRect">
            <a:avLst>
              <a:gd name="adj" fmla="val 13745"/>
            </a:avLst>
          </a:prstGeom>
          <a:solidFill>
            <a:srgbClr val="99CCFF"/>
          </a:solidFill>
          <a:ln w="38100">
            <a:solidFill>
              <a:srgbClr val="3366FF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345" name="Rectangle 41"/>
          <p:cNvSpPr>
            <a:spLocks noChangeArrowheads="1"/>
          </p:cNvSpPr>
          <p:nvPr/>
        </p:nvSpPr>
        <p:spPr bwMode="auto">
          <a:xfrm>
            <a:off x="5436096" y="2780928"/>
            <a:ext cx="187275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Наличие вредных привычек </a:t>
            </a:r>
          </a:p>
          <a:p>
            <a:pPr algn="ctr"/>
            <a:r>
              <a:rPr lang="ru-RU" sz="2000" b="1" dirty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</a:p>
          <a:p>
            <a:pPr algn="ctr"/>
            <a:r>
              <a:rPr lang="ru-RU" sz="2000" b="1" dirty="0" smtClean="0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совершение  </a:t>
            </a:r>
            <a:r>
              <a:rPr lang="ru-RU" sz="2000" b="1" dirty="0" err="1">
                <a:solidFill>
                  <a:srgbClr val="313600"/>
                </a:solidFill>
                <a:latin typeface="Times New Roman" pitchFamily="18" charset="0"/>
                <a:cs typeface="Times New Roman" pitchFamily="18" charset="0"/>
              </a:rPr>
              <a:t>правона-рушений</a:t>
            </a:r>
            <a:endParaRPr lang="en-US" sz="2000" b="1" dirty="0">
              <a:solidFill>
                <a:srgbClr val="313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347" name="Rectangle 43"/>
          <p:cNvSpPr>
            <a:spLocks noChangeArrowheads="1"/>
          </p:cNvSpPr>
          <p:nvPr/>
        </p:nvSpPr>
        <p:spPr bwMode="auto">
          <a:xfrm>
            <a:off x="7452320" y="2852936"/>
            <a:ext cx="13694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b="1" dirty="0">
                <a:latin typeface="Georgia" pitchFamily="18" charset="0"/>
              </a:rPr>
              <a:t> 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1104</TotalTime>
  <Words>395</Words>
  <Application>Microsoft Office PowerPoint</Application>
  <PresentationFormat>Экран (4:3)</PresentationFormat>
  <Paragraphs>159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Calibri</vt:lpstr>
      <vt:lpstr>Century Gothic</vt:lpstr>
      <vt:lpstr>Comic Sans MS</vt:lpstr>
      <vt:lpstr>Georgia</vt:lpstr>
      <vt:lpstr>Times New Roman</vt:lpstr>
      <vt:lpstr>Verdana</vt:lpstr>
      <vt:lpstr>Wingdings 3</vt:lpstr>
      <vt:lpstr>Сектор</vt:lpstr>
      <vt:lpstr> Социальный педагог и неблагополучная семья.  Как помочь обучающемуся?</vt:lpstr>
      <vt:lpstr> Цель социально-педагогической деятельности</vt:lpstr>
      <vt:lpstr>Презентация PowerPoint</vt:lpstr>
      <vt:lpstr>Презентация PowerPoint</vt:lpstr>
      <vt:lpstr>Факторы риска</vt:lpstr>
      <vt:lpstr>Факторы риска</vt:lpstr>
      <vt:lpstr> Социально-педагогическая помощь</vt:lpstr>
      <vt:lpstr>Документация социального педагога на обучающихся «группы риска»</vt:lpstr>
      <vt:lpstr>Трудности детей «группы риска»</vt:lpstr>
      <vt:lpstr>Формы и методы работы с семьёй</vt:lpstr>
      <vt:lpstr>Принципы общения                 с детьми «группы риска»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Социально-педагогическая помощь классному руководителю</dc:title>
  <dc:creator>Пользователь</dc:creator>
  <cp:lastModifiedBy>Пользователь Windows</cp:lastModifiedBy>
  <cp:revision>96</cp:revision>
  <dcterms:created xsi:type="dcterms:W3CDTF">2010-03-14T12:41:45Z</dcterms:created>
  <dcterms:modified xsi:type="dcterms:W3CDTF">2022-11-03T09:20:42Z</dcterms:modified>
</cp:coreProperties>
</file>