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76" r:id="rId5"/>
    <p:sldId id="268" r:id="rId6"/>
    <p:sldId id="269" r:id="rId7"/>
    <p:sldId id="277" r:id="rId8"/>
    <p:sldId id="280" r:id="rId9"/>
    <p:sldId id="281" r:id="rId10"/>
    <p:sldId id="279" r:id="rId11"/>
    <p:sldId id="278" r:id="rId12"/>
    <p:sldId id="282" r:id="rId13"/>
    <p:sldId id="283" r:id="rId14"/>
    <p:sldId id="285" r:id="rId15"/>
    <p:sldId id="287" r:id="rId16"/>
    <p:sldId id="270" r:id="rId17"/>
    <p:sldId id="272" r:id="rId18"/>
    <p:sldId id="288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3" autoAdjust="0"/>
    <p:restoredTop sz="94630" autoAdjust="0"/>
  </p:normalViewPr>
  <p:slideViewPr>
    <p:cSldViewPr>
      <p:cViewPr varScale="1">
        <p:scale>
          <a:sx n="80" d="100"/>
          <a:sy n="80" d="100"/>
        </p:scale>
        <p:origin x="153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FA48-7F1B-44EA-B49D-CA10A982C23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6F31-1685-4C2C-ACA6-186EFE4CA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FA48-7F1B-44EA-B49D-CA10A982C23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6F31-1685-4C2C-ACA6-186EFE4CA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FA48-7F1B-44EA-B49D-CA10A982C23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6F31-1685-4C2C-ACA6-186EFE4CA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FA48-7F1B-44EA-B49D-CA10A982C23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6F31-1685-4C2C-ACA6-186EFE4CA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FA48-7F1B-44EA-B49D-CA10A982C23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6F31-1685-4C2C-ACA6-186EFE4CA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FA48-7F1B-44EA-B49D-CA10A982C23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6F31-1685-4C2C-ACA6-186EFE4CA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FA48-7F1B-44EA-B49D-CA10A982C23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6F31-1685-4C2C-ACA6-186EFE4CA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FA48-7F1B-44EA-B49D-CA10A982C23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6F31-1685-4C2C-ACA6-186EFE4CA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FA48-7F1B-44EA-B49D-CA10A982C23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6F31-1685-4C2C-ACA6-186EFE4CA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FA48-7F1B-44EA-B49D-CA10A982C23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6F31-1685-4C2C-ACA6-186EFE4CA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FA48-7F1B-44EA-B49D-CA10A982C23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2E6F31-1685-4C2C-ACA6-186EFE4CA4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32FA48-7F1B-44EA-B49D-CA10A982C231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2E6F31-1685-4C2C-ACA6-186EFE4CA4B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780928"/>
            <a:ext cx="7670752" cy="1470025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ПЛАВАНИЕ</a:t>
            </a:r>
            <a:endParaRPr lang="ru-RU" sz="5400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27784" y="5733256"/>
            <a:ext cx="6400800" cy="8763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marR="4572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0"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kumimoji="0"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1800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63604" y="2996952"/>
            <a:ext cx="7854696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3" y="476672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Кроль на спине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101" y="1556792"/>
            <a:ext cx="8039235" cy="11334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i="1" dirty="0" smtClean="0"/>
              <a:t>Плавание </a:t>
            </a:r>
            <a:r>
              <a:rPr lang="ru-RU" sz="1800" i="1" dirty="0"/>
              <a:t>на спине — наименее интенсивное из всех видов гребли, лучшее плавание для восстановления между интенсивными тренировками в </a:t>
            </a:r>
            <a:r>
              <a:rPr lang="ru-RU" sz="1800" i="1" dirty="0" smtClean="0"/>
              <a:t>спортзале.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86995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62068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Баттерфляй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484784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  Самое </a:t>
            </a:r>
            <a:r>
              <a:rPr lang="ru-RU" i="1" dirty="0"/>
              <a:t>сложное и интенсивное движение в плавании из всех и, безусловно, наиболее трудно осваиваемое. Баттерфляй действительно сжигает жир. Он идеально подходит для повышения вашего метаболизма, и это отличный способ выполнения интервальной тренировки в воде.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3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Оздоровительное плавание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6375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i="1" dirty="0" smtClean="0"/>
              <a:t>    </a:t>
            </a:r>
            <a:r>
              <a:rPr lang="ru-RU" sz="1800" i="1" u="sng" dirty="0" smtClean="0"/>
              <a:t>Оздоровительное </a:t>
            </a:r>
            <a:r>
              <a:rPr lang="ru-RU" sz="1800" i="1" u="sng" dirty="0"/>
              <a:t>плавание </a:t>
            </a:r>
            <a:r>
              <a:rPr lang="ru-RU" sz="1800" i="1" dirty="0"/>
              <a:t>- использование особенностей плавательных движений и нахождения тела в воде в лечебных, профилактических, гигиенических, закаливающих, восстановительных, тонизирующих и других целях, имеющих оздоровительную направленность</a:t>
            </a:r>
            <a:r>
              <a:rPr lang="ru-RU" sz="1800" i="1" dirty="0" smtClean="0"/>
              <a:t>.</a:t>
            </a:r>
          </a:p>
          <a:p>
            <a:pPr marL="0" indent="0" algn="just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7152199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803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Игровое плавание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6406" y="1772816"/>
            <a:ext cx="8229600" cy="4389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800" i="1" u="sng" dirty="0"/>
              <a:t>Игровое плавание </a:t>
            </a:r>
            <a:r>
              <a:rPr lang="ru-RU" sz="1800" i="1" dirty="0"/>
              <a:t>– использование всевозможных подвижных игр в условиях водной </a:t>
            </a:r>
            <a:r>
              <a:rPr lang="ru-RU" sz="1800" i="1" dirty="0" smtClean="0"/>
              <a:t>среды.</a:t>
            </a:r>
            <a:r>
              <a:rPr lang="ru-RU" sz="1800" i="1" dirty="0"/>
              <a:t/>
            </a:r>
            <a:br>
              <a:rPr lang="ru-RU" sz="1800" i="1" dirty="0"/>
            </a:b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18703848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932040" y="1052736"/>
            <a:ext cx="3754760" cy="5271864"/>
          </a:xfrm>
        </p:spPr>
        <p:txBody>
          <a:bodyPr>
            <a:normAutofit fontScale="97500"/>
          </a:bodyPr>
          <a:lstStyle/>
          <a:p>
            <a:pPr marL="0" indent="0" algn="ctr">
              <a:lnSpc>
                <a:spcPct val="90000"/>
              </a:lnSpc>
              <a:buNone/>
              <a:defRPr/>
            </a:pPr>
            <a:r>
              <a:rPr lang="ru-RU" sz="49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Подводное </a:t>
            </a:r>
            <a:r>
              <a:rPr lang="ru-RU" sz="49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плавание</a:t>
            </a:r>
            <a:r>
              <a:rPr lang="ru-RU" sz="49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9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9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9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i="1" dirty="0"/>
              <a:t>Скоростное плавание под водой с использованием специального снаряжения и оборудования: акваланг со сжатым воздухом, ласты</a:t>
            </a:r>
            <a:r>
              <a:rPr lang="ru-RU" sz="2000" i="1" dirty="0" smtClean="0"/>
              <a:t>.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ru-RU" sz="2000" i="1" dirty="0"/>
              <a:t/>
            </a:r>
            <a:br>
              <a:rPr lang="ru-RU" sz="2000" i="1" dirty="0"/>
            </a:b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35613433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56176" y="2465160"/>
            <a:ext cx="2845550" cy="2620024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ru-RU" sz="20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способность человека держаться на воде (то есть обладать навыком плавания) и производить в воде жизненно необходимые действия и мероприятия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92231" y="764987"/>
            <a:ext cx="36517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Прикладное</a:t>
            </a:r>
          </a:p>
          <a:p>
            <a:pPr algn="ctr"/>
            <a:r>
              <a:rPr lang="ru-RU" sz="4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плавание </a:t>
            </a:r>
          </a:p>
        </p:txBody>
      </p:sp>
    </p:spTree>
    <p:extLst>
      <p:ext uri="{BB962C8B-B14F-4D97-AF65-F5344CB8AC3E}">
        <p14:creationId xmlns:p14="http://schemas.microsoft.com/office/powerpoint/2010/main" val="24076984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Меры предосторожности при плавании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35480"/>
            <a:ext cx="7931224" cy="33657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i="1" dirty="0"/>
              <a:t>1. Плавайте спустя полтора часа после еды. Так как во время данных занятий ваше тело испытывает давление воды, то это может помешать перевариванию пищи в нормальном режиме.</a:t>
            </a:r>
          </a:p>
          <a:p>
            <a:pPr marL="0" indent="0" algn="just">
              <a:buNone/>
            </a:pPr>
            <a:r>
              <a:rPr lang="ru-RU" sz="2200" i="1" dirty="0"/>
              <a:t>2. Людям, страдающим заболеваниям почек, к занятиям плаванием нужно относиться осторожно. Особенно это касается плавания в прохладной воде, так как деятельность выделительной системы активизируется. Вывод шлаков и жидкости ложится на почки</a:t>
            </a:r>
            <a:r>
              <a:rPr lang="ru-RU" sz="2200" i="1" dirty="0" smtClean="0"/>
              <a:t>.</a:t>
            </a:r>
            <a:endParaRPr lang="ru-RU" sz="22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192312"/>
            <a:ext cx="59766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/>
              <a:t>3</a:t>
            </a:r>
            <a:r>
              <a:rPr lang="ru-RU" sz="2200" i="1" dirty="0"/>
              <a:t>. Контролируете время нахождения в прохладной воде. Переохлаждение вполне может привести к простуде.</a:t>
            </a:r>
          </a:p>
          <a:p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000240"/>
            <a:ext cx="8229600" cy="12144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dirty="0" smtClean="0"/>
              <a:t>Это интересно!!!</a:t>
            </a:r>
            <a:r>
              <a:rPr lang="ru-RU" sz="4800" b="1" dirty="0" smtClean="0"/>
              <a:t> </a:t>
            </a:r>
            <a:br>
              <a:rPr lang="ru-RU" sz="4800" b="1" dirty="0" smtClean="0"/>
            </a:br>
            <a:r>
              <a:rPr lang="ru-RU" sz="4800" b="1" dirty="0" smtClean="0"/>
              <a:t>Пловец или плавец? </a:t>
            </a:r>
            <a:br>
              <a:rPr lang="ru-RU" sz="48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5016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i="1" dirty="0"/>
              <a:t>Правильно говорить пловец, т.к. это слово происходит от старинного слова "плов", которое означает лодка, челн. Следовательно, и пловец в исконном смысле – человек, который плавает на некоем судне. Однако, современное значение слова «пловец» однозначно указывает на непосредственное передвижение по воде.</a:t>
            </a:r>
            <a:endParaRPr lang="en-US" sz="220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2471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Заключение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32039"/>
            <a:ext cx="8229600" cy="23042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i="1" dirty="0" smtClean="0"/>
              <a:t>       У </a:t>
            </a:r>
            <a:r>
              <a:rPr lang="ru-RU" sz="2200" i="1" dirty="0"/>
              <a:t>каждого человека свои отношения со спортом: кто-то делает утреннюю гимнастику и совершает пробежки, кто-то ограничивается просмотром спортивных соревнований по телевизору, </a:t>
            </a:r>
            <a:r>
              <a:rPr lang="ru-RU" sz="2200" i="1" dirty="0" smtClean="0"/>
              <a:t>а некоторые </a:t>
            </a:r>
            <a:r>
              <a:rPr lang="ru-RU" sz="2200" i="1" dirty="0"/>
              <a:t>посвящают спорту всю жизнь. Важно то, что большинство людей так или иначе сопричастны к спорту, ведь спорт – это наша </a:t>
            </a:r>
            <a:r>
              <a:rPr lang="ru-RU" sz="2200" i="1" dirty="0" smtClean="0"/>
              <a:t>жизнь…</a:t>
            </a:r>
            <a:endParaRPr lang="ru-RU" sz="2200" i="1" dirty="0"/>
          </a:p>
        </p:txBody>
      </p:sp>
    </p:spTree>
    <p:extLst>
      <p:ext uri="{BB962C8B-B14F-4D97-AF65-F5344CB8AC3E}">
        <p14:creationId xmlns:p14="http://schemas.microsoft.com/office/powerpoint/2010/main" val="293941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36572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54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3886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Оглавление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r>
              <a:rPr lang="ru-RU" dirty="0" smtClean="0"/>
              <a:t>Введение  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r>
              <a:rPr lang="ru-RU" dirty="0" smtClean="0"/>
              <a:t>Почему плавание?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r>
              <a:rPr lang="ru-RU" dirty="0" smtClean="0"/>
              <a:t>Чем полезно плавание?                                                 5</a:t>
            </a:r>
          </a:p>
          <a:p>
            <a:r>
              <a:rPr lang="ru-RU" dirty="0"/>
              <a:t>История </a:t>
            </a:r>
            <a:r>
              <a:rPr lang="ru-RU" dirty="0" smtClean="0"/>
              <a:t>возникновения                                               6</a:t>
            </a:r>
            <a:endParaRPr lang="ru-RU" dirty="0"/>
          </a:p>
          <a:p>
            <a:r>
              <a:rPr lang="ru-RU" dirty="0" smtClean="0"/>
              <a:t>Виды плавания                                                                7</a:t>
            </a:r>
          </a:p>
          <a:p>
            <a:r>
              <a:rPr lang="ru-RU" dirty="0" smtClean="0"/>
              <a:t>Меры предосторожности при плавании                  16</a:t>
            </a:r>
          </a:p>
          <a:p>
            <a:r>
              <a:rPr lang="ru-RU" dirty="0" smtClean="0"/>
              <a:t>Это интересно!!!                                                            17</a:t>
            </a:r>
          </a:p>
          <a:p>
            <a:r>
              <a:rPr lang="ru-RU" dirty="0" smtClean="0"/>
              <a:t>Заключение                                                                    18</a:t>
            </a:r>
          </a:p>
          <a:p>
            <a:r>
              <a:rPr lang="ru-RU" dirty="0" smtClean="0"/>
              <a:t>Источники используемой литературы                     19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22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85270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   </a:t>
            </a:r>
            <a:r>
              <a:rPr lang="ru-RU" sz="4800" b="1" dirty="0" smtClean="0"/>
              <a:t>Введение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53186"/>
            <a:ext cx="8229600" cy="331236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i="1" dirty="0" smtClean="0"/>
              <a:t>     Человек </a:t>
            </a:r>
            <a:r>
              <a:rPr lang="ru-RU" i="1" dirty="0"/>
              <a:t>всегда стремился выйти за свои пределы, прорваться к неизведанному. Одну из таких возможностей дает спорт. </a:t>
            </a:r>
            <a:endParaRPr lang="ru-RU" i="1" dirty="0" smtClean="0"/>
          </a:p>
          <a:p>
            <a:pPr marL="0" indent="0" algn="just">
              <a:buNone/>
            </a:pPr>
            <a:r>
              <a:rPr lang="ru-RU" i="1" dirty="0" smtClean="0"/>
              <a:t>    «</a:t>
            </a:r>
            <a:r>
              <a:rPr lang="ru-RU" i="1" dirty="0"/>
              <a:t>Познай самого себя», — говорили древние греки, сделавшие спортивные состязания неотъемлемой частью своей культуры и подарившие миру Олимпийские игры. Спорт помогает человеку понять самого себя, узнать, на что он способен, подойти к пределу своих возможностей, и, возможно, переступить через него.</a:t>
            </a:r>
          </a:p>
        </p:txBody>
      </p:sp>
    </p:spTree>
    <p:extLst>
      <p:ext uri="{BB962C8B-B14F-4D97-AF65-F5344CB8AC3E}">
        <p14:creationId xmlns:p14="http://schemas.microsoft.com/office/powerpoint/2010/main" val="35600589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64" y="548680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Почему плавание?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4" y="1457623"/>
            <a:ext cx="8229600" cy="276083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i="1" dirty="0" smtClean="0"/>
              <a:t>    Вода, в определенном смысле - родная </a:t>
            </a:r>
            <a:r>
              <a:rPr lang="ru-RU" sz="2000" i="1" dirty="0"/>
              <a:t>стихия для человека. </a:t>
            </a:r>
            <a:endParaRPr lang="ru-RU" sz="2000" i="1" dirty="0" smtClean="0"/>
          </a:p>
          <a:p>
            <a:pPr marL="0" indent="0" algn="just">
              <a:buNone/>
            </a:pPr>
            <a:r>
              <a:rPr lang="ru-RU" sz="2000" i="1" dirty="0" smtClean="0"/>
              <a:t>    Формирование </a:t>
            </a:r>
            <a:r>
              <a:rPr lang="ru-RU" sz="2000" i="1" dirty="0"/>
              <a:t>маленького человечка в утробе матери происходит именно в воде, может быть, поэтому пребывание в водной стихии так нравится и взрослым, и детям. </a:t>
            </a:r>
            <a:endParaRPr lang="ru-RU" sz="2000" i="1" dirty="0" smtClean="0"/>
          </a:p>
          <a:p>
            <a:pPr marL="0" indent="0" algn="just">
              <a:buNone/>
            </a:pPr>
            <a:r>
              <a:rPr lang="ru-RU" sz="2000" i="1" dirty="0"/>
              <a:t> </a:t>
            </a:r>
            <a:r>
              <a:rPr lang="ru-RU" sz="2000" i="1" dirty="0" smtClean="0"/>
              <a:t>    Плавание </a:t>
            </a:r>
            <a:r>
              <a:rPr lang="ru-RU" sz="2000" i="1" dirty="0"/>
              <a:t>приносит массу положительных эмоций, </a:t>
            </a:r>
            <a:r>
              <a:rPr lang="ru-RU" sz="2000" i="1" dirty="0" smtClean="0"/>
              <a:t>а также, </a:t>
            </a:r>
            <a:r>
              <a:rPr lang="ru-RU" sz="2000" i="1" dirty="0"/>
              <a:t>оно оказывает замечательный оздоровительный  и укрепляющий эффект. Польза плавания настолько велика, что это занятие можно отнести не только к самым популярным видам спорта, но и к терапевтическим методикам, применяемых в </a:t>
            </a:r>
            <a:r>
              <a:rPr lang="ru-RU" sz="2000" i="1" dirty="0" smtClean="0"/>
              <a:t>медицине.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5875" y="4202245"/>
            <a:ext cx="81805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    Плавание </a:t>
            </a:r>
            <a:r>
              <a:rPr lang="ru-RU" sz="2000" i="1" dirty="0"/>
              <a:t>– самый красивый и самый </a:t>
            </a:r>
            <a:r>
              <a:rPr lang="ru-RU" sz="2000" i="1" dirty="0" smtClean="0"/>
              <a:t>полезный </a:t>
            </a:r>
            <a:r>
              <a:rPr lang="ru-RU" sz="2000" i="1" dirty="0"/>
              <a:t>вид спорт</a:t>
            </a:r>
            <a:r>
              <a:rPr lang="ru-RU" i="1" dirty="0"/>
              <a:t>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5876" y="479715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i="1" dirty="0" smtClean="0"/>
              <a:t>    Если </a:t>
            </a:r>
            <a:r>
              <a:rPr lang="ru-RU" sz="2000" i="1" dirty="0"/>
              <a:t>вы ищете для себя занятие, позволяющее совместить «приятное с полезным»,  плавание – именно то, что вам нужно. </a:t>
            </a:r>
          </a:p>
        </p:txBody>
      </p:sp>
    </p:spTree>
    <p:extLst>
      <p:ext uri="{BB962C8B-B14F-4D97-AF65-F5344CB8AC3E}">
        <p14:creationId xmlns:p14="http://schemas.microsoft.com/office/powerpoint/2010/main" val="318737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18676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/>
              <a:t>Чем полезно плавание?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2634" y="1340769"/>
            <a:ext cx="8229600" cy="2952327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i="1" dirty="0" smtClean="0"/>
              <a:t>  Польза </a:t>
            </a:r>
            <a:r>
              <a:rPr lang="ru-RU" sz="2000" i="1" dirty="0"/>
              <a:t>плавания состоит в том, что оно содействует укреплению </a:t>
            </a:r>
            <a:r>
              <a:rPr lang="ru-RU" sz="2000" i="1" dirty="0" smtClean="0"/>
              <a:t>всего организма человека:</a:t>
            </a:r>
          </a:p>
          <a:p>
            <a:pPr algn="just">
              <a:spcBef>
                <a:spcPts val="0"/>
              </a:spcBef>
            </a:pPr>
            <a:r>
              <a:rPr lang="ru-RU" sz="2000" i="1" dirty="0"/>
              <a:t>в воде человек почти ничего не весит, </a:t>
            </a:r>
            <a:r>
              <a:rPr lang="ru-RU" sz="2000" i="1" dirty="0" smtClean="0"/>
              <a:t>в </a:t>
            </a:r>
            <a:r>
              <a:rPr lang="ru-RU" sz="2000" i="1" dirty="0"/>
              <a:t>такой ситуации  </a:t>
            </a:r>
            <a:r>
              <a:rPr lang="ru-RU" sz="2000" i="1" dirty="0" smtClean="0"/>
              <a:t>с </a:t>
            </a:r>
            <a:r>
              <a:rPr lang="ru-RU" sz="2000" i="1" dirty="0"/>
              <a:t>позвоночника снимается всякая </a:t>
            </a:r>
            <a:r>
              <a:rPr lang="ru-RU" sz="2000" i="1" dirty="0" smtClean="0"/>
              <a:t>нагрузка;</a:t>
            </a:r>
          </a:p>
          <a:p>
            <a:pPr algn="just">
              <a:spcBef>
                <a:spcPts val="0"/>
              </a:spcBef>
            </a:pPr>
            <a:r>
              <a:rPr lang="ru-RU" sz="2000" i="1" dirty="0"/>
              <a:t>плавание </a:t>
            </a:r>
            <a:r>
              <a:rPr lang="ru-RU" sz="2000" i="1" dirty="0" smtClean="0"/>
              <a:t>это отличный способ </a:t>
            </a:r>
            <a:r>
              <a:rPr lang="ru-RU" sz="2000" i="1" dirty="0"/>
              <a:t>укрепления </a:t>
            </a:r>
            <a:r>
              <a:rPr lang="ru-RU" sz="2000" i="1" dirty="0" smtClean="0"/>
              <a:t>мышц, если </a:t>
            </a:r>
            <a:r>
              <a:rPr lang="ru-RU" sz="2000" i="1" dirty="0"/>
              <a:t>выполнять различные упражнения, то можно тренировать различные группы мышц, прямо как в </a:t>
            </a:r>
            <a:r>
              <a:rPr lang="ru-RU" sz="2000" i="1" dirty="0" smtClean="0"/>
              <a:t>спортзале</a:t>
            </a:r>
            <a:r>
              <a:rPr lang="ru-RU" sz="2000" i="1" dirty="0"/>
              <a:t>;</a:t>
            </a:r>
            <a:endParaRPr lang="ru-RU" sz="2000" i="1" dirty="0" smtClean="0"/>
          </a:p>
          <a:p>
            <a:pPr algn="just">
              <a:spcBef>
                <a:spcPts val="0"/>
              </a:spcBef>
            </a:pPr>
            <a:r>
              <a:rPr lang="ru-RU" sz="2000" i="1" dirty="0" smtClean="0"/>
              <a:t>сжигание </a:t>
            </a:r>
            <a:r>
              <a:rPr lang="ru-RU" sz="2000" i="1" dirty="0"/>
              <a:t>лишнего </a:t>
            </a:r>
            <a:r>
              <a:rPr lang="ru-RU" sz="2000" i="1" dirty="0" smtClean="0"/>
              <a:t>жира, </a:t>
            </a:r>
            <a:r>
              <a:rPr lang="ru-RU" sz="2000" i="1" dirty="0"/>
              <a:t>за один час плавания можно сжечь от двухсот и до пятисот калорий лишнего </a:t>
            </a:r>
            <a:r>
              <a:rPr lang="ru-RU" sz="2000" i="1" dirty="0" smtClean="0"/>
              <a:t>жира;</a:t>
            </a:r>
            <a:endParaRPr lang="ru-RU" sz="2000" i="1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026751" y="4957996"/>
            <a:ext cx="4176464" cy="53608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ru-RU" sz="2000" i="1" dirty="0"/>
              <a:t>у</a:t>
            </a:r>
            <a:r>
              <a:rPr lang="ru-RU" sz="2000" i="1" dirty="0" smtClean="0"/>
              <a:t>лучшение гибкости тела; 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995936" y="4249654"/>
            <a:ext cx="5040560" cy="70834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ru-RU" sz="2000" i="1" dirty="0"/>
              <a:t>тренирует и укрепляет дыхательную систему; 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4033246" y="5383654"/>
            <a:ext cx="4931241" cy="114169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ru-RU" sz="2000" i="1" dirty="0"/>
              <a:t>плавание положительно влияет на эмоциональное </a:t>
            </a:r>
            <a:r>
              <a:rPr lang="ru-RU" sz="2000" i="1" dirty="0" smtClean="0"/>
              <a:t>состояние и на  настроение человека в целом.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71364" y="482053"/>
            <a:ext cx="8229600" cy="85270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/>
              <a:t>История возникновения</a:t>
            </a:r>
            <a:endParaRPr lang="ru-RU" sz="4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87675" y="3058504"/>
            <a:ext cx="58048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   </a:t>
            </a:r>
            <a:r>
              <a:rPr lang="ru-RU" i="1" dirty="0"/>
              <a:t>Первые школы плавания появились во второй половине 18 начале 19 веков в Германии, Австрии, Чехословакии, Франции. </a:t>
            </a:r>
          </a:p>
          <a:p>
            <a:pPr algn="just"/>
            <a:r>
              <a:rPr lang="ru-RU" i="1" dirty="0"/>
              <a:t>   Плавание в России в древности развивалось как прикладной вид. В середине 17 века в русских войсках вводится обучение </a:t>
            </a:r>
            <a:r>
              <a:rPr lang="ru-RU" i="1" dirty="0" smtClean="0"/>
              <a:t>плаванию. Пётр 1 </a:t>
            </a:r>
            <a:r>
              <a:rPr lang="ru-RU" i="1" dirty="0"/>
              <a:t>вводит </a:t>
            </a:r>
            <a:r>
              <a:rPr lang="ru-RU" i="1" dirty="0" smtClean="0"/>
              <a:t>в </a:t>
            </a:r>
            <a:r>
              <a:rPr lang="ru-RU" i="1" dirty="0"/>
              <a:t>программу подготовки офицеров армии и флота: «Всем новым солдатам без изъятия должно учиться плавать, не всегда есть мосты.» </a:t>
            </a:r>
            <a:endParaRPr lang="ru-RU" i="1" dirty="0" smtClean="0"/>
          </a:p>
          <a:p>
            <a:pPr algn="just"/>
            <a:r>
              <a:rPr lang="ru-RU" i="1" dirty="0" smtClean="0"/>
              <a:t>В </a:t>
            </a:r>
            <a:r>
              <a:rPr lang="ru-RU" i="1" dirty="0"/>
              <a:t>1913г. в Киеве  впервые проведено первенство России </a:t>
            </a:r>
            <a:r>
              <a:rPr lang="ru-RU" i="1" dirty="0" smtClean="0"/>
              <a:t>по плаванию.</a:t>
            </a:r>
          </a:p>
          <a:p>
            <a:pPr algn="just"/>
            <a:r>
              <a:rPr lang="ru-RU" i="1" dirty="0" smtClean="0"/>
              <a:t>В </a:t>
            </a:r>
            <a:r>
              <a:rPr lang="ru-RU" i="1" dirty="0"/>
              <a:t>СССР первые соревнования по плаванию состоялись  в 1918г. в </a:t>
            </a:r>
            <a:r>
              <a:rPr lang="ru-RU" i="1" dirty="0" smtClean="0"/>
              <a:t>Москве.</a:t>
            </a:r>
            <a:endParaRPr lang="ru-RU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334757"/>
            <a:ext cx="864095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</a:t>
            </a:r>
            <a:r>
              <a:rPr lang="ru-RU" i="1" dirty="0" smtClean="0"/>
              <a:t>Плавание имеет </a:t>
            </a:r>
            <a:r>
              <a:rPr lang="ru-RU" i="1" dirty="0"/>
              <a:t>необычайно давнюю историю. Ещё Древние славянами проводились соревнования по плаванию, суть их была такова: Люди плавали по реке и ловили рыбу руками, тот кто приносил на берег самую крупную рыбу, того и считали победителем</a:t>
            </a:r>
            <a:r>
              <a:rPr lang="ru-RU" i="1" dirty="0" smtClean="0"/>
              <a:t>. </a:t>
            </a:r>
            <a:r>
              <a:rPr lang="ru-RU" i="1" dirty="0"/>
              <a:t>Спортивное плавание зародилось на рубеже  15 – 16 веков. </a:t>
            </a:r>
            <a:endParaRPr lang="ru-RU" i="1" dirty="0" smtClean="0"/>
          </a:p>
          <a:p>
            <a:pPr algn="just"/>
            <a:r>
              <a:rPr lang="ru-RU" i="1" dirty="0" smtClean="0"/>
              <a:t>   Первыми </a:t>
            </a:r>
            <a:r>
              <a:rPr lang="ru-RU" i="1" dirty="0"/>
              <a:t>соревнованиями были состязания пловцов в 1515 году в Венеции. </a:t>
            </a:r>
            <a:br>
              <a:rPr lang="ru-RU" i="1" dirty="0"/>
            </a:br>
            <a:endParaRPr lang="ru-RU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71364" y="488117"/>
            <a:ext cx="8229600" cy="85270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/>
              <a:t>Виды плавания</a:t>
            </a:r>
            <a:endParaRPr lang="ru-RU" sz="4800" b="1" dirty="0"/>
          </a:p>
        </p:txBody>
      </p:sp>
      <p:pic>
        <p:nvPicPr>
          <p:cNvPr id="5" name="Объект 3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560" y="1412776"/>
            <a:ext cx="7776864" cy="511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54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Спортивное плавание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69943"/>
            <a:ext cx="8373616" cy="102387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i="1" dirty="0" smtClean="0"/>
              <a:t>    </a:t>
            </a:r>
            <a:r>
              <a:rPr lang="ru-RU" sz="2000" i="1" u="sng" dirty="0" smtClean="0"/>
              <a:t>Спортивное </a:t>
            </a:r>
            <a:r>
              <a:rPr lang="ru-RU" sz="2000" i="1" u="sng" dirty="0"/>
              <a:t>плавание </a:t>
            </a:r>
            <a:r>
              <a:rPr lang="ru-RU" sz="2000" i="1" dirty="0" smtClean="0"/>
              <a:t>- характеризуется </a:t>
            </a:r>
            <a:r>
              <a:rPr lang="ru-RU" sz="2000" i="1" dirty="0"/>
              <a:t>системой специальной подготовки и участием в соревнованиях, которые проходят по определенным правилам.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7992888" cy="3913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2675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796" y="548680"/>
            <a:ext cx="8352928" cy="79208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Кроль на груди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34076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i="1" dirty="0" smtClean="0"/>
              <a:t>Быстрый </a:t>
            </a:r>
            <a:r>
              <a:rPr lang="ru-RU" i="1" dirty="0"/>
              <a:t>темп плавания, так как он создает большую силу </a:t>
            </a:r>
            <a:r>
              <a:rPr lang="ru-RU" i="1" dirty="0" smtClean="0"/>
              <a:t>гребков и требует быстрых </a:t>
            </a:r>
            <a:r>
              <a:rPr lang="ru-RU" i="1" dirty="0"/>
              <a:t>движений руками, от головы </a:t>
            </a:r>
            <a:r>
              <a:rPr lang="ru-RU" i="1" dirty="0" smtClean="0"/>
              <a:t>–</a:t>
            </a:r>
            <a:r>
              <a:rPr lang="ru-RU" i="1" dirty="0"/>
              <a:t> </a:t>
            </a:r>
            <a:r>
              <a:rPr lang="ru-RU" i="1" dirty="0" smtClean="0"/>
              <a:t>вниз</a:t>
            </a:r>
            <a:r>
              <a:rPr lang="ru-RU" i="1" dirty="0"/>
              <a:t>, по сторонам вашего </a:t>
            </a:r>
            <a:r>
              <a:rPr lang="ru-RU" i="1" dirty="0" smtClean="0"/>
              <a:t>тела задействован </a:t>
            </a:r>
            <a:r>
              <a:rPr lang="ru-RU" i="1" dirty="0"/>
              <a:t>потенциал </a:t>
            </a:r>
            <a:r>
              <a:rPr lang="ru-RU" i="1" dirty="0" smtClean="0"/>
              <a:t>всех </a:t>
            </a:r>
            <a:r>
              <a:rPr lang="ru-RU" i="1" dirty="0"/>
              <a:t>быстро сокращающихся мышечных волокон, </a:t>
            </a:r>
            <a:r>
              <a:rPr lang="ru-RU" i="1" dirty="0" smtClean="0"/>
              <a:t>которые </a:t>
            </a:r>
            <a:r>
              <a:rPr lang="ru-RU" i="1" dirty="0"/>
              <a:t>ведет к улучшению вашей мощности и скорости.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43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704</TotalTime>
  <Words>843</Words>
  <Application>Microsoft Office PowerPoint</Application>
  <PresentationFormat>Экран (4:3)</PresentationFormat>
  <Paragraphs>64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Calibri</vt:lpstr>
      <vt:lpstr>Constantia</vt:lpstr>
      <vt:lpstr>Georgia</vt:lpstr>
      <vt:lpstr>Times New Roman</vt:lpstr>
      <vt:lpstr>Wingdings 2</vt:lpstr>
      <vt:lpstr>Поток</vt:lpstr>
      <vt:lpstr>ПЛАВАНИЕ</vt:lpstr>
      <vt:lpstr>Оглавление</vt:lpstr>
      <vt:lpstr>    Введение</vt:lpstr>
      <vt:lpstr>Почему плавание?</vt:lpstr>
      <vt:lpstr>Чем полезно плавание? </vt:lpstr>
      <vt:lpstr>Презентация PowerPoint</vt:lpstr>
      <vt:lpstr>Презентация PowerPoint</vt:lpstr>
      <vt:lpstr>Спортивное плавание</vt:lpstr>
      <vt:lpstr>Кроль на груди</vt:lpstr>
      <vt:lpstr>Кроль на спине </vt:lpstr>
      <vt:lpstr>Баттерфляй</vt:lpstr>
      <vt:lpstr>Оздоровительное плавание</vt:lpstr>
      <vt:lpstr>Игровое плавание </vt:lpstr>
      <vt:lpstr>Презентация PowerPoint</vt:lpstr>
      <vt:lpstr>- способность человека держаться на воде (то есть обладать навыком плавания) и производить в воде жизненно необходимые действия и мероприятия</vt:lpstr>
      <vt:lpstr>Меры предосторожности при плавании</vt:lpstr>
      <vt:lpstr>  Это интересно!!!  Пловец или плавец?   </vt:lpstr>
      <vt:lpstr>Заключение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любимый вид спорта - плавание</dc:title>
  <dc:creator>Артур</dc:creator>
  <cp:lastModifiedBy>Алексей</cp:lastModifiedBy>
  <cp:revision>53</cp:revision>
  <dcterms:created xsi:type="dcterms:W3CDTF">2012-04-16T02:23:26Z</dcterms:created>
  <dcterms:modified xsi:type="dcterms:W3CDTF">2022-11-16T15:37:42Z</dcterms:modified>
</cp:coreProperties>
</file>