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2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83" r:id="rId12"/>
    <p:sldId id="285" r:id="rId13"/>
    <p:sldId id="288" r:id="rId14"/>
    <p:sldId id="291" r:id="rId15"/>
    <p:sldId id="294" r:id="rId16"/>
    <p:sldId id="295" r:id="rId17"/>
    <p:sldId id="296" r:id="rId18"/>
    <p:sldId id="297" r:id="rId19"/>
    <p:sldId id="298" r:id="rId20"/>
    <p:sldId id="258" r:id="rId21"/>
  </p:sldIdLst>
  <p:sldSz cx="10826750" cy="8120063" type="B4ISO"/>
  <p:notesSz cx="9144000" cy="6858000"/>
  <p:defaultTextStyle>
    <a:defPPr>
      <a:defRPr lang="ru-RU"/>
    </a:defPPr>
    <a:lvl1pPr marL="0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3821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7641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71463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95282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19103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42923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66744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90566" algn="l" defTabSz="104764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8">
          <p15:clr>
            <a:srgbClr val="A4A3A4"/>
          </p15:clr>
        </p15:guide>
        <p15:guide id="2" pos="34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24" autoAdjust="0"/>
  </p:normalViewPr>
  <p:slideViewPr>
    <p:cSldViewPr>
      <p:cViewPr varScale="1">
        <p:scale>
          <a:sx n="59" d="100"/>
          <a:sy n="59" d="100"/>
        </p:scale>
        <p:origin x="570" y="84"/>
      </p:cViewPr>
      <p:guideLst>
        <p:guide orient="horz" pos="2558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1968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66988" y="131763"/>
            <a:ext cx="3938587" cy="2954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42844" y="3161108"/>
            <a:ext cx="8786874" cy="3536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89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3821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7641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71463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95282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19103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42923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66744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90566" algn="l" defTabSz="104764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/>
          <a:lstStyle/>
          <a:p>
            <a:fld id="{8C51D69E-FC0D-49AE-9386-A1463F0CF68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4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007" y="2522486"/>
            <a:ext cx="9202738" cy="174055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4015" y="4601369"/>
            <a:ext cx="7578726" cy="20751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3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7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5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9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2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66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49395" y="325184"/>
            <a:ext cx="2436018" cy="692836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338" y="325184"/>
            <a:ext cx="7127610" cy="692836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238" y="5217896"/>
            <a:ext cx="9202738" cy="161273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5238" y="3441632"/>
            <a:ext cx="9202738" cy="177626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38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764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57146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09528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6191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1429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66674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19056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337" y="1894686"/>
            <a:ext cx="4781815" cy="535886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3598" y="1894686"/>
            <a:ext cx="4781815" cy="535886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342" y="1817618"/>
            <a:ext cx="4783693" cy="75749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3821" indent="0">
              <a:buNone/>
              <a:defRPr sz="2300" b="1"/>
            </a:lvl2pPr>
            <a:lvl3pPr marL="1047641" indent="0">
              <a:buNone/>
              <a:defRPr sz="2000" b="1"/>
            </a:lvl3pPr>
            <a:lvl4pPr marL="1571463" indent="0">
              <a:buNone/>
              <a:defRPr sz="1900" b="1"/>
            </a:lvl4pPr>
            <a:lvl5pPr marL="2095282" indent="0">
              <a:buNone/>
              <a:defRPr sz="1900" b="1"/>
            </a:lvl5pPr>
            <a:lvl6pPr marL="2619103" indent="0">
              <a:buNone/>
              <a:defRPr sz="1900" b="1"/>
            </a:lvl6pPr>
            <a:lvl7pPr marL="3142923" indent="0">
              <a:buNone/>
              <a:defRPr sz="1900" b="1"/>
            </a:lvl7pPr>
            <a:lvl8pPr marL="3666744" indent="0">
              <a:buNone/>
              <a:defRPr sz="1900" b="1"/>
            </a:lvl8pPr>
            <a:lvl9pPr marL="4190566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342" y="2575113"/>
            <a:ext cx="4783693" cy="467843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99842" y="1817618"/>
            <a:ext cx="4785573" cy="75749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3821" indent="0">
              <a:buNone/>
              <a:defRPr sz="2300" b="1"/>
            </a:lvl2pPr>
            <a:lvl3pPr marL="1047641" indent="0">
              <a:buNone/>
              <a:defRPr sz="2000" b="1"/>
            </a:lvl3pPr>
            <a:lvl4pPr marL="1571463" indent="0">
              <a:buNone/>
              <a:defRPr sz="1900" b="1"/>
            </a:lvl4pPr>
            <a:lvl5pPr marL="2095282" indent="0">
              <a:buNone/>
              <a:defRPr sz="1900" b="1"/>
            </a:lvl5pPr>
            <a:lvl6pPr marL="2619103" indent="0">
              <a:buNone/>
              <a:defRPr sz="1900" b="1"/>
            </a:lvl6pPr>
            <a:lvl7pPr marL="3142923" indent="0">
              <a:buNone/>
              <a:defRPr sz="1900" b="1"/>
            </a:lvl7pPr>
            <a:lvl8pPr marL="3666744" indent="0">
              <a:buNone/>
              <a:defRPr sz="1900" b="1"/>
            </a:lvl8pPr>
            <a:lvl9pPr marL="4190566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99842" y="2575113"/>
            <a:ext cx="4785573" cy="467843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0" y="323300"/>
            <a:ext cx="3561926" cy="137590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2959" y="323303"/>
            <a:ext cx="6052454" cy="693024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340" y="1699203"/>
            <a:ext cx="3561926" cy="5554349"/>
          </a:xfrm>
        </p:spPr>
        <p:txBody>
          <a:bodyPr/>
          <a:lstStyle>
            <a:lvl1pPr marL="0" indent="0">
              <a:buNone/>
              <a:defRPr sz="1700"/>
            </a:lvl1pPr>
            <a:lvl2pPr marL="523821" indent="0">
              <a:buNone/>
              <a:defRPr sz="1400"/>
            </a:lvl2pPr>
            <a:lvl3pPr marL="1047641" indent="0">
              <a:buNone/>
              <a:defRPr sz="1100"/>
            </a:lvl3pPr>
            <a:lvl4pPr marL="1571463" indent="0">
              <a:buNone/>
              <a:defRPr sz="1000"/>
            </a:lvl4pPr>
            <a:lvl5pPr marL="2095282" indent="0">
              <a:buNone/>
              <a:defRPr sz="1000"/>
            </a:lvl5pPr>
            <a:lvl6pPr marL="2619103" indent="0">
              <a:buNone/>
              <a:defRPr sz="1000"/>
            </a:lvl6pPr>
            <a:lvl7pPr marL="3142923" indent="0">
              <a:buNone/>
              <a:defRPr sz="1000"/>
            </a:lvl7pPr>
            <a:lvl8pPr marL="3666744" indent="0">
              <a:buNone/>
              <a:defRPr sz="1000"/>
            </a:lvl8pPr>
            <a:lvl9pPr marL="41905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2120" y="5684045"/>
            <a:ext cx="6496050" cy="67103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2120" y="725543"/>
            <a:ext cx="6496050" cy="4872038"/>
          </a:xfrm>
        </p:spPr>
        <p:txBody>
          <a:bodyPr/>
          <a:lstStyle>
            <a:lvl1pPr marL="0" indent="0">
              <a:buNone/>
              <a:defRPr sz="3600"/>
            </a:lvl1pPr>
            <a:lvl2pPr marL="523821" indent="0">
              <a:buNone/>
              <a:defRPr sz="3200"/>
            </a:lvl2pPr>
            <a:lvl3pPr marL="1047641" indent="0">
              <a:buNone/>
              <a:defRPr sz="2700"/>
            </a:lvl3pPr>
            <a:lvl4pPr marL="1571463" indent="0">
              <a:buNone/>
              <a:defRPr sz="2300"/>
            </a:lvl4pPr>
            <a:lvl5pPr marL="2095282" indent="0">
              <a:buNone/>
              <a:defRPr sz="2300"/>
            </a:lvl5pPr>
            <a:lvl6pPr marL="2619103" indent="0">
              <a:buNone/>
              <a:defRPr sz="2300"/>
            </a:lvl6pPr>
            <a:lvl7pPr marL="3142923" indent="0">
              <a:buNone/>
              <a:defRPr sz="2300"/>
            </a:lvl7pPr>
            <a:lvl8pPr marL="3666744" indent="0">
              <a:buNone/>
              <a:defRPr sz="2300"/>
            </a:lvl8pPr>
            <a:lvl9pPr marL="4190566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2120" y="6355079"/>
            <a:ext cx="6496050" cy="952979"/>
          </a:xfrm>
        </p:spPr>
        <p:txBody>
          <a:bodyPr/>
          <a:lstStyle>
            <a:lvl1pPr marL="0" indent="0">
              <a:buNone/>
              <a:defRPr sz="1700"/>
            </a:lvl1pPr>
            <a:lvl2pPr marL="523821" indent="0">
              <a:buNone/>
              <a:defRPr sz="1400"/>
            </a:lvl2pPr>
            <a:lvl3pPr marL="1047641" indent="0">
              <a:buNone/>
              <a:defRPr sz="1100"/>
            </a:lvl3pPr>
            <a:lvl4pPr marL="1571463" indent="0">
              <a:buNone/>
              <a:defRPr sz="1000"/>
            </a:lvl4pPr>
            <a:lvl5pPr marL="2095282" indent="0">
              <a:buNone/>
              <a:defRPr sz="1000"/>
            </a:lvl5pPr>
            <a:lvl6pPr marL="2619103" indent="0">
              <a:buNone/>
              <a:defRPr sz="1000"/>
            </a:lvl6pPr>
            <a:lvl7pPr marL="3142923" indent="0">
              <a:buNone/>
              <a:defRPr sz="1000"/>
            </a:lvl7pPr>
            <a:lvl8pPr marL="3666744" indent="0">
              <a:buNone/>
              <a:defRPr sz="1000"/>
            </a:lvl8pPr>
            <a:lvl9pPr marL="41905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39" y="325179"/>
            <a:ext cx="9744076" cy="1353344"/>
          </a:xfrm>
          <a:prstGeom prst="rect">
            <a:avLst/>
          </a:prstGeom>
        </p:spPr>
        <p:txBody>
          <a:bodyPr vert="horz" lIns="104764" tIns="52383" rIns="104764" bIns="5238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339" y="1894686"/>
            <a:ext cx="9744076" cy="5358866"/>
          </a:xfrm>
          <a:prstGeom prst="rect">
            <a:avLst/>
          </a:prstGeom>
        </p:spPr>
        <p:txBody>
          <a:bodyPr vert="horz" lIns="104764" tIns="52383" rIns="104764" bIns="523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338" y="7526100"/>
            <a:ext cx="2526242" cy="432318"/>
          </a:xfrm>
          <a:prstGeom prst="rect">
            <a:avLst/>
          </a:prstGeom>
        </p:spPr>
        <p:txBody>
          <a:bodyPr vert="horz" lIns="104764" tIns="52383" rIns="104764" bIns="5238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9143" y="7526100"/>
            <a:ext cx="3428471" cy="432318"/>
          </a:xfrm>
          <a:prstGeom prst="rect">
            <a:avLst/>
          </a:prstGeom>
        </p:spPr>
        <p:txBody>
          <a:bodyPr vert="horz" lIns="104764" tIns="52383" rIns="104764" bIns="5238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59171" y="7526100"/>
            <a:ext cx="2526242" cy="432318"/>
          </a:xfrm>
          <a:prstGeom prst="rect">
            <a:avLst/>
          </a:prstGeom>
        </p:spPr>
        <p:txBody>
          <a:bodyPr vert="horz" lIns="104764" tIns="52383" rIns="104764" bIns="5238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641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2864" indent="-392864" algn="l" defTabSz="104764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51208" indent="-327387" algn="l" defTabSz="1047641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9553" indent="-261910" algn="l" defTabSz="104764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33371" indent="-261910" algn="l" defTabSz="1047641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7193" indent="-261910" algn="l" defTabSz="1047641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1014" indent="-261910" algn="l" defTabSz="104764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04834" indent="-261910" algn="l" defTabSz="104764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654" indent="-261910" algn="l" defTabSz="104764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2476" indent="-261910" algn="l" defTabSz="104764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3821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7641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71463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5282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19103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42923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66744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90566" algn="l" defTabSz="104764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hyperlink" Target="http://webferma.com/wp-content/uploads/2016/07/ispanskaya-belolicaya02.jpg" TargetMode="External"/><Relationship Id="rId17" Type="http://schemas.openxmlformats.org/officeDocument/2006/relationships/image" Target="../media/image13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kitaiskie-shelkovie04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2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hyperlink" Target="http://webferma.com/wp-content/uploads/2016/07/fayoumi04.jpg" TargetMode="External"/><Relationship Id="rId1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hyperlink" Target="http://webferma.com/wp-content/uploads/2016/08/malayskaya10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10" Type="http://schemas.openxmlformats.org/officeDocument/2006/relationships/hyperlink" Target="http://webferma.com/wp-content/uploads/2016/07/polskie03.jpg" TargetMode="External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26" Type="http://schemas.openxmlformats.org/officeDocument/2006/relationships/hyperlink" Target="http://webferma.com/wp-content/uploads/2016/07/holland05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5" Type="http://schemas.openxmlformats.org/officeDocument/2006/relationships/image" Target="../media/image27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24" Type="http://schemas.openxmlformats.org/officeDocument/2006/relationships/hyperlink" Target="http://webferma.com/wp-content/uploads/2016/07/holland01.jpg" TargetMode="External"/><Relationship Id="rId32" Type="http://schemas.openxmlformats.org/officeDocument/2006/relationships/image" Target="../media/image31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23" Type="http://schemas.openxmlformats.org/officeDocument/2006/relationships/image" Target="../media/image26.jpeg"/><Relationship Id="rId28" Type="http://schemas.openxmlformats.org/officeDocument/2006/relationships/hyperlink" Target="http://webferma.com/wp-content/uploads/2016/08/carskoselskie27.jpg" TargetMode="External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31" Type="http://schemas.openxmlformats.org/officeDocument/2006/relationships/image" Target="../media/image30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Relationship Id="rId22" Type="http://schemas.openxmlformats.org/officeDocument/2006/relationships/hyperlink" Target="http://webferma.com/wp-content/uploads/2016/07/holland02.jpg" TargetMode="External"/><Relationship Id="rId27" Type="http://schemas.openxmlformats.org/officeDocument/2006/relationships/image" Target="../media/image28.jpeg"/><Relationship Id="rId30" Type="http://schemas.openxmlformats.org/officeDocument/2006/relationships/hyperlink" Target="http://webferma.com/wp-content/uploads/2016/08/carskoselskie09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26" Type="http://schemas.openxmlformats.org/officeDocument/2006/relationships/hyperlink" Target="http://webferma.com/wp-content/uploads/2016/07/holland05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5" Type="http://schemas.openxmlformats.org/officeDocument/2006/relationships/image" Target="../media/image27.jpeg"/><Relationship Id="rId33" Type="http://schemas.openxmlformats.org/officeDocument/2006/relationships/image" Target="../media/image32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24" Type="http://schemas.openxmlformats.org/officeDocument/2006/relationships/hyperlink" Target="http://webferma.com/wp-content/uploads/2016/07/holland01.jpg" TargetMode="External"/><Relationship Id="rId32" Type="http://schemas.openxmlformats.org/officeDocument/2006/relationships/image" Target="../media/image31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23" Type="http://schemas.openxmlformats.org/officeDocument/2006/relationships/image" Target="../media/image26.jpeg"/><Relationship Id="rId28" Type="http://schemas.openxmlformats.org/officeDocument/2006/relationships/hyperlink" Target="http://webferma.com/wp-content/uploads/2016/08/carskoselskie27.jpg" TargetMode="External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31" Type="http://schemas.openxmlformats.org/officeDocument/2006/relationships/image" Target="../media/image30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Relationship Id="rId22" Type="http://schemas.openxmlformats.org/officeDocument/2006/relationships/hyperlink" Target="http://webferma.com/wp-content/uploads/2016/07/holland02.jpg" TargetMode="External"/><Relationship Id="rId27" Type="http://schemas.openxmlformats.org/officeDocument/2006/relationships/image" Target="../media/image28.jpeg"/><Relationship Id="rId30" Type="http://schemas.openxmlformats.org/officeDocument/2006/relationships/hyperlink" Target="http://webferma.com/wp-content/uploads/2016/08/carskoselskie09.jp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26" Type="http://schemas.openxmlformats.org/officeDocument/2006/relationships/hyperlink" Target="http://webferma.com/wp-content/uploads/2016/07/holland05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34" Type="http://schemas.openxmlformats.org/officeDocument/2006/relationships/image" Target="../media/image33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5" Type="http://schemas.openxmlformats.org/officeDocument/2006/relationships/image" Target="../media/image27.jpeg"/><Relationship Id="rId33" Type="http://schemas.openxmlformats.org/officeDocument/2006/relationships/image" Target="../media/image32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24" Type="http://schemas.openxmlformats.org/officeDocument/2006/relationships/hyperlink" Target="http://webferma.com/wp-content/uploads/2016/07/holland01.jpg" TargetMode="External"/><Relationship Id="rId32" Type="http://schemas.openxmlformats.org/officeDocument/2006/relationships/image" Target="../media/image31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23" Type="http://schemas.openxmlformats.org/officeDocument/2006/relationships/image" Target="../media/image26.jpeg"/><Relationship Id="rId28" Type="http://schemas.openxmlformats.org/officeDocument/2006/relationships/hyperlink" Target="http://webferma.com/wp-content/uploads/2016/08/carskoselskie27.jpg" TargetMode="External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31" Type="http://schemas.openxmlformats.org/officeDocument/2006/relationships/image" Target="../media/image30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Relationship Id="rId22" Type="http://schemas.openxmlformats.org/officeDocument/2006/relationships/hyperlink" Target="http://webferma.com/wp-content/uploads/2016/07/holland02.jpg" TargetMode="External"/><Relationship Id="rId27" Type="http://schemas.openxmlformats.org/officeDocument/2006/relationships/image" Target="../media/image28.jpeg"/><Relationship Id="rId30" Type="http://schemas.openxmlformats.org/officeDocument/2006/relationships/hyperlink" Target="http://webferma.com/wp-content/uploads/2016/08/carskoselskie09.jpg" TargetMode="External"/><Relationship Id="rId35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26" Type="http://schemas.openxmlformats.org/officeDocument/2006/relationships/hyperlink" Target="http://webferma.com/wp-content/uploads/2016/07/holland05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34" Type="http://schemas.openxmlformats.org/officeDocument/2006/relationships/image" Target="../media/image33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5" Type="http://schemas.openxmlformats.org/officeDocument/2006/relationships/image" Target="../media/image27.jpeg"/><Relationship Id="rId33" Type="http://schemas.openxmlformats.org/officeDocument/2006/relationships/image" Target="../media/image32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24" Type="http://schemas.openxmlformats.org/officeDocument/2006/relationships/hyperlink" Target="http://webferma.com/wp-content/uploads/2016/07/holland01.jpg" TargetMode="External"/><Relationship Id="rId32" Type="http://schemas.openxmlformats.org/officeDocument/2006/relationships/image" Target="../media/image31.jpeg"/><Relationship Id="rId37" Type="http://schemas.openxmlformats.org/officeDocument/2006/relationships/image" Target="../media/image35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23" Type="http://schemas.openxmlformats.org/officeDocument/2006/relationships/image" Target="../media/image26.jpeg"/><Relationship Id="rId28" Type="http://schemas.openxmlformats.org/officeDocument/2006/relationships/hyperlink" Target="http://webferma.com/wp-content/uploads/2016/08/carskoselskie27.jpg" TargetMode="External"/><Relationship Id="rId36" Type="http://schemas.openxmlformats.org/officeDocument/2006/relationships/hyperlink" Target="http://webferma.com/wp-content/uploads/2016/08/yourlovskaya-golosistaya05.jpg" TargetMode="External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31" Type="http://schemas.openxmlformats.org/officeDocument/2006/relationships/image" Target="../media/image30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Relationship Id="rId22" Type="http://schemas.openxmlformats.org/officeDocument/2006/relationships/hyperlink" Target="http://webferma.com/wp-content/uploads/2016/07/holland02.jpg" TargetMode="External"/><Relationship Id="rId27" Type="http://schemas.openxmlformats.org/officeDocument/2006/relationships/image" Target="../media/image28.jpeg"/><Relationship Id="rId30" Type="http://schemas.openxmlformats.org/officeDocument/2006/relationships/hyperlink" Target="http://webferma.com/wp-content/uploads/2016/08/carskoselskie09.jpg" TargetMode="External"/><Relationship Id="rId35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26" Type="http://schemas.openxmlformats.org/officeDocument/2006/relationships/hyperlink" Target="http://webferma.com/wp-content/uploads/2016/07/holland05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25.jpeg"/><Relationship Id="rId34" Type="http://schemas.openxmlformats.org/officeDocument/2006/relationships/image" Target="../media/image33.jpeg"/><Relationship Id="rId7" Type="http://schemas.openxmlformats.org/officeDocument/2006/relationships/image" Target="../media/image15.jpeg"/><Relationship Id="rId12" Type="http://schemas.openxmlformats.org/officeDocument/2006/relationships/hyperlink" Target="http://webferma.com/wp-content/uploads/2016/07/polskie01.jpg" TargetMode="External"/><Relationship Id="rId17" Type="http://schemas.openxmlformats.org/officeDocument/2006/relationships/image" Target="../media/image21.jpeg"/><Relationship Id="rId25" Type="http://schemas.openxmlformats.org/officeDocument/2006/relationships/image" Target="../media/image27.jpeg"/><Relationship Id="rId33" Type="http://schemas.openxmlformats.org/officeDocument/2006/relationships/image" Target="../media/image32.jpeg"/><Relationship Id="rId38" Type="http://schemas.openxmlformats.org/officeDocument/2006/relationships/image" Target="../media/image36.jpeg"/><Relationship Id="rId2" Type="http://schemas.openxmlformats.org/officeDocument/2006/relationships/image" Target="../media/image1.png"/><Relationship Id="rId16" Type="http://schemas.openxmlformats.org/officeDocument/2006/relationships/hyperlink" Target="http://webferma.com/wp-content/uploads/2016/08/rosecomb04.jpg" TargetMode="External"/><Relationship Id="rId20" Type="http://schemas.openxmlformats.org/officeDocument/2006/relationships/image" Target="../media/image24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ebferma.com/wp-content/uploads/2016/07/new-hampshir08.jpg" TargetMode="External"/><Relationship Id="rId11" Type="http://schemas.openxmlformats.org/officeDocument/2006/relationships/image" Target="../media/image18.jpeg"/><Relationship Id="rId24" Type="http://schemas.openxmlformats.org/officeDocument/2006/relationships/hyperlink" Target="http://webferma.com/wp-content/uploads/2016/07/holland01.jpg" TargetMode="External"/><Relationship Id="rId32" Type="http://schemas.openxmlformats.org/officeDocument/2006/relationships/image" Target="../media/image31.jpeg"/><Relationship Id="rId37" Type="http://schemas.openxmlformats.org/officeDocument/2006/relationships/image" Target="../media/image35.jpeg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23" Type="http://schemas.openxmlformats.org/officeDocument/2006/relationships/image" Target="../media/image26.jpeg"/><Relationship Id="rId28" Type="http://schemas.openxmlformats.org/officeDocument/2006/relationships/hyperlink" Target="http://webferma.com/wp-content/uploads/2016/08/carskoselskie27.jpg" TargetMode="External"/><Relationship Id="rId36" Type="http://schemas.openxmlformats.org/officeDocument/2006/relationships/hyperlink" Target="http://webferma.com/wp-content/uploads/2016/08/yourlovskaya-golosistaya05.jpg" TargetMode="External"/><Relationship Id="rId10" Type="http://schemas.openxmlformats.org/officeDocument/2006/relationships/hyperlink" Target="http://webferma.com/wp-content/uploads/2016/07/polskie03.jpg" TargetMode="External"/><Relationship Id="rId19" Type="http://schemas.openxmlformats.org/officeDocument/2006/relationships/image" Target="../media/image23.jpeg"/><Relationship Id="rId31" Type="http://schemas.openxmlformats.org/officeDocument/2006/relationships/image" Target="../media/image30.jpeg"/><Relationship Id="rId4" Type="http://schemas.openxmlformats.org/officeDocument/2006/relationships/hyperlink" Target="http://webferma.com/wp-content/uploads/2016/08/malayskaya10.jpg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webferma.com/wp-content/uploads/2016/07/polskie05.jpg" TargetMode="External"/><Relationship Id="rId22" Type="http://schemas.openxmlformats.org/officeDocument/2006/relationships/hyperlink" Target="http://webferma.com/wp-content/uploads/2016/07/holland02.jpg" TargetMode="External"/><Relationship Id="rId27" Type="http://schemas.openxmlformats.org/officeDocument/2006/relationships/image" Target="../media/image28.jpeg"/><Relationship Id="rId30" Type="http://schemas.openxmlformats.org/officeDocument/2006/relationships/hyperlink" Target="http://webferma.com/wp-content/uploads/2016/08/carskoselskie09.jpg" TargetMode="External"/><Relationship Id="rId35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hyperlink" Target="http://webferma.com/wp-content/uploads/2016/07/fayoumi04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hyperlink" Target="http://webferma.com/wp-content/uploads/2016/07/ispanskaya-belolicaya02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hyperlink" Target="http://webferma.com/wp-content/uploads/2016/07/fayoumi04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hyperlink" Target="http://webferma.com/wp-content/uploads/2016/07/ispanskaya-belolicaya02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2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hyperlink" Target="http://webferma.com/wp-content/uploads/2016/07/fayoumi04.jpg" TargetMode="External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253779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«Породы кур по алфавиту»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Смирнова Катя</a:t>
            </a:r>
          </a:p>
          <a:p>
            <a:r>
              <a:rPr lang="ru-RU" dirty="0" smtClean="0"/>
              <a:t>ученица 1Б класса школы №3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К        Китайские шелковые куры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860836"/>
            <a:ext cx="4229227" cy="4821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Отличительная черта ‒ шелковистые перья, целиком покрывающие туловище и голову, что придает птице пушистый, легкий образ. </a:t>
            </a:r>
          </a:p>
          <a:p>
            <a:r>
              <a:rPr lang="ru-RU" sz="2000" dirty="0" smtClean="0">
                <a:latin typeface="Georgia" pitchFamily="18" charset="0"/>
              </a:rPr>
              <a:t>Предки этой породы впервые были выявлены в Китае тысячу лет назад. Тогда их использовали в лечебных целях, так как считалось, что странного вида мясо и кости обязательно должны оказывать целительное действие</a:t>
            </a:r>
            <a:r>
              <a:rPr lang="ru-RU" sz="2000" dirty="0" smtClean="0"/>
              <a:t>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945420"/>
            <a:ext cx="4652150" cy="4727914"/>
          </a:xfrm>
          <a:prstGeom prst="rect">
            <a:avLst/>
          </a:prstGeom>
          <a:noFill/>
        </p:spPr>
      </p:pic>
      <p:pic>
        <p:nvPicPr>
          <p:cNvPr id="32770" name="Picture 2" descr="Куры породы Доминик, Dominecker Chicken, Куры Домин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1225" y="1945421"/>
            <a:ext cx="4398398" cy="4807192"/>
          </a:xfrm>
          <a:prstGeom prst="rect">
            <a:avLst/>
          </a:prstGeom>
          <a:noFill/>
        </p:spPr>
      </p:pic>
      <p:pic>
        <p:nvPicPr>
          <p:cNvPr id="33794" name="Picture 2" descr="fayoumi04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056" y="1860835"/>
            <a:ext cx="4398398" cy="4681176"/>
          </a:xfrm>
          <a:prstGeom prst="rect">
            <a:avLst/>
          </a:prstGeom>
          <a:noFill/>
        </p:spPr>
      </p:pic>
      <p:pic>
        <p:nvPicPr>
          <p:cNvPr id="34818" name="Picture 2" descr="http://www.vancats.ru/images_7/Kuri/Red_Star_chickens_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056" y="1860837"/>
            <a:ext cx="4144645" cy="4336922"/>
          </a:xfrm>
          <a:prstGeom prst="rect">
            <a:avLst/>
          </a:prstGeom>
          <a:noFill/>
        </p:spPr>
      </p:pic>
      <p:pic>
        <p:nvPicPr>
          <p:cNvPr id="35842" name="Picture 2" descr="ispanskaya-belolicaya02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056" y="1860832"/>
            <a:ext cx="4620165" cy="4905906"/>
          </a:xfrm>
          <a:prstGeom prst="rect">
            <a:avLst/>
          </a:prstGeom>
          <a:noFill/>
        </p:spPr>
      </p:pic>
      <p:pic>
        <p:nvPicPr>
          <p:cNvPr id="36866" name="Picture 2" descr="Куры породы Йокогама и Бентамка Йокогамская, Куры Иокогама, Yokohama Chickens, Yokohama Bantam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057" y="1860832"/>
            <a:ext cx="4652150" cy="4905906"/>
          </a:xfrm>
          <a:prstGeom prst="rect">
            <a:avLst/>
          </a:prstGeom>
          <a:noFill/>
        </p:spPr>
      </p:pic>
      <p:pic>
        <p:nvPicPr>
          <p:cNvPr id="36868" name="Picture 4" descr="Куры породы Йокогама и Бентамка Йокогамская, Куры Иокогама, Yokohama Chickens, Yokohama Bantams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2058" y="1776248"/>
            <a:ext cx="4652150" cy="4990490"/>
          </a:xfrm>
          <a:prstGeom prst="rect">
            <a:avLst/>
          </a:prstGeom>
          <a:noFill/>
        </p:spPr>
      </p:pic>
      <p:pic>
        <p:nvPicPr>
          <p:cNvPr id="37890" name="Picture 2" descr="kitaiskie-shelkovie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92058" y="1776248"/>
            <a:ext cx="4652150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М        Малайская бойцовая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28794" y="1691666"/>
            <a:ext cx="4567567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Выращиваемые для боев, птицы проявляют неугасимую враждебность ко всему живому. Основные составляющие высокого роста ‒ длинные ноги и шея. </a:t>
            </a:r>
          </a:p>
          <a:p>
            <a:r>
              <a:rPr lang="ru-RU" sz="2000" dirty="0" smtClean="0">
                <a:latin typeface="Georgia" pitchFamily="18" charset="0"/>
              </a:rPr>
              <a:t>Агрессивные птицы не слишком выносливы и плохо выносят содержание в закрытом помещении.</a:t>
            </a:r>
          </a:p>
          <a:p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98398" cy="494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О       Орловская русская ситцевая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28794" y="1691666"/>
            <a:ext cx="4567567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Это декоративная порода.</a:t>
            </a:r>
          </a:p>
          <a:p>
            <a:r>
              <a:rPr lang="ru-RU" sz="2000" dirty="0" smtClean="0">
                <a:latin typeface="Georgia" pitchFamily="18" charset="0"/>
              </a:rPr>
              <a:t>Совершенно неприхотливые куры хорошо адаптируются к холоду, но при этом не переносят высоких температур. В жаркие дни их нередко можно обнаружить стоящими в холодной воде, поэтому следует оборудовать навесы, защищающие от палящего солнца.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С      </a:t>
            </a:r>
            <a:r>
              <a:rPr lang="ru-RU" sz="3200" dirty="0" err="1" smtClean="0">
                <a:latin typeface="Georgia" pitchFamily="18" charset="0"/>
              </a:rPr>
              <a:t>Сибрайт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28794" y="1691666"/>
            <a:ext cx="4567567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Они были выведены в Англии. Каждое перо имеет блестящее черное окаймление. На оперении присутствует четкий ярко выраженный рисунок. </a:t>
            </a:r>
          </a:p>
          <a:p>
            <a:r>
              <a:rPr lang="ru-RU" sz="2000" dirty="0" smtClean="0">
                <a:latin typeface="Georgia" pitchFamily="18" charset="0"/>
              </a:rPr>
              <a:t>Куры породы </a:t>
            </a:r>
            <a:r>
              <a:rPr lang="ru-RU" sz="2000" dirty="0" err="1" smtClean="0">
                <a:latin typeface="Georgia" pitchFamily="18" charset="0"/>
              </a:rPr>
              <a:t>Сибрайт</a:t>
            </a:r>
            <a:r>
              <a:rPr lang="ru-RU" sz="2000" dirty="0" smtClean="0">
                <a:latin typeface="Georgia" pitchFamily="18" charset="0"/>
              </a:rPr>
              <a:t> являются </a:t>
            </a:r>
            <a:r>
              <a:rPr lang="ru-RU" sz="2000" dirty="0" err="1" smtClean="0">
                <a:latin typeface="Georgia" pitchFamily="18" charset="0"/>
              </a:rPr>
              <a:t>куроперыми</a:t>
            </a:r>
            <a:r>
              <a:rPr lang="ru-RU" sz="2000" dirty="0" smtClean="0">
                <a:latin typeface="Georgia" pitchFamily="18" charset="0"/>
              </a:rPr>
              <a:t>, то есть и петух и курица имеют оперение одинакового цвета.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Ф    Фавероль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13376" y="1607079"/>
            <a:ext cx="4482983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Порода выведена во Франции. Куры породы фавероль очень привлекательного вида. На голове бакенбарды, а ноги с пышным оперением.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Georgia" pitchFamily="18" charset="0"/>
              </a:rPr>
              <a:t>Крылья плотно прилегающие, расположены высоко.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Ч    Чешские золотистые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97960" y="1607081"/>
            <a:ext cx="4398398" cy="51596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Порода была впервые получена в Чехии. Имеют золотисто-желтую окраску. </a:t>
            </a:r>
          </a:p>
          <a:p>
            <a:r>
              <a:rPr lang="ru-RU" sz="2000" dirty="0" smtClean="0">
                <a:latin typeface="Georgia" pitchFamily="18" charset="0"/>
              </a:rPr>
              <a:t>Чешские золотистые куры – это очень активные, подвижные птицы. Они легко приспосабливаются к разнообразным климатическим условиям, поэтому не требуют строгих условий содержания.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  <p:pic>
        <p:nvPicPr>
          <p:cNvPr id="52226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3"/>
            <a:ext cx="4721954" cy="3890891"/>
          </a:xfrm>
          <a:prstGeom prst="rect">
            <a:avLst/>
          </a:prstGeom>
          <a:noFill/>
        </p:spPr>
      </p:pic>
      <p:pic>
        <p:nvPicPr>
          <p:cNvPr id="21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4"/>
            <a:ext cx="4721954" cy="5075075"/>
          </a:xfrm>
          <a:prstGeom prst="rect">
            <a:avLst/>
          </a:prstGeom>
          <a:noFill/>
        </p:spPr>
      </p:pic>
      <p:pic>
        <p:nvPicPr>
          <p:cNvPr id="52228" name="Picture 4" descr="holland01">
            <a:hlinkClick r:id="rId24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07471" y="1691663"/>
            <a:ext cx="4724134" cy="3552552"/>
          </a:xfrm>
          <a:prstGeom prst="rect">
            <a:avLst/>
          </a:prstGeom>
          <a:noFill/>
        </p:spPr>
      </p:pic>
      <p:pic>
        <p:nvPicPr>
          <p:cNvPr id="52230" name="Picture 6" descr="holland05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7470" y="1607081"/>
            <a:ext cx="4726786" cy="5159658"/>
          </a:xfrm>
          <a:prstGeom prst="rect">
            <a:avLst/>
          </a:prstGeom>
          <a:noFill/>
        </p:spPr>
      </p:pic>
      <p:pic>
        <p:nvPicPr>
          <p:cNvPr id="53250" name="Picture 2" descr="carskoselskie2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07471" y="1607081"/>
            <a:ext cx="4745392" cy="5159658"/>
          </a:xfrm>
          <a:prstGeom prst="rect">
            <a:avLst/>
          </a:prstGeom>
          <a:noFill/>
        </p:spPr>
      </p:pic>
      <p:pic>
        <p:nvPicPr>
          <p:cNvPr id="53252" name="Picture 4" descr="carskoselskie09">
            <a:hlinkClick r:id="rId30"/>
          </p:cNvPr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22889" y="1607081"/>
            <a:ext cx="4821322" cy="5159662"/>
          </a:xfrm>
          <a:prstGeom prst="rect">
            <a:avLst/>
          </a:prstGeom>
          <a:noFill/>
        </p:spPr>
      </p:pic>
      <p:pic>
        <p:nvPicPr>
          <p:cNvPr id="54274" name="Picture 2" descr="Куры породы Чешская Золотистая, Куры Чешские Золотистые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22886" y="1607081"/>
            <a:ext cx="4833647" cy="5159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Ш   Шабо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97960" y="1607081"/>
            <a:ext cx="4398398" cy="51596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Куры карликового типа. Разница между длиной ног и массивным корпусом заставляет задуматься: как эти куры вообще передвигаются? Действительно, все карликовые куры ведут малоподвижный образ жизни. Продолжительность их жизни невелика. Шабо – самые выносливые из всех карликовых декоративных кур. Любят тепло. </a:t>
            </a:r>
          </a:p>
          <a:p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  <p:pic>
        <p:nvPicPr>
          <p:cNvPr id="52226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3"/>
            <a:ext cx="4721954" cy="3890891"/>
          </a:xfrm>
          <a:prstGeom prst="rect">
            <a:avLst/>
          </a:prstGeom>
          <a:noFill/>
        </p:spPr>
      </p:pic>
      <p:pic>
        <p:nvPicPr>
          <p:cNvPr id="21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4"/>
            <a:ext cx="4721954" cy="5075075"/>
          </a:xfrm>
          <a:prstGeom prst="rect">
            <a:avLst/>
          </a:prstGeom>
          <a:noFill/>
        </p:spPr>
      </p:pic>
      <p:pic>
        <p:nvPicPr>
          <p:cNvPr id="52228" name="Picture 4" descr="holland01">
            <a:hlinkClick r:id="rId24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07471" y="1691663"/>
            <a:ext cx="4724134" cy="3552552"/>
          </a:xfrm>
          <a:prstGeom prst="rect">
            <a:avLst/>
          </a:prstGeom>
          <a:noFill/>
        </p:spPr>
      </p:pic>
      <p:pic>
        <p:nvPicPr>
          <p:cNvPr id="52230" name="Picture 6" descr="holland05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7470" y="1607081"/>
            <a:ext cx="4726786" cy="5159658"/>
          </a:xfrm>
          <a:prstGeom prst="rect">
            <a:avLst/>
          </a:prstGeom>
          <a:noFill/>
        </p:spPr>
      </p:pic>
      <p:pic>
        <p:nvPicPr>
          <p:cNvPr id="53250" name="Picture 2" descr="carskoselskie2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07471" y="1607081"/>
            <a:ext cx="4745392" cy="5159658"/>
          </a:xfrm>
          <a:prstGeom prst="rect">
            <a:avLst/>
          </a:prstGeom>
          <a:noFill/>
        </p:spPr>
      </p:pic>
      <p:pic>
        <p:nvPicPr>
          <p:cNvPr id="53252" name="Picture 4" descr="carskoselskie09">
            <a:hlinkClick r:id="rId30"/>
          </p:cNvPr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22889" y="1607081"/>
            <a:ext cx="4821322" cy="5159662"/>
          </a:xfrm>
          <a:prstGeom prst="rect">
            <a:avLst/>
          </a:prstGeom>
          <a:noFill/>
        </p:spPr>
      </p:pic>
      <p:pic>
        <p:nvPicPr>
          <p:cNvPr id="54274" name="Picture 2" descr="Куры породы Чешская Золотистая, Куры Чешские Золотистые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22886" y="1607081"/>
            <a:ext cx="4833647" cy="5159658"/>
          </a:xfrm>
          <a:prstGeom prst="rect">
            <a:avLst/>
          </a:prstGeom>
          <a:noFill/>
        </p:spPr>
      </p:pic>
      <p:pic>
        <p:nvPicPr>
          <p:cNvPr id="55298" name="Picture 2" descr="Куры породы Шабо, Карликовые куры Шабо, Японская бентамка, Japanese bantam, Chab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22887" y="1607081"/>
            <a:ext cx="4821322" cy="5159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Э   Эльзасская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97960" y="1607081"/>
            <a:ext cx="4398398" cy="51596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Страна происхождения: Франция. Размер и рост эльзасских кур – средний. </a:t>
            </a:r>
          </a:p>
          <a:p>
            <a:r>
              <a:rPr lang="ru-RU" sz="2000" dirty="0" smtClean="0">
                <a:latin typeface="Georgia" pitchFamily="18" charset="0"/>
              </a:rPr>
              <a:t>Самый распространенный и предпочитаемый окрас – черный, черные эльзасские куры должны иметь темные клюв и когти, темные или сероватого (шиферного) цвета лапы.</a:t>
            </a:r>
          </a:p>
          <a:p>
            <a:r>
              <a:rPr lang="ru-RU" sz="2000" dirty="0" smtClean="0">
                <a:latin typeface="Georgia" pitchFamily="18" charset="0"/>
              </a:rPr>
              <a:t> Скорлупа яиц всегда белая.</a:t>
            </a:r>
          </a:p>
          <a:p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  <p:pic>
        <p:nvPicPr>
          <p:cNvPr id="52226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3"/>
            <a:ext cx="4721954" cy="3890891"/>
          </a:xfrm>
          <a:prstGeom prst="rect">
            <a:avLst/>
          </a:prstGeom>
          <a:noFill/>
        </p:spPr>
      </p:pic>
      <p:pic>
        <p:nvPicPr>
          <p:cNvPr id="21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4"/>
            <a:ext cx="4721954" cy="5075075"/>
          </a:xfrm>
          <a:prstGeom prst="rect">
            <a:avLst/>
          </a:prstGeom>
          <a:noFill/>
        </p:spPr>
      </p:pic>
      <p:pic>
        <p:nvPicPr>
          <p:cNvPr id="52228" name="Picture 4" descr="holland01">
            <a:hlinkClick r:id="rId24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07471" y="1691663"/>
            <a:ext cx="4724134" cy="3552552"/>
          </a:xfrm>
          <a:prstGeom prst="rect">
            <a:avLst/>
          </a:prstGeom>
          <a:noFill/>
        </p:spPr>
      </p:pic>
      <p:pic>
        <p:nvPicPr>
          <p:cNvPr id="52230" name="Picture 6" descr="holland05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7470" y="1607081"/>
            <a:ext cx="4726786" cy="5159658"/>
          </a:xfrm>
          <a:prstGeom prst="rect">
            <a:avLst/>
          </a:prstGeom>
          <a:noFill/>
        </p:spPr>
      </p:pic>
      <p:pic>
        <p:nvPicPr>
          <p:cNvPr id="53250" name="Picture 2" descr="carskoselskie2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07471" y="1607081"/>
            <a:ext cx="4745392" cy="5159658"/>
          </a:xfrm>
          <a:prstGeom prst="rect">
            <a:avLst/>
          </a:prstGeom>
          <a:noFill/>
        </p:spPr>
      </p:pic>
      <p:pic>
        <p:nvPicPr>
          <p:cNvPr id="53252" name="Picture 4" descr="carskoselskie09">
            <a:hlinkClick r:id="rId30"/>
          </p:cNvPr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22889" y="1607081"/>
            <a:ext cx="4821322" cy="5159662"/>
          </a:xfrm>
          <a:prstGeom prst="rect">
            <a:avLst/>
          </a:prstGeom>
          <a:noFill/>
        </p:spPr>
      </p:pic>
      <p:pic>
        <p:nvPicPr>
          <p:cNvPr id="54274" name="Picture 2" descr="Куры породы Чешская Золотистая, Куры Чешские Золотистые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22886" y="1607081"/>
            <a:ext cx="4833647" cy="5159658"/>
          </a:xfrm>
          <a:prstGeom prst="rect">
            <a:avLst/>
          </a:prstGeom>
          <a:noFill/>
        </p:spPr>
      </p:pic>
      <p:pic>
        <p:nvPicPr>
          <p:cNvPr id="55298" name="Picture 2" descr="Куры породы Шабо, Карликовые куры Шабо, Японская бентамка, Japanese bantam, Chab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22887" y="1607081"/>
            <a:ext cx="4821322" cy="5159658"/>
          </a:xfrm>
          <a:prstGeom prst="rect">
            <a:avLst/>
          </a:prstGeom>
          <a:noFill/>
        </p:spPr>
      </p:pic>
      <p:pic>
        <p:nvPicPr>
          <p:cNvPr id="56322" name="Picture 2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422887" y="1607080"/>
            <a:ext cx="4821322" cy="5244244"/>
          </a:xfrm>
          <a:prstGeom prst="rect">
            <a:avLst/>
          </a:prstGeom>
          <a:noFill/>
        </p:spPr>
      </p:pic>
      <p:pic>
        <p:nvPicPr>
          <p:cNvPr id="56324" name="Picture 4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422889" y="1607080"/>
            <a:ext cx="4821319" cy="5244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Ю   </a:t>
            </a:r>
            <a:r>
              <a:rPr lang="ru-RU" sz="3200" dirty="0" err="1" smtClean="0">
                <a:latin typeface="Georgia" pitchFamily="18" charset="0"/>
              </a:rPr>
              <a:t>Юрловские</a:t>
            </a:r>
            <a:r>
              <a:rPr lang="ru-RU" sz="3200" dirty="0" smtClean="0">
                <a:latin typeface="Georgia" pitchFamily="18" charset="0"/>
              </a:rPr>
              <a:t> голосистые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97960" y="1607081"/>
            <a:ext cx="4398398" cy="51596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Знамениты петухами: их пение может продолжаться до минуты и дольше! Однако они драчливы, что во многом ограничивает популярность этой птицы.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  <p:pic>
        <p:nvPicPr>
          <p:cNvPr id="52226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3"/>
            <a:ext cx="4721954" cy="3890891"/>
          </a:xfrm>
          <a:prstGeom prst="rect">
            <a:avLst/>
          </a:prstGeom>
          <a:noFill/>
        </p:spPr>
      </p:pic>
      <p:pic>
        <p:nvPicPr>
          <p:cNvPr id="21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4"/>
            <a:ext cx="4721954" cy="5075075"/>
          </a:xfrm>
          <a:prstGeom prst="rect">
            <a:avLst/>
          </a:prstGeom>
          <a:noFill/>
        </p:spPr>
      </p:pic>
      <p:pic>
        <p:nvPicPr>
          <p:cNvPr id="52228" name="Picture 4" descr="holland01">
            <a:hlinkClick r:id="rId24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07471" y="1691663"/>
            <a:ext cx="4724134" cy="3552552"/>
          </a:xfrm>
          <a:prstGeom prst="rect">
            <a:avLst/>
          </a:prstGeom>
          <a:noFill/>
        </p:spPr>
      </p:pic>
      <p:pic>
        <p:nvPicPr>
          <p:cNvPr id="52230" name="Picture 6" descr="holland05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7470" y="1607081"/>
            <a:ext cx="4726786" cy="5159658"/>
          </a:xfrm>
          <a:prstGeom prst="rect">
            <a:avLst/>
          </a:prstGeom>
          <a:noFill/>
        </p:spPr>
      </p:pic>
      <p:pic>
        <p:nvPicPr>
          <p:cNvPr id="53250" name="Picture 2" descr="carskoselskie2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07471" y="1607081"/>
            <a:ext cx="4745392" cy="5159658"/>
          </a:xfrm>
          <a:prstGeom prst="rect">
            <a:avLst/>
          </a:prstGeom>
          <a:noFill/>
        </p:spPr>
      </p:pic>
      <p:pic>
        <p:nvPicPr>
          <p:cNvPr id="53252" name="Picture 4" descr="carskoselskie09">
            <a:hlinkClick r:id="rId30"/>
          </p:cNvPr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22889" y="1607081"/>
            <a:ext cx="4821322" cy="5159662"/>
          </a:xfrm>
          <a:prstGeom prst="rect">
            <a:avLst/>
          </a:prstGeom>
          <a:noFill/>
        </p:spPr>
      </p:pic>
      <p:pic>
        <p:nvPicPr>
          <p:cNvPr id="54274" name="Picture 2" descr="Куры породы Чешская Золотистая, Куры Чешские Золотистые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22886" y="1607081"/>
            <a:ext cx="4833647" cy="5159658"/>
          </a:xfrm>
          <a:prstGeom prst="rect">
            <a:avLst/>
          </a:prstGeom>
          <a:noFill/>
        </p:spPr>
      </p:pic>
      <p:pic>
        <p:nvPicPr>
          <p:cNvPr id="55298" name="Picture 2" descr="Куры породы Шабо, Карликовые куры Шабо, Японская бентамка, Japanese bantam, Chab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22887" y="1607081"/>
            <a:ext cx="4821322" cy="5159658"/>
          </a:xfrm>
          <a:prstGeom prst="rect">
            <a:avLst/>
          </a:prstGeom>
          <a:noFill/>
        </p:spPr>
      </p:pic>
      <p:pic>
        <p:nvPicPr>
          <p:cNvPr id="56322" name="Picture 2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422887" y="1607080"/>
            <a:ext cx="4821322" cy="5244244"/>
          </a:xfrm>
          <a:prstGeom prst="rect">
            <a:avLst/>
          </a:prstGeom>
          <a:noFill/>
        </p:spPr>
      </p:pic>
      <p:pic>
        <p:nvPicPr>
          <p:cNvPr id="56324" name="Picture 4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422889" y="1607080"/>
            <a:ext cx="4821319" cy="5244244"/>
          </a:xfrm>
          <a:prstGeom prst="rect">
            <a:avLst/>
          </a:prstGeom>
          <a:noFill/>
        </p:spPr>
      </p:pic>
      <p:pic>
        <p:nvPicPr>
          <p:cNvPr id="57350" name="Picture 6" descr="yourlovskaya-golosistaya05">
            <a:hlinkClick r:id="rId36"/>
          </p:cNvPr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422888" y="1607080"/>
            <a:ext cx="4862479" cy="5244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Я   </a:t>
            </a:r>
            <a:r>
              <a:rPr lang="ru-RU" sz="3200" dirty="0" err="1" smtClean="0">
                <a:latin typeface="Georgia" pitchFamily="18" charset="0"/>
              </a:rPr>
              <a:t>Ямато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97960" y="1607081"/>
            <a:ext cx="4398398" cy="51596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Куры </a:t>
            </a:r>
            <a:r>
              <a:rPr lang="ru-RU" sz="2000" dirty="0" err="1" smtClean="0">
                <a:latin typeface="Georgia" pitchFamily="18" charset="0"/>
              </a:rPr>
              <a:t>Ямато</a:t>
            </a:r>
            <a:r>
              <a:rPr lang="ru-RU" sz="2000" dirty="0" smtClean="0">
                <a:latin typeface="Georgia" pitchFamily="18" charset="0"/>
              </a:rPr>
              <a:t> имеют небольшой размер тела и прямую осанку. При этом у них слабое оперение и мясистого лица. </a:t>
            </a:r>
          </a:p>
          <a:p>
            <a:r>
              <a:rPr lang="ru-RU" sz="2000" dirty="0" smtClean="0">
                <a:latin typeface="Georgia" pitchFamily="18" charset="0"/>
              </a:rPr>
              <a:t>Бойцовские куры </a:t>
            </a:r>
            <a:r>
              <a:rPr lang="ru-RU" sz="2000" dirty="0" err="1" smtClean="0">
                <a:latin typeface="Georgia" pitchFamily="18" charset="0"/>
              </a:rPr>
              <a:t>Ямато</a:t>
            </a:r>
            <a:r>
              <a:rPr lang="ru-RU" sz="2000" dirty="0" smtClean="0">
                <a:latin typeface="Georgia" pitchFamily="18" charset="0"/>
              </a:rPr>
              <a:t> – это агрессивно настроенные домашние птицы. Они могут легко заклевать любую крупную курицу, поэтому содержать эту породу нужно отдельно от остальных птиц. Кроме того, петухи и курицы этой породы могут часто вступать в драки между собой из-за еды или более удачного насеста, поэтому их лучше содержать в отдельных клетках. 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41986" name="Picture 2" descr="malayskaya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40" y="1691664"/>
            <a:ext cx="4313815" cy="4948725"/>
          </a:xfrm>
          <a:prstGeom prst="rect">
            <a:avLst/>
          </a:prstGeom>
          <a:noFill/>
        </p:spPr>
      </p:pic>
      <p:pic>
        <p:nvPicPr>
          <p:cNvPr id="43012" name="Picture 4" descr="new-hampshir0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639" y="1691662"/>
            <a:ext cx="4312155" cy="4990490"/>
          </a:xfrm>
          <a:prstGeom prst="rect">
            <a:avLst/>
          </a:prstGeom>
          <a:noFill/>
        </p:spPr>
      </p:pic>
      <p:pic>
        <p:nvPicPr>
          <p:cNvPr id="44034" name="Picture 2" descr="Каталог всех пород кур: поиск по характеристика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6641" y="1691665"/>
            <a:ext cx="4378496" cy="3383382"/>
          </a:xfrm>
          <a:prstGeom prst="rect">
            <a:avLst/>
          </a:prstGeom>
          <a:noFill/>
        </p:spPr>
      </p:pic>
      <p:pic>
        <p:nvPicPr>
          <p:cNvPr id="44036" name="Picture 4" descr="http://www.vancats.ru/images_7/Kuri/Orloff-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471" y="1691662"/>
            <a:ext cx="4567566" cy="4990490"/>
          </a:xfrm>
          <a:prstGeom prst="rect">
            <a:avLst/>
          </a:prstGeom>
          <a:noFill/>
        </p:spPr>
      </p:pic>
      <p:pic>
        <p:nvPicPr>
          <p:cNvPr id="45058" name="Picture 2" descr="polskie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472" y="1691665"/>
            <a:ext cx="4567567" cy="4980214"/>
          </a:xfrm>
          <a:prstGeom prst="rect">
            <a:avLst/>
          </a:prstGeom>
          <a:noFill/>
        </p:spPr>
      </p:pic>
      <p:pic>
        <p:nvPicPr>
          <p:cNvPr id="45060" name="Picture 4" descr="polskie0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472" y="1691664"/>
            <a:ext cx="4567567" cy="4905908"/>
          </a:xfrm>
          <a:prstGeom prst="rect">
            <a:avLst/>
          </a:prstGeom>
          <a:noFill/>
        </p:spPr>
      </p:pic>
      <p:pic>
        <p:nvPicPr>
          <p:cNvPr id="45062" name="Picture 6" descr="polskie0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472" y="1691662"/>
            <a:ext cx="4567567" cy="4990490"/>
          </a:xfrm>
          <a:prstGeom prst="rect">
            <a:avLst/>
          </a:prstGeom>
          <a:noFill/>
        </p:spPr>
      </p:pic>
      <p:pic>
        <p:nvPicPr>
          <p:cNvPr id="46082" name="Picture 2" descr="rosecomb04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472" y="1691662"/>
            <a:ext cx="4593543" cy="4990490"/>
          </a:xfrm>
          <a:prstGeom prst="rect">
            <a:avLst/>
          </a:prstGeom>
          <a:noFill/>
        </p:spPr>
      </p:pic>
      <p:pic>
        <p:nvPicPr>
          <p:cNvPr id="47106" name="Picture 2" descr="Куры породы Сибрайт, Куры Сибрайт, Sebright Bantams, Бентамка Сибрайта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472" y="1691662"/>
            <a:ext cx="4628466" cy="4990490"/>
          </a:xfrm>
          <a:prstGeom prst="rect">
            <a:avLst/>
          </a:prstGeom>
          <a:noFill/>
        </p:spPr>
      </p:pic>
      <p:pic>
        <p:nvPicPr>
          <p:cNvPr id="48130" name="Picture 2" descr="Куры бойцовой породы Тузо, Куры Тузо, Куры Черный Тузо, Tuzo black, Tuzo noir, Tuzo nera, Tuzo zw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7473" y="1691662"/>
            <a:ext cx="4744470" cy="4990490"/>
          </a:xfrm>
          <a:prstGeom prst="rect">
            <a:avLst/>
          </a:prstGeom>
          <a:noFill/>
        </p:spPr>
      </p:pic>
      <p:pic>
        <p:nvPicPr>
          <p:cNvPr id="50180" name="Picture 4" descr="Куры породы Украинские Чубатые, Украинские Чубатые куры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469" y="1691664"/>
            <a:ext cx="4736736" cy="5112256"/>
          </a:xfrm>
          <a:prstGeom prst="rect">
            <a:avLst/>
          </a:prstGeom>
          <a:noFill/>
        </p:spPr>
      </p:pic>
      <p:pic>
        <p:nvPicPr>
          <p:cNvPr id="51202" name="Picture 2" descr="Куры породы Фавероль, Куры Фавероль,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469" y="1691664"/>
            <a:ext cx="4736736" cy="5075075"/>
          </a:xfrm>
          <a:prstGeom prst="rect">
            <a:avLst/>
          </a:prstGeom>
          <a:noFill/>
        </p:spPr>
      </p:pic>
      <p:pic>
        <p:nvPicPr>
          <p:cNvPr id="52226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3"/>
            <a:ext cx="4721954" cy="3890891"/>
          </a:xfrm>
          <a:prstGeom prst="rect">
            <a:avLst/>
          </a:prstGeom>
          <a:noFill/>
        </p:spPr>
      </p:pic>
      <p:pic>
        <p:nvPicPr>
          <p:cNvPr id="21" name="Picture 2" descr="holland02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07471" y="1691664"/>
            <a:ext cx="4721954" cy="5075075"/>
          </a:xfrm>
          <a:prstGeom prst="rect">
            <a:avLst/>
          </a:prstGeom>
          <a:noFill/>
        </p:spPr>
      </p:pic>
      <p:pic>
        <p:nvPicPr>
          <p:cNvPr id="52228" name="Picture 4" descr="holland01">
            <a:hlinkClick r:id="rId24"/>
          </p:cNvPr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07471" y="1691663"/>
            <a:ext cx="4724134" cy="3552552"/>
          </a:xfrm>
          <a:prstGeom prst="rect">
            <a:avLst/>
          </a:prstGeom>
          <a:noFill/>
        </p:spPr>
      </p:pic>
      <p:pic>
        <p:nvPicPr>
          <p:cNvPr id="52230" name="Picture 6" descr="holland05">
            <a:hlinkClick r:id="rId26"/>
          </p:cNvPr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07470" y="1607081"/>
            <a:ext cx="4726786" cy="5159658"/>
          </a:xfrm>
          <a:prstGeom prst="rect">
            <a:avLst/>
          </a:prstGeom>
          <a:noFill/>
        </p:spPr>
      </p:pic>
      <p:pic>
        <p:nvPicPr>
          <p:cNvPr id="53250" name="Picture 2" descr="carskoselskie2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07471" y="1607081"/>
            <a:ext cx="4745392" cy="5159658"/>
          </a:xfrm>
          <a:prstGeom prst="rect">
            <a:avLst/>
          </a:prstGeom>
          <a:noFill/>
        </p:spPr>
      </p:pic>
      <p:pic>
        <p:nvPicPr>
          <p:cNvPr id="53252" name="Picture 4" descr="carskoselskie09">
            <a:hlinkClick r:id="rId30"/>
          </p:cNvPr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22889" y="1607081"/>
            <a:ext cx="4821322" cy="5159662"/>
          </a:xfrm>
          <a:prstGeom prst="rect">
            <a:avLst/>
          </a:prstGeom>
          <a:noFill/>
        </p:spPr>
      </p:pic>
      <p:pic>
        <p:nvPicPr>
          <p:cNvPr id="54274" name="Picture 2" descr="Куры породы Чешская Золотистая, Куры Чешские Золотистые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22886" y="1607081"/>
            <a:ext cx="4833647" cy="5159658"/>
          </a:xfrm>
          <a:prstGeom prst="rect">
            <a:avLst/>
          </a:prstGeom>
          <a:noFill/>
        </p:spPr>
      </p:pic>
      <p:pic>
        <p:nvPicPr>
          <p:cNvPr id="55298" name="Picture 2" descr="Куры породы Шабо, Карликовые куры Шабо, Японская бентамка, Japanese bantam, Chab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22887" y="1607081"/>
            <a:ext cx="4821322" cy="5159658"/>
          </a:xfrm>
          <a:prstGeom prst="rect">
            <a:avLst/>
          </a:prstGeom>
          <a:noFill/>
        </p:spPr>
      </p:pic>
      <p:pic>
        <p:nvPicPr>
          <p:cNvPr id="56322" name="Picture 2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422887" y="1607080"/>
            <a:ext cx="4821322" cy="5244244"/>
          </a:xfrm>
          <a:prstGeom prst="rect">
            <a:avLst/>
          </a:prstGeom>
          <a:noFill/>
        </p:spPr>
      </p:pic>
      <p:pic>
        <p:nvPicPr>
          <p:cNvPr id="56324" name="Picture 4" descr="Куры породы Эльзасская, Куры Эльзасские, Alsacienne  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422889" y="1607080"/>
            <a:ext cx="4821319" cy="5244244"/>
          </a:xfrm>
          <a:prstGeom prst="rect">
            <a:avLst/>
          </a:prstGeom>
          <a:noFill/>
        </p:spPr>
      </p:pic>
      <p:pic>
        <p:nvPicPr>
          <p:cNvPr id="57350" name="Picture 6" descr="yourlovskaya-golosistaya05">
            <a:hlinkClick r:id="rId36"/>
          </p:cNvPr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422888" y="1607080"/>
            <a:ext cx="4862479" cy="5244244"/>
          </a:xfrm>
          <a:prstGeom prst="rect">
            <a:avLst/>
          </a:prstGeom>
          <a:noFill/>
        </p:spPr>
      </p:pic>
      <p:pic>
        <p:nvPicPr>
          <p:cNvPr id="58370" name="Picture 2" descr="Куры бойцовой породы Ямато, Куры Ямато, Yamato Gunkei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422887" y="1607079"/>
            <a:ext cx="4905906" cy="5307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466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А        </a:t>
            </a:r>
            <a:r>
              <a:rPr lang="ru-RU" sz="3200" dirty="0" err="1" smtClean="0">
                <a:latin typeface="Georgia" pitchFamily="18" charset="0"/>
              </a:rPr>
              <a:t>Араукана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28794" y="1691666"/>
            <a:ext cx="4567567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Курица </a:t>
            </a:r>
            <a:r>
              <a:rPr lang="ru-RU" sz="2000" dirty="0" err="1" smtClean="0">
                <a:latin typeface="Georgia" pitchFamily="18" charset="0"/>
              </a:rPr>
              <a:t>Араукана</a:t>
            </a:r>
            <a:r>
              <a:rPr lang="ru-RU" sz="2000" dirty="0" smtClean="0">
                <a:latin typeface="Georgia" pitchFamily="18" charset="0"/>
              </a:rPr>
              <a:t> необычна со всех сторон, мало того, что она несет цветные яйца (бирюзовые, </a:t>
            </a:r>
            <a:r>
              <a:rPr lang="ru-RU" sz="2000" dirty="0" err="1" smtClean="0">
                <a:latin typeface="Georgia" pitchFamily="18" charset="0"/>
              </a:rPr>
              <a:t>голубые</a:t>
            </a:r>
            <a:r>
              <a:rPr lang="ru-RU" sz="2000" dirty="0" smtClean="0">
                <a:latin typeface="Georgia" pitchFamily="18" charset="0"/>
              </a:rPr>
              <a:t>, зеленоватые), так у нее еще нет хвоста. Она кажется очень необычной благодаря своим перьевым пучкам, торчащим в разные стороны от мочек ушей. Родина этих кур - Южная Америка. Эта очень древняя порода свое название получила от индейского племени </a:t>
            </a:r>
            <a:r>
              <a:rPr lang="ru-RU" sz="2000" dirty="0" err="1" smtClean="0">
                <a:latin typeface="Georgia" pitchFamily="18" charset="0"/>
              </a:rPr>
              <a:t>арауканов</a:t>
            </a:r>
            <a:r>
              <a:rPr lang="ru-RU" sz="2000" dirty="0" smtClean="0">
                <a:latin typeface="Georgia" pitchFamily="18" charset="0"/>
              </a:rPr>
              <a:t>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0" y="1691662"/>
            <a:ext cx="4398398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10121" y="-411639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39" y="930404"/>
            <a:ext cx="9744076" cy="748121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Georgia" pitchFamily="18" charset="0"/>
              </a:rPr>
              <a:t>В проекте не представлены породы на буквы: Ё, Ж, Щ, в виду отсутствия таковых.</a:t>
            </a:r>
            <a:endParaRPr lang="ru-RU" sz="14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5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5500" dirty="0" smtClean="0">
                <a:latin typeface="Georgia" pitchFamily="18" charset="0"/>
              </a:rPr>
              <a:t>Спасибо за внимание!</a:t>
            </a:r>
            <a:endParaRPr lang="ru-RU" sz="55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Б        Брама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28794" y="1691666"/>
            <a:ext cx="4567567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Голова у кур Брама светлая небольшая. Клюв желтый, сильный. Гребень небольшой, низкий, гороховидной формы. Глаза большие, оранжево – красные. Спина короткая, широкая, крылья плотно прилегают к телу. Хвост у кур светлый небольшой, раскинутый в стороны, как «веер».</a:t>
            </a:r>
          </a:p>
          <a:p>
            <a:r>
              <a:rPr lang="ru-RU" sz="2000" dirty="0" smtClean="0">
                <a:latin typeface="Georgia" pitchFamily="18" charset="0"/>
              </a:rPr>
              <a:t>Ноги у кур Брама светлая, толстые, оперённые. Птица имеет гордую осанку.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1691662"/>
            <a:ext cx="4262785" cy="4990490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40" y="1691662"/>
            <a:ext cx="4398398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6712" y="-253779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В        </a:t>
            </a:r>
            <a:r>
              <a:rPr lang="ru-RU" sz="3200" dirty="0" err="1" smtClean="0">
                <a:latin typeface="Georgia" pitchFamily="18" charset="0"/>
              </a:rPr>
              <a:t>Виандот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582545" y="1691666"/>
            <a:ext cx="4313815" cy="4990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Родиной Кур породы </a:t>
            </a:r>
            <a:r>
              <a:rPr lang="ru-RU" sz="2000" dirty="0" err="1" smtClean="0">
                <a:latin typeface="Georgia" pitchFamily="18" charset="0"/>
              </a:rPr>
              <a:t>Виандот</a:t>
            </a:r>
            <a:r>
              <a:rPr lang="ru-RU" sz="2000" dirty="0" smtClean="0">
                <a:latin typeface="Georgia" pitchFamily="18" charset="0"/>
              </a:rPr>
              <a:t> считаются Соединенные Штаты Америки. Свое необычное название порода получила в честь одного индейского племени. Порода характеризуется целым спектром цветов и оттенков окраса. Эти куры выносливые и устойчивы к любому климату, в том числе и к суровому северному.</a:t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Г        </a:t>
            </a:r>
            <a:r>
              <a:rPr lang="ru-RU" sz="3200" dirty="0" err="1" smtClean="0">
                <a:latin typeface="Georgia" pitchFamily="18" charset="0"/>
              </a:rPr>
              <a:t>Гудан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860836"/>
            <a:ext cx="4229227" cy="4821322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Georgia" pitchFamily="18" charset="0"/>
              </a:rPr>
              <a:t>Гудан</a:t>
            </a:r>
            <a:r>
              <a:rPr lang="ru-RU" sz="2000" dirty="0" smtClean="0">
                <a:latin typeface="Georgia" pitchFamily="18" charset="0"/>
              </a:rPr>
              <a:t> ‒ порода выведена во Франции. Куры породы </a:t>
            </a:r>
            <a:r>
              <a:rPr lang="ru-RU" sz="2000" dirty="0" err="1" smtClean="0">
                <a:latin typeface="Georgia" pitchFamily="18" charset="0"/>
              </a:rPr>
              <a:t>Гудан</a:t>
            </a:r>
            <a:r>
              <a:rPr lang="ru-RU" sz="2000" dirty="0" smtClean="0">
                <a:latin typeface="Georgia" pitchFamily="18" charset="0"/>
              </a:rPr>
              <a:t> любят общество человека. Петухи, головы которых украшены большим хохолком, ограничивающим кругозор, излишне пугливы.</a:t>
            </a:r>
            <a:br>
              <a:rPr lang="ru-RU" sz="2000" dirty="0" smtClean="0">
                <a:latin typeface="Georgia" pitchFamily="18" charset="0"/>
              </a:rPr>
            </a:b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691667"/>
            <a:ext cx="4652150" cy="4981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Д        </a:t>
            </a:r>
            <a:r>
              <a:rPr lang="ru-RU" sz="3200" dirty="0" err="1" smtClean="0">
                <a:latin typeface="Georgia" pitchFamily="18" charset="0"/>
              </a:rPr>
              <a:t>Доминик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691666"/>
            <a:ext cx="4229227" cy="499049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Georgia" pitchFamily="18" charset="0"/>
              </a:rPr>
              <a:t>Доминик</a:t>
            </a:r>
            <a:r>
              <a:rPr lang="ru-RU" sz="2000" dirty="0" smtClean="0">
                <a:latin typeface="Georgia" pitchFamily="18" charset="0"/>
              </a:rPr>
              <a:t> – исконно американская порода. Чемпионы по выживанию, эти куры приспособлены и к холоду  и к жаре. Иногда окрас птицы называют ястребиным, по рисунку перьев. Голову украшают средней величины гребень, сережки и мочки ушей красного цвета.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945420"/>
            <a:ext cx="4652150" cy="4727914"/>
          </a:xfrm>
          <a:prstGeom prst="rect">
            <a:avLst/>
          </a:prstGeom>
          <a:noFill/>
        </p:spPr>
      </p:pic>
      <p:pic>
        <p:nvPicPr>
          <p:cNvPr id="32770" name="Picture 2" descr="Куры породы Доминик, Dominecker Chicken, Куры Домин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058" y="1776250"/>
            <a:ext cx="4652150" cy="5084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З        Звезда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860836"/>
            <a:ext cx="4229227" cy="4821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Облик их довольно типичный. Существует две цветовых версии оперения– черная и красная. </a:t>
            </a:r>
          </a:p>
          <a:p>
            <a:r>
              <a:rPr lang="ru-RU" sz="2000" dirty="0" smtClean="0">
                <a:latin typeface="Georgia" pitchFamily="18" charset="0"/>
              </a:rPr>
              <a:t>Это непритязательные птицы, не требующие специального ухода. Им необходимы минимальные условия ‒ выгул, курятник и немного комбикорма.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945420"/>
            <a:ext cx="4652150" cy="4727914"/>
          </a:xfrm>
          <a:prstGeom prst="rect">
            <a:avLst/>
          </a:prstGeom>
          <a:noFill/>
        </p:spPr>
      </p:pic>
      <p:pic>
        <p:nvPicPr>
          <p:cNvPr id="32770" name="Picture 2" descr="Куры породы Доминик, Dominecker Chicken, Куры Домин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1225" y="1945421"/>
            <a:ext cx="4398398" cy="4807192"/>
          </a:xfrm>
          <a:prstGeom prst="rect">
            <a:avLst/>
          </a:prstGeom>
          <a:noFill/>
        </p:spPr>
      </p:pic>
      <p:pic>
        <p:nvPicPr>
          <p:cNvPr id="33794" name="Picture 2" descr="fayoumi04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056" y="1860835"/>
            <a:ext cx="4398398" cy="4681176"/>
          </a:xfrm>
          <a:prstGeom prst="rect">
            <a:avLst/>
          </a:prstGeom>
          <a:noFill/>
        </p:spPr>
      </p:pic>
      <p:pic>
        <p:nvPicPr>
          <p:cNvPr id="34818" name="Picture 2" descr="http://www.vancats.ru/images_7/Kuri/Red_Star_chickens_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057" y="1860832"/>
            <a:ext cx="4688400" cy="4905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И        Испанская белолицая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860836"/>
            <a:ext cx="4229227" cy="4821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Название говорит само за себя, и испанок легко узнать по яркому белому лицу, контрастному на темном оперении.  Для них типичен крупный одиночный гребень. </a:t>
            </a:r>
          </a:p>
          <a:p>
            <a:r>
              <a:rPr lang="ru-RU" sz="2000" dirty="0" smtClean="0">
                <a:latin typeface="Georgia" pitchFamily="18" charset="0"/>
              </a:rPr>
              <a:t>Птицы не терпят, когда их берут на руки, обладают пугливым и взбалмошным характером. Они также известны своим неуемным шумным поведением 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945420"/>
            <a:ext cx="4652150" cy="4727914"/>
          </a:xfrm>
          <a:prstGeom prst="rect">
            <a:avLst/>
          </a:prstGeom>
          <a:noFill/>
        </p:spPr>
      </p:pic>
      <p:pic>
        <p:nvPicPr>
          <p:cNvPr id="32770" name="Picture 2" descr="Куры породы Доминик, Dominecker Chicken, Куры Домин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1225" y="1945421"/>
            <a:ext cx="4398398" cy="4807192"/>
          </a:xfrm>
          <a:prstGeom prst="rect">
            <a:avLst/>
          </a:prstGeom>
          <a:noFill/>
        </p:spPr>
      </p:pic>
      <p:pic>
        <p:nvPicPr>
          <p:cNvPr id="33794" name="Picture 2" descr="fayoumi04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056" y="1860835"/>
            <a:ext cx="4398398" cy="4681176"/>
          </a:xfrm>
          <a:prstGeom prst="rect">
            <a:avLst/>
          </a:prstGeom>
          <a:noFill/>
        </p:spPr>
      </p:pic>
      <p:pic>
        <p:nvPicPr>
          <p:cNvPr id="34818" name="Picture 2" descr="http://www.vancats.ru/images_7/Kuri/Red_Star_chickens_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056" y="1860837"/>
            <a:ext cx="4144645" cy="4336922"/>
          </a:xfrm>
          <a:prstGeom prst="rect">
            <a:avLst/>
          </a:prstGeom>
          <a:noFill/>
        </p:spPr>
      </p:pic>
      <p:pic>
        <p:nvPicPr>
          <p:cNvPr id="35842" name="Picture 2" descr="ispanskaya-belolicaya02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056" y="1860832"/>
            <a:ext cx="4620165" cy="4905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5883" y="-422947"/>
            <a:ext cx="12646998" cy="89433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41" y="930403"/>
            <a:ext cx="9185851" cy="5920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Georgia" pitchFamily="18" charset="0"/>
              </a:rPr>
              <a:t>Й        Йокогама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1284" y="1776251"/>
            <a:ext cx="5464129" cy="5477300"/>
          </a:xfrm>
        </p:spPr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67131" y="1860836"/>
            <a:ext cx="4229227" cy="4821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Породу узнают по длинному хвосту, расположенному почти горизонтально. Недружелюбные птицы ведут себя агрессивно по отношению к человеку и другим курам. Но чего у них не отнять, так это темперамента – они точно не дадут заскучать своему владельцу и могут быть очень забавны.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5362" name="Picture 2" descr="Куры породы Араукана, Куры Араукана, Arauk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42" y="2114586"/>
            <a:ext cx="4262785" cy="4567567"/>
          </a:xfrm>
          <a:prstGeom prst="rect">
            <a:avLst/>
          </a:prstGeom>
          <a:noFill/>
        </p:spPr>
      </p:pic>
      <p:pic>
        <p:nvPicPr>
          <p:cNvPr id="29700" name="Picture 4" descr="Куры породы Брама Светлая, Куры Брама Светл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39" y="2030002"/>
            <a:ext cx="4284088" cy="4652152"/>
          </a:xfrm>
          <a:prstGeom prst="rect">
            <a:avLst/>
          </a:prstGeom>
          <a:noFill/>
        </p:spPr>
      </p:pic>
      <p:pic>
        <p:nvPicPr>
          <p:cNvPr id="30722" name="Picture 2" descr="Куры породы Виандот, Куры Вианд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057" y="1860834"/>
            <a:ext cx="4645627" cy="4821321"/>
          </a:xfrm>
          <a:prstGeom prst="rect">
            <a:avLst/>
          </a:prstGeom>
          <a:noFill/>
        </p:spPr>
      </p:pic>
      <p:pic>
        <p:nvPicPr>
          <p:cNvPr id="31746" name="Picture 2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056" y="1860833"/>
            <a:ext cx="4398398" cy="4475564"/>
          </a:xfrm>
          <a:prstGeom prst="rect">
            <a:avLst/>
          </a:prstGeom>
          <a:noFill/>
        </p:spPr>
      </p:pic>
      <p:pic>
        <p:nvPicPr>
          <p:cNvPr id="31750" name="Picture 6" descr="Куры породы Гудан, Куры Гудан, Houd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058" y="1945420"/>
            <a:ext cx="4652150" cy="4727914"/>
          </a:xfrm>
          <a:prstGeom prst="rect">
            <a:avLst/>
          </a:prstGeom>
          <a:noFill/>
        </p:spPr>
      </p:pic>
      <p:pic>
        <p:nvPicPr>
          <p:cNvPr id="32770" name="Picture 2" descr="Куры породы Доминик, Dominecker Chicken, Куры Домин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1225" y="1945421"/>
            <a:ext cx="4398398" cy="4807192"/>
          </a:xfrm>
          <a:prstGeom prst="rect">
            <a:avLst/>
          </a:prstGeom>
          <a:noFill/>
        </p:spPr>
      </p:pic>
      <p:pic>
        <p:nvPicPr>
          <p:cNvPr id="33794" name="Picture 2" descr="fayoumi04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056" y="1860835"/>
            <a:ext cx="4398398" cy="4681176"/>
          </a:xfrm>
          <a:prstGeom prst="rect">
            <a:avLst/>
          </a:prstGeom>
          <a:noFill/>
        </p:spPr>
      </p:pic>
      <p:pic>
        <p:nvPicPr>
          <p:cNvPr id="34818" name="Picture 2" descr="http://www.vancats.ru/images_7/Kuri/Red_Star_chickens_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056" y="1860837"/>
            <a:ext cx="4144645" cy="4336922"/>
          </a:xfrm>
          <a:prstGeom prst="rect">
            <a:avLst/>
          </a:prstGeom>
          <a:noFill/>
        </p:spPr>
      </p:pic>
      <p:pic>
        <p:nvPicPr>
          <p:cNvPr id="35842" name="Picture 2" descr="ispanskaya-belolicaya02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056" y="1860832"/>
            <a:ext cx="4620165" cy="4905906"/>
          </a:xfrm>
          <a:prstGeom prst="rect">
            <a:avLst/>
          </a:prstGeom>
          <a:noFill/>
        </p:spPr>
      </p:pic>
      <p:pic>
        <p:nvPicPr>
          <p:cNvPr id="36866" name="Picture 2" descr="Куры породы Йокогама и Бентамка Йокогамская, Куры Иокогама, Yokohama Chickens, Yokohama Bantam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057" y="1860832"/>
            <a:ext cx="4652150" cy="4905906"/>
          </a:xfrm>
          <a:prstGeom prst="rect">
            <a:avLst/>
          </a:prstGeom>
          <a:noFill/>
        </p:spPr>
      </p:pic>
      <p:pic>
        <p:nvPicPr>
          <p:cNvPr id="36868" name="Picture 4" descr="Куры породы Йокогама и Бентамка Йокогамская, Куры Иокогама, Yokohama Chickens, Yokohama Bantams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2058" y="1776248"/>
            <a:ext cx="4652150" cy="4990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859</Words>
  <Application>Microsoft Office PowerPoint</Application>
  <PresentationFormat>B4 (ISO) (250x353 мм)</PresentationFormat>
  <Paragraphs>72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Georgia</vt:lpstr>
      <vt:lpstr>Тема Office</vt:lpstr>
      <vt:lpstr>Проект «Породы кур по алфавиту»</vt:lpstr>
      <vt:lpstr>А        Араукана</vt:lpstr>
      <vt:lpstr>Б        Брама</vt:lpstr>
      <vt:lpstr>В        Виандот</vt:lpstr>
      <vt:lpstr>Г        Гудан</vt:lpstr>
      <vt:lpstr>Д        Доминик</vt:lpstr>
      <vt:lpstr>З        Звезда</vt:lpstr>
      <vt:lpstr>И        Испанская белолицая</vt:lpstr>
      <vt:lpstr>Й        Йокогама</vt:lpstr>
      <vt:lpstr>К        Китайские шелковые куры</vt:lpstr>
      <vt:lpstr>М        Малайская бойцовая</vt:lpstr>
      <vt:lpstr>О       Орловская русская ситцевая</vt:lpstr>
      <vt:lpstr>С      Сибрайт</vt:lpstr>
      <vt:lpstr>Ф    Фавероль</vt:lpstr>
      <vt:lpstr>Ч    Чешские золотистые</vt:lpstr>
      <vt:lpstr>Ш   Шабо</vt:lpstr>
      <vt:lpstr>Э   Эльзасская</vt:lpstr>
      <vt:lpstr>Ю   Юрловские голосистые</vt:lpstr>
      <vt:lpstr>Я   Ямато</vt:lpstr>
      <vt:lpstr>В проекте не представлены породы на буквы: Ё, Ж, Щ, в виду отсутствия таковых.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«Породы кур по алфавиту»</dc:title>
  <dc:creator>Samsung</dc:creator>
  <cp:lastModifiedBy>user</cp:lastModifiedBy>
  <cp:revision>82</cp:revision>
  <dcterms:created xsi:type="dcterms:W3CDTF">2017-02-17T17:39:45Z</dcterms:created>
  <dcterms:modified xsi:type="dcterms:W3CDTF">2022-11-16T19:26:12Z</dcterms:modified>
</cp:coreProperties>
</file>