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5" r:id="rId2"/>
    <p:sldId id="274" r:id="rId3"/>
    <p:sldId id="257" r:id="rId4"/>
    <p:sldId id="269" r:id="rId5"/>
    <p:sldId id="258" r:id="rId6"/>
    <p:sldId id="259" r:id="rId7"/>
    <p:sldId id="260" r:id="rId8"/>
    <p:sldId id="265" r:id="rId9"/>
    <p:sldId id="270" r:id="rId10"/>
    <p:sldId id="261" r:id="rId11"/>
    <p:sldId id="271" r:id="rId12"/>
    <p:sldId id="262" r:id="rId13"/>
    <p:sldId id="263" r:id="rId14"/>
    <p:sldId id="264" r:id="rId15"/>
    <p:sldId id="267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F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16.11.22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16.11.22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16.11.22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16.11.22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16.11.22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16.11.22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16.11.22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16.11.22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16.11.22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16.11.22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16.11.22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ср 16.11.22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пользователь\Рабочий стол\МБОУСОШ №3\фон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144"/>
            <a:ext cx="9144000" cy="68671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14744" y="285728"/>
            <a:ext cx="52864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Причины школьной неуспеваемости</a:t>
            </a:r>
            <a:endParaRPr lang="ru-RU" sz="4400" b="1" i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9124" y="4500570"/>
            <a:ext cx="44291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Выполнила</a:t>
            </a:r>
          </a:p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МБОУ Излучинская ОСШУИОП№1</a:t>
            </a:r>
          </a:p>
          <a:p>
            <a:r>
              <a:rPr lang="ru-RU" dirty="0" smtClean="0"/>
              <a:t>Голованова Ия Ивановна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57166"/>
            <a:ext cx="8219340" cy="58912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Условия социально-бытовой запущенности: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Ребенок не получает достаточного внимания и лечения, часто пропускает уроки, пробелы в знаниях.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Отсутствие постоянного детского коллектива (смена класса, школы), нарушения дружеских отношений.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7170" name="Picture 2" descr="http://im2-tub-ru.yandex.net/i?id=460633325-05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43851">
            <a:off x="4643438" y="4572008"/>
            <a:ext cx="3143272" cy="20744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3042" y="357166"/>
            <a:ext cx="692948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/>
              <a:t>Воспитание в стиле </a:t>
            </a:r>
            <a:r>
              <a:rPr lang="ru-RU" sz="2400" dirty="0" err="1" smtClean="0"/>
              <a:t>гиперопеки</a:t>
            </a:r>
            <a:r>
              <a:rPr lang="ru-RU" sz="2400" dirty="0" smtClean="0"/>
              <a:t>, которое затрудняет формирование самостоятельности и адекватной самооценки.</a:t>
            </a:r>
          </a:p>
          <a:p>
            <a:pPr>
              <a:buFont typeface="Wingdings" pitchFamily="2" charset="2"/>
              <a:buChar char="Ø"/>
            </a:pP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Занижение уровня требований к ребенку (</a:t>
            </a:r>
            <a:r>
              <a:rPr lang="ru-RU" sz="2400" i="1" dirty="0" smtClean="0"/>
              <a:t>в результате дети уходят от проблем, а не решают их).</a:t>
            </a:r>
          </a:p>
        </p:txBody>
      </p:sp>
      <p:pic>
        <p:nvPicPr>
          <p:cNvPr id="27650" name="Picture 2" descr="http://im5-tub-ru.yandex.net/i?id=525382519-65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613036">
            <a:off x="256748" y="3276596"/>
            <a:ext cx="2775604" cy="2214578"/>
          </a:xfrm>
          <a:prstGeom prst="rect">
            <a:avLst/>
          </a:prstGeom>
          <a:noFill/>
        </p:spPr>
      </p:pic>
      <p:pic>
        <p:nvPicPr>
          <p:cNvPr id="27652" name="Picture 4" descr="http://im2-tub-ru.yandex.net/i?id=174565722-63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340724">
            <a:off x="6286512" y="2571744"/>
            <a:ext cx="2376494" cy="2345224"/>
          </a:xfrm>
          <a:prstGeom prst="rect">
            <a:avLst/>
          </a:prstGeom>
          <a:noFill/>
        </p:spPr>
      </p:pic>
      <p:pic>
        <p:nvPicPr>
          <p:cNvPr id="27654" name="Picture 6" descr="http://im6-tub-ru.yandex.net/i?id=483297846-03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93480">
            <a:off x="3240064" y="4094781"/>
            <a:ext cx="2952757" cy="2214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428604"/>
            <a:ext cx="8076464" cy="581979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Как заинтересовать ребенка?</a:t>
            </a:r>
          </a:p>
          <a:p>
            <a:pPr>
              <a:buBlip>
                <a:blip r:embed="rId2"/>
              </a:buBlip>
            </a:pPr>
            <a:r>
              <a:rPr lang="ru-RU" b="1" dirty="0" smtClean="0"/>
              <a:t>Пусть задание представляется ребенку осуществимым! </a:t>
            </a:r>
            <a:r>
              <a:rPr lang="ru-RU" dirty="0" smtClean="0"/>
              <a:t>Разделите задание на части, заранее приготовьте все необходимое.</a:t>
            </a:r>
          </a:p>
          <a:p>
            <a:pPr>
              <a:buNone/>
            </a:pPr>
            <a:endParaRPr lang="ru-RU" dirty="0" smtClean="0"/>
          </a:p>
          <a:p>
            <a:pPr>
              <a:buBlip>
                <a:blip r:embed="rId2"/>
              </a:buBlip>
            </a:pPr>
            <a:r>
              <a:rPr lang="ru-RU" b="1" dirty="0" smtClean="0"/>
              <a:t>Сделайте задание интересным. </a:t>
            </a:r>
            <a:r>
              <a:rPr lang="ru-RU" dirty="0" smtClean="0"/>
              <a:t>(«Соревнуйся сам с собой!», «Помощь сказочному персонажу»)</a:t>
            </a:r>
          </a:p>
          <a:p>
            <a:pPr>
              <a:buNone/>
            </a:pPr>
            <a:endParaRPr lang="ru-RU" dirty="0" smtClean="0"/>
          </a:p>
          <a:p>
            <a:pPr>
              <a:buBlip>
                <a:blip r:embed="rId2"/>
              </a:buBlip>
            </a:pPr>
            <a:r>
              <a:rPr lang="ru-RU" b="1" dirty="0" smtClean="0"/>
              <a:t>Используйте поощрение: </a:t>
            </a:r>
            <a:r>
              <a:rPr lang="ru-RU" dirty="0" smtClean="0"/>
              <a:t>похвала, одобрение в виде жеста. Похвала должна быть своевременна, должно быть озвучено за что вы похвалили («Молодец, ты правильно решил задачу!»), похвала должна быть искренней и отражать действительные достижения ребенка.</a:t>
            </a:r>
          </a:p>
          <a:p>
            <a:pPr>
              <a:buNone/>
            </a:pPr>
            <a:endParaRPr lang="ru-RU" dirty="0" smtClean="0"/>
          </a:p>
          <a:p>
            <a:pPr>
              <a:buBlip>
                <a:blip r:embed="rId2"/>
              </a:buBlip>
            </a:pPr>
            <a:r>
              <a:rPr lang="ru-RU" b="1" dirty="0" smtClean="0"/>
              <a:t>Создайте ситуацию успеха</a:t>
            </a:r>
            <a:r>
              <a:rPr lang="ru-RU" dirty="0" smtClean="0"/>
              <a:t>. Предложите задание, поручение, дело – с которым ребенок </a:t>
            </a:r>
            <a:r>
              <a:rPr lang="ru-RU" b="1" dirty="0" smtClean="0">
                <a:solidFill>
                  <a:srgbClr val="00B050"/>
                </a:solidFill>
              </a:rPr>
              <a:t>обязательно  справится </a:t>
            </a:r>
            <a:r>
              <a:rPr lang="ru-RU" dirty="0" smtClean="0"/>
              <a:t>– похвалите!</a:t>
            </a:r>
          </a:p>
          <a:p>
            <a:pPr>
              <a:buBlip>
                <a:blip r:embed="rId2"/>
              </a:buBlip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57166"/>
            <a:ext cx="6429420" cy="5929354"/>
          </a:xfrm>
        </p:spPr>
        <p:txBody>
          <a:bodyPr>
            <a:normAutofit fontScale="85000" lnSpcReduction="10000"/>
          </a:bodyPr>
          <a:lstStyle/>
          <a:p>
            <a:pPr>
              <a:buBlip>
                <a:blip r:embed="rId2"/>
              </a:buBlip>
            </a:pPr>
            <a:r>
              <a:rPr lang="ru-RU" dirty="0" smtClean="0"/>
              <a:t>Детям  не только нужны порядок и правила поведения, они сами этого </a:t>
            </a:r>
            <a:r>
              <a:rPr lang="ru-RU" b="1" dirty="0" smtClean="0">
                <a:solidFill>
                  <a:srgbClr val="00B050"/>
                </a:solidFill>
              </a:rPr>
              <a:t>хотят и ждут</a:t>
            </a:r>
            <a:r>
              <a:rPr lang="ru-RU" dirty="0" smtClean="0"/>
              <a:t>.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Правила (ограничения, требования, запреты) обязательно должны быть в жизни ребенка. Не идите на поводу своего ребенка! /попустительский стиль воспитания/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Правил (ограничений, требований, запретов) не должно быть очень много./авторитарный стиль воспитания/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Требования нужно объяснять коротко и спокойно, но что-то нужно оставить для свободного выбора.</a:t>
            </a:r>
          </a:p>
          <a:p>
            <a:pPr>
              <a:buBlip>
                <a:blip r:embed="rId2"/>
              </a:buBlip>
            </a:pPr>
            <a:endParaRPr lang="ru-RU" dirty="0" smtClean="0"/>
          </a:p>
          <a:p>
            <a:pPr>
              <a:buBlip>
                <a:blip r:embed="rId2"/>
              </a:buBlip>
            </a:pPr>
            <a:endParaRPr lang="ru-RU" dirty="0"/>
          </a:p>
        </p:txBody>
      </p:sp>
      <p:pic>
        <p:nvPicPr>
          <p:cNvPr id="5122" name="Picture 2" descr="http://im0-tub-ru.yandex.net/i?id=243758902-64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4429132"/>
            <a:ext cx="1190625" cy="1428750"/>
          </a:xfrm>
          <a:prstGeom prst="rect">
            <a:avLst/>
          </a:prstGeom>
          <a:noFill/>
        </p:spPr>
      </p:pic>
      <p:pic>
        <p:nvPicPr>
          <p:cNvPr id="5126" name="Picture 6" descr="http://img.beatrisa.ru/forums/monthly_11_2008/user27/post5898_img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270125">
            <a:off x="6787276" y="1571612"/>
            <a:ext cx="2069749" cy="16525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85728"/>
            <a:ext cx="8290778" cy="5962672"/>
          </a:xfrm>
        </p:spPr>
        <p:txBody>
          <a:bodyPr>
            <a:normAutofit fontScale="92500" lnSpcReduction="20000"/>
          </a:bodyPr>
          <a:lstStyle/>
          <a:p>
            <a:pPr>
              <a:buBlip>
                <a:blip r:embed="rId2"/>
              </a:buBlip>
            </a:pPr>
            <a:r>
              <a:rPr lang="ru-RU" b="1" dirty="0" smtClean="0">
                <a:solidFill>
                  <a:srgbClr val="7030A0"/>
                </a:solidFill>
              </a:rPr>
              <a:t>Правила должны быть согласованы </a:t>
            </a:r>
            <a:r>
              <a:rPr lang="ru-RU" dirty="0" smtClean="0"/>
              <a:t>взрослыми между собой. /единство требований/</a:t>
            </a:r>
          </a:p>
          <a:p>
            <a:pPr>
              <a:buBlip>
                <a:blip r:embed="rId2"/>
              </a:buBlip>
            </a:pPr>
            <a:r>
              <a:rPr lang="ru-RU" b="1" dirty="0" smtClean="0">
                <a:solidFill>
                  <a:srgbClr val="7030A0"/>
                </a:solidFill>
              </a:rPr>
              <a:t>Тон</a:t>
            </a:r>
            <a:r>
              <a:rPr lang="ru-RU" dirty="0" smtClean="0"/>
              <a:t>, в котором сообщается требование  должен быть дружественно-разъяснительным, а не повелительным.</a:t>
            </a:r>
          </a:p>
          <a:p>
            <a:pPr>
              <a:buBlip>
                <a:blip r:embed="rId2"/>
              </a:buBlip>
            </a:pPr>
            <a:r>
              <a:rPr lang="ru-RU" b="1" dirty="0" smtClean="0">
                <a:solidFill>
                  <a:srgbClr val="7030A0"/>
                </a:solidFill>
              </a:rPr>
              <a:t>Нельзя наказывать ребенка физически</a:t>
            </a:r>
            <a:r>
              <a:rPr lang="ru-RU" dirty="0" smtClean="0"/>
              <a:t>.(они озлобляют, унижают, запугивают, оскорбляют ребенка)</a:t>
            </a:r>
          </a:p>
          <a:p>
            <a:pPr>
              <a:buBlip>
                <a:blip r:embed="rId2"/>
              </a:buBlip>
            </a:pPr>
            <a:r>
              <a:rPr lang="ru-RU" b="1" dirty="0" smtClean="0">
                <a:solidFill>
                  <a:srgbClr val="7030A0"/>
                </a:solidFill>
              </a:rPr>
              <a:t>Наказывать ребенка лучше, лишая его хорошего</a:t>
            </a:r>
            <a:r>
              <a:rPr lang="ru-RU" dirty="0" smtClean="0">
                <a:solidFill>
                  <a:srgbClr val="7030A0"/>
                </a:solidFill>
              </a:rPr>
              <a:t>, </a:t>
            </a:r>
            <a:r>
              <a:rPr lang="ru-RU" dirty="0" smtClean="0"/>
              <a:t>чем делая ему плохое. (нужно иметь запас больших и маленьких праздников, занятий с ребенком, дел, традиций – которые будут создавать зону радости)</a:t>
            </a:r>
          </a:p>
          <a:p>
            <a:pPr>
              <a:buBlip>
                <a:blip r:embed="rId2"/>
              </a:buBlip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214422"/>
            <a:ext cx="7572428" cy="5033978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ru-RU" b="1" dirty="0" smtClean="0">
                <a:solidFill>
                  <a:srgbClr val="00B050"/>
                </a:solidFill>
              </a:rPr>
              <a:t> Всякое серьезное нарушение ребенка – это сигнал о помощи!</a:t>
            </a:r>
          </a:p>
          <a:p>
            <a:pPr>
              <a:buBlip>
                <a:blip r:embed="rId2"/>
              </a:buBlip>
            </a:pPr>
            <a:endParaRPr lang="ru-RU" b="1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B050"/>
              </a:solidFill>
            </a:endParaRPr>
          </a:p>
          <a:p>
            <a:pPr>
              <a:buBlip>
                <a:blip r:embed="rId2"/>
              </a:buBlip>
            </a:pPr>
            <a:r>
              <a:rPr lang="ru-RU" b="1" dirty="0" smtClean="0">
                <a:solidFill>
                  <a:srgbClr val="FF0000"/>
                </a:solidFill>
              </a:rPr>
              <a:t>Нужно понять глубинную причину непослушания!</a:t>
            </a: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СПАСИБО ЗА ВНИМАНИЕ!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9698" name="Picture 2" descr="http://im4-tub-ru.yandex.net/i?id=308169335-44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357298"/>
            <a:ext cx="5214974" cy="34290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5286388"/>
            <a:ext cx="7358114" cy="584775"/>
          </a:xfrm>
          <a:prstGeom prst="rect">
            <a:avLst/>
          </a:prstGeom>
          <a:solidFill>
            <a:srgbClr val="FF99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Постарайтесь понять своего ребенка!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школьная неуспеваемость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143240" y="1714488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причины</a:t>
            </a:r>
            <a:endParaRPr lang="ru-RU" sz="2800" b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2357422" y="2285992"/>
            <a:ext cx="1857388" cy="64294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3822298" y="2964256"/>
            <a:ext cx="1214446" cy="79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H="1">
            <a:off x="4688681" y="2955129"/>
            <a:ext cx="1214446" cy="1904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000760" y="2357430"/>
            <a:ext cx="1428760" cy="50006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42910" y="3000372"/>
            <a:ext cx="3071834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педагогические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642910" y="3929066"/>
            <a:ext cx="4143404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социально-бытовые</a:t>
            </a:r>
            <a:endParaRPr lang="ru-RU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5429256" y="3929066"/>
            <a:ext cx="3500462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психологические</a:t>
            </a:r>
            <a:endParaRPr lang="ru-RU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5572132" y="3071810"/>
            <a:ext cx="3357586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физиологические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7" grpId="0" animBg="1"/>
      <p:bldP spid="18" grpId="0" animBg="1"/>
      <p:bldP spid="19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Причины неуспеваемости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47800"/>
            <a:ext cx="8433654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П.П. Борисов (1980 г.) предложил следующую классификацию причин: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Педагогические</a:t>
            </a:r>
            <a:r>
              <a:rPr lang="ru-RU" sz="2400" b="1" dirty="0" smtClean="0"/>
              <a:t>: </a:t>
            </a:r>
            <a:r>
              <a:rPr lang="ru-RU" sz="2400" dirty="0" smtClean="0"/>
              <a:t>недостатки преподавания, </a:t>
            </a:r>
          </a:p>
          <a:p>
            <a:pPr>
              <a:buNone/>
            </a:pPr>
            <a:r>
              <a:rPr lang="ru-RU" sz="2400" dirty="0" smtClean="0"/>
              <a:t>пробелы в знаниях, неправильный перевод </a:t>
            </a:r>
          </a:p>
          <a:p>
            <a:pPr>
              <a:buNone/>
            </a:pPr>
            <a:r>
              <a:rPr lang="ru-RU" sz="2400" dirty="0" smtClean="0"/>
              <a:t>в следующий класс.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Социально-бытовые: </a:t>
            </a:r>
            <a:r>
              <a:rPr lang="ru-RU" sz="2400" dirty="0" smtClean="0"/>
              <a:t>неблагополучные </a:t>
            </a:r>
          </a:p>
          <a:p>
            <a:pPr>
              <a:buNone/>
            </a:pPr>
            <a:r>
              <a:rPr lang="ru-RU" sz="2400" dirty="0" smtClean="0"/>
              <a:t>условия жизни, недостойное поведения </a:t>
            </a:r>
          </a:p>
          <a:p>
            <a:pPr>
              <a:buNone/>
            </a:pPr>
            <a:r>
              <a:rPr lang="ru-RU" sz="2400" dirty="0" smtClean="0"/>
              <a:t>родителей, отсутствие домашнего режима, безнадзорность детей.</a:t>
            </a:r>
          </a:p>
          <a:p>
            <a:pPr>
              <a:buFont typeface="Wingdings" pitchFamily="2" charset="2"/>
              <a:buChar char="Ø"/>
            </a:pPr>
            <a:endParaRPr lang="ru-RU" sz="2400" dirty="0" smtClean="0"/>
          </a:p>
          <a:p>
            <a:pPr>
              <a:buFont typeface="Wingdings" pitchFamily="2" charset="2"/>
              <a:buChar char="Ø"/>
            </a:pPr>
            <a:endParaRPr lang="ru-RU" sz="2400" dirty="0" smtClean="0"/>
          </a:p>
        </p:txBody>
      </p:sp>
      <p:pic>
        <p:nvPicPr>
          <p:cNvPr id="12290" name="Picture 2" descr="http://im5-tub-ru.yandex.net/i?id=246962542-67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2214554"/>
            <a:ext cx="1453049" cy="1928826"/>
          </a:xfrm>
          <a:prstGeom prst="rect">
            <a:avLst/>
          </a:prstGeom>
          <a:noFill/>
        </p:spPr>
      </p:pic>
      <p:pic>
        <p:nvPicPr>
          <p:cNvPr id="12292" name="Picture 4" descr="http://img0.liveinternet.ru/images/attach/b/4/104/53/104053126_5062145_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5000636"/>
            <a:ext cx="2643206" cy="15645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5819796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Физиологические: </a:t>
            </a:r>
            <a:r>
              <a:rPr lang="ru-RU" dirty="0" smtClean="0"/>
              <a:t>болезни, общая слабость здоровья, болезни верхних дыхательных путей, болезни нервной системы и др.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Психологические: </a:t>
            </a:r>
            <a:r>
              <a:rPr lang="ru-RU" dirty="0" smtClean="0"/>
              <a:t>особенности развития внимания, памяти, медленность понимания, недостаточный уровень развития речи, </a:t>
            </a:r>
            <a:r>
              <a:rPr lang="ru-RU" dirty="0" err="1" smtClean="0"/>
              <a:t>несформированность</a:t>
            </a:r>
            <a:r>
              <a:rPr lang="ru-RU" dirty="0" smtClean="0"/>
              <a:t> познавательных интересов, узость кругозора.  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17410" name="Picture 2" descr="http://i065.radikal.ru/1302/38/2f07cd54d97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643050"/>
            <a:ext cx="2357455" cy="26861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Психологические причины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47800"/>
            <a:ext cx="8505092" cy="498159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Познавательная сфера: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Недостаточно развиты определенные качества познавательных процессов – восприятия, памяти, мышления и внимания(часто затруднения переключения внимания, отвлекаемость, не учитываются педагогами каналы восприятия – зрительный, слуховой, кинестетический).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Слабо сформированы мотивы учебной деятельности (необходимо создавать ситуации успеха, проблемные ситуации)</a:t>
            </a:r>
          </a:p>
          <a:p>
            <a:pPr>
              <a:buNone/>
            </a:pPr>
            <a:endParaRPr lang="ru-RU" sz="2400" dirty="0" smtClean="0"/>
          </a:p>
          <a:p>
            <a:pPr>
              <a:buFont typeface="Wingdings" pitchFamily="2" charset="2"/>
              <a:buChar char="Ø"/>
            </a:pPr>
            <a:endParaRPr lang="ru-RU" sz="2400" dirty="0" smtClean="0"/>
          </a:p>
          <a:p>
            <a:pPr>
              <a:buFont typeface="Wingdings" pitchFamily="2" charset="2"/>
              <a:buChar char="Ø"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28926" y="428604"/>
            <a:ext cx="6004762" cy="581979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Эмоционально-волевая сфера: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Тревожность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Отрицательные эмоции по отношении к школьной ситуации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Страх перед школой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Отсутствие интереса к школе, трудности с произвольной регуляции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Низкая  самооценка, или завышенная</a:t>
            </a:r>
          </a:p>
          <a:p>
            <a:pPr>
              <a:buNone/>
            </a:pPr>
            <a:r>
              <a:rPr lang="ru-RU" dirty="0" smtClean="0"/>
              <a:t>(</a:t>
            </a:r>
            <a:r>
              <a:rPr lang="ru-RU" i="1" dirty="0" smtClean="0"/>
              <a:t>важны детско-родительские отношения в семье, последовательность в воспитании, единство требований папы и мамы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10242" name="Picture 2" descr="http://s55.radikal.ru/i147/1005/cb/dc8a249749f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240589">
            <a:off x="362919" y="4177933"/>
            <a:ext cx="2677750" cy="20083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14612" y="357166"/>
            <a:ext cx="6219076" cy="589123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Физиологические причины: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Хронические заболевания, инфекции.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Слабо развита  мелкая  моторика.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Леворукость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Общая </a:t>
            </a:r>
            <a:r>
              <a:rPr lang="ru-RU" dirty="0" err="1" smtClean="0"/>
              <a:t>ослабленность</a:t>
            </a:r>
            <a:r>
              <a:rPr lang="ru-RU" dirty="0" smtClean="0"/>
              <a:t> организма: утомляемость, сниженная работоспособность, плаксивость, головные боли, болезненное повышение чувствительности: </a:t>
            </a:r>
            <a:r>
              <a:rPr lang="ru-RU" i="1" dirty="0" smtClean="0"/>
              <a:t>не переносят шум, вздрагивание, голос учителя вызывает головную боль и т.п.</a:t>
            </a:r>
          </a:p>
          <a:p>
            <a:pPr>
              <a:buFont typeface="Wingdings" pitchFamily="2" charset="2"/>
              <a:buChar char="Ø"/>
            </a:pPr>
            <a:endParaRPr lang="ru-RU" i="1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9218" name="Picture 2" descr="http://im6-tub-ru.yandex.net/i?id=465497992-39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992062">
            <a:off x="306209" y="3785927"/>
            <a:ext cx="2618704" cy="2089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428604"/>
            <a:ext cx="799814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Основные причины нарушения поведения 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Борьба за внимание.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Борьба за самоутверждение. (против чрезмерной опеки и власти)</a:t>
            </a:r>
          </a:p>
        </p:txBody>
      </p:sp>
      <p:pic>
        <p:nvPicPr>
          <p:cNvPr id="8194" name="Picture 2" descr="http://aboutlada.ru/wp-content/uploads/2013/03/wpid-vpg0GuNB_3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214686"/>
            <a:ext cx="4821774" cy="32174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357166"/>
            <a:ext cx="792961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dirty="0" smtClean="0"/>
              <a:t>Желание отомстить. (ссора родителей, больше внимания сестре, появился отчим, отправили к бабушке и т.д.)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/>
              <a:t>Потеря вера в свой успех. (не сложились отношения в классе,  запущенная учеба)   </a:t>
            </a:r>
            <a:endParaRPr lang="ru-RU" sz="3200" dirty="0"/>
          </a:p>
        </p:txBody>
      </p:sp>
      <p:pic>
        <p:nvPicPr>
          <p:cNvPr id="26626" name="Picture 2" descr="http://ib2.keep4u.ru/b/2012/10/05/41/41f3611ca1d61453ad01e00bcee037d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928934"/>
            <a:ext cx="4929222" cy="37133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212</TotalTime>
  <Words>642</Words>
  <Application>Microsoft Office PowerPoint</Application>
  <PresentationFormat>Экран (4:3)</PresentationFormat>
  <Paragraphs>78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Corbel</vt:lpstr>
      <vt:lpstr>Gill Sans MT</vt:lpstr>
      <vt:lpstr>Times New Roman</vt:lpstr>
      <vt:lpstr>Verdana</vt:lpstr>
      <vt:lpstr>Wingdings</vt:lpstr>
      <vt:lpstr>Wingdings 2</vt:lpstr>
      <vt:lpstr>Солнцестояние</vt:lpstr>
      <vt:lpstr>Презентация PowerPoint</vt:lpstr>
      <vt:lpstr>школьная неуспеваемость</vt:lpstr>
      <vt:lpstr>Причины неуспеваемости</vt:lpstr>
      <vt:lpstr>Презентация PowerPoint</vt:lpstr>
      <vt:lpstr>Психологические причины</vt:lpstr>
      <vt:lpstr>Презентация PowerPoint</vt:lpstr>
      <vt:lpstr>Презентация PowerPoint</vt:lpstr>
      <vt:lpstr>Основные причины нарушения поведения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СПАСИБО ЗА ВНИМАНИЕ!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НЕУСПЕВАЕМОСТЬ</dc:title>
  <cp:lastModifiedBy>артём</cp:lastModifiedBy>
  <cp:revision>50</cp:revision>
  <dcterms:modified xsi:type="dcterms:W3CDTF">2022-11-16T16:31:09Z</dcterms:modified>
</cp:coreProperties>
</file>