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5" r:id="rId2"/>
  </p:sldMasterIdLst>
  <p:notesMasterIdLst>
    <p:notesMasterId r:id="rId14"/>
  </p:notesMasterIdLst>
  <p:handoutMasterIdLst>
    <p:handoutMasterId r:id="rId15"/>
  </p:handoutMasterIdLst>
  <p:sldIdLst>
    <p:sldId id="256" r:id="rId3"/>
    <p:sldId id="281" r:id="rId4"/>
    <p:sldId id="257" r:id="rId5"/>
    <p:sldId id="267" r:id="rId6"/>
    <p:sldId id="268" r:id="rId7"/>
    <p:sldId id="269" r:id="rId8"/>
    <p:sldId id="282" r:id="rId9"/>
    <p:sldId id="283" r:id="rId10"/>
    <p:sldId id="284" r:id="rId11"/>
    <p:sldId id="285" r:id="rId12"/>
    <p:sldId id="28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8438" autoAdjust="0"/>
  </p:normalViewPr>
  <p:slideViewPr>
    <p:cSldViewPr snapToGrid="0">
      <p:cViewPr>
        <p:scale>
          <a:sx n="82" d="100"/>
          <a:sy n="82" d="100"/>
        </p:scale>
        <p:origin x="-234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136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70880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94853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99242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4342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76769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40987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37323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41055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22172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58643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6600" b="1" i="1" dirty="0" smtClean="0">
                <a:solidFill>
                  <a:srgbClr val="00B050"/>
                </a:solidFill>
                <a:latin typeface="Cambria"/>
                <a:ea typeface="+mj-ea"/>
                <a:cs typeface="+mj-cs"/>
              </a:rPr>
              <a:t>Проект на тему</a:t>
            </a:r>
            <a:endParaRPr lang="ru-RU" sz="6600" b="1" i="1" dirty="0">
              <a:solidFill>
                <a:srgbClr val="00B050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800" b="0" i="0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ru-RU" sz="4800" b="1" i="1" dirty="0" smtClean="0">
                <a:solidFill>
                  <a:schemeClr val="tx1">
                    <a:lumMod val="75000"/>
                  </a:schemeClr>
                </a:solidFill>
              </a:rPr>
              <a:t>«В гостях у сказки»!</a:t>
            </a:r>
            <a:endParaRPr lang="ru-RU" sz="4800" b="1" i="1" baseline="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670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7440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00B050"/>
                </a:solidFill>
              </a:rPr>
              <a:t>2 –ой этап –</a:t>
            </a:r>
            <a:br>
              <a:rPr lang="ru-RU" sz="3100" b="1" i="1" dirty="0" smtClean="0">
                <a:solidFill>
                  <a:srgbClr val="00B050"/>
                </a:solidFill>
              </a:rPr>
            </a:br>
            <a:r>
              <a:rPr lang="ru-RU" sz="3100" b="1" i="1" dirty="0" smtClean="0">
                <a:solidFill>
                  <a:srgbClr val="00B050"/>
                </a:solidFill>
              </a:rPr>
              <a:t> Практический (формы работы с детьми)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22339" y="2731625"/>
            <a:ext cx="8997790" cy="2720051"/>
          </a:xfrm>
        </p:spPr>
        <p:txBody>
          <a:bodyPr>
            <a:normAutofit fontScale="32500" lnSpcReduction="20000"/>
          </a:bodyPr>
          <a:lstStyle/>
          <a:p>
            <a:r>
              <a:rPr lang="ru-RU" sz="7200" dirty="0" smtClean="0"/>
              <a:t>- </a:t>
            </a:r>
            <a:r>
              <a:rPr lang="ru-RU" sz="7200" dirty="0" smtClean="0"/>
              <a:t>Рассматривание с детьми картинок по данной теме;</a:t>
            </a:r>
          </a:p>
          <a:p>
            <a:r>
              <a:rPr lang="ru-RU" sz="7200" dirty="0" smtClean="0"/>
              <a:t>- Чтение, прослушивание и просмотр сказок: "Колобок", "Репка", "Теремок", "Курочка Ряба", "</a:t>
            </a:r>
            <a:r>
              <a:rPr lang="ru-RU" sz="7200" dirty="0" err="1" smtClean="0"/>
              <a:t>Заюшкина</a:t>
            </a:r>
            <a:r>
              <a:rPr lang="ru-RU" sz="7200" dirty="0" smtClean="0"/>
              <a:t> избушка».</a:t>
            </a:r>
          </a:p>
          <a:p>
            <a:r>
              <a:rPr lang="ru-RU" sz="7200" dirty="0" smtClean="0"/>
              <a:t>- Игра с конструктором «Домик для зверят по сказке "Теремок".</a:t>
            </a:r>
          </a:p>
          <a:p>
            <a:r>
              <a:rPr lang="ru-RU" sz="7200" dirty="0" smtClean="0"/>
              <a:t>- Музыкальная игра</a:t>
            </a:r>
          </a:p>
          <a:p>
            <a:r>
              <a:rPr lang="ru-RU" sz="7200" dirty="0" smtClean="0"/>
              <a:t>- Использование подвижных и пальчиковых игр.</a:t>
            </a:r>
          </a:p>
          <a:p>
            <a:r>
              <a:rPr lang="ru-RU" sz="7200" dirty="0" smtClean="0"/>
              <a:t>- Участие детей в театрализованной постановке «Репка».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076446"/>
            <a:ext cx="10515600" cy="119219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Итог мероприятия: </a:t>
            </a: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06591" y="2974694"/>
            <a:ext cx="9391329" cy="915768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Русские народные сказки можно читать детям любого возраста. Обычно, русские сказки о животных больше нравятся малышам. До пяти лет дети легко идентифицируют себя с животными, стараются быть похожими на них. К тому же, в раннем возрасте обязательно нужны сказки с повторяющимися действиями </a:t>
            </a:r>
            <a:r>
              <a:rPr lang="ru-RU" sz="8000" i="1" dirty="0" smtClean="0"/>
              <a:t>("Репка", "Колобок", "Теремок", "</a:t>
            </a:r>
            <a:r>
              <a:rPr lang="ru-RU" sz="8000" i="1" dirty="0" err="1" smtClean="0"/>
              <a:t>Заюшкина</a:t>
            </a:r>
            <a:r>
              <a:rPr lang="ru-RU" sz="8000" i="1" dirty="0" smtClean="0"/>
              <a:t> избушка", "Кот, петух и лиса")</a:t>
            </a:r>
            <a:r>
              <a:rPr lang="ru-RU" sz="8000" dirty="0" smtClean="0"/>
              <a:t>. Часто дети просят читать одну и ту же сказку помногу раз. Зачастую, они точно помнят детали и не дают родителям отступить от текста ни на шаг. Это естественная особенность психического развития крохи.</a:t>
            </a:r>
          </a:p>
          <a:p>
            <a:r>
              <a:rPr lang="ru-RU" sz="8000" dirty="0" smtClean="0"/>
              <a:t>Поэтому русские сказки о животных лучше всего передадут маленьким детям жизненный опыт.</a:t>
            </a:r>
          </a:p>
          <a:p>
            <a:r>
              <a:rPr lang="ru-RU" sz="8000" dirty="0" smtClean="0"/>
              <a:t>Путешествуя по сказкам, мы решили каждый день посвятить отдельной сказке.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006" y="1180619"/>
            <a:ext cx="2794129" cy="752224"/>
          </a:xfrm>
        </p:spPr>
        <p:txBody>
          <a:bodyPr>
            <a:normAutofit fontScale="90000"/>
          </a:bodyPr>
          <a:lstStyle/>
          <a:p>
            <a:pPr marL="0" indent="0"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B050"/>
                </a:solidFill>
                <a:latin typeface="Cambria"/>
              </a:rPr>
              <a:t>Автор проекта</a:t>
            </a:r>
            <a:endParaRPr lang="ru-RU" sz="3400" b="1" i="1" dirty="0">
              <a:solidFill>
                <a:srgbClr val="00B050"/>
              </a:solidFill>
              <a:latin typeface="Cambria"/>
              <a:ea typeface="+mj-ea"/>
              <a:cs typeface="+mj-cs"/>
            </a:endParaRPr>
          </a:p>
        </p:txBody>
      </p:sp>
      <p:graphicFrame>
        <p:nvGraphicFramePr>
          <p:cNvPr id="5" name="Объект 4" descr="Sample table with 2 columns, 11 row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9772760"/>
              </p:ext>
            </p:extLst>
          </p:nvPr>
        </p:nvGraphicFramePr>
        <p:xfrm>
          <a:off x="4479924" y="457200"/>
          <a:ext cx="7160695" cy="4916184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2424202"/>
                <a:gridCol w="4736493"/>
              </a:tblGrid>
              <a:tr h="1107201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Тип проекта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Познавательно – творческий, групповой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>
                    <a:solidFill>
                      <a:schemeClr val="accent4"/>
                    </a:solidFill>
                  </a:tcPr>
                </a:tc>
              </a:tr>
              <a:tr h="1594581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Продолжительность</a:t>
                      </a:r>
                      <a:r>
                        <a:rPr lang="ru-RU" sz="2400" b="0" i="0" baseline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 проекта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/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Средне</a:t>
                      </a:r>
                      <a:r>
                        <a:rPr lang="ru-RU" sz="2400" b="0" i="0" baseline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 – срочный 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/>
                </a:tc>
              </a:tr>
              <a:tr h="1594581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Участники проекта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Дети,</a:t>
                      </a:r>
                      <a:r>
                        <a:rPr lang="ru-RU" sz="2400" b="0" i="0" baseline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 воспитатели,  родители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>
                    <a:solidFill>
                      <a:schemeClr val="accent4"/>
                    </a:solidFill>
                  </a:tcPr>
                </a:tc>
              </a:tr>
              <a:tr h="619821"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Возраст детей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/>
                </a:tc>
                <a:tc>
                  <a:txBody>
                    <a:bodyPr/>
                    <a:lstStyle/>
                    <a:p>
                      <a:pPr marL="0" marR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ru-RU" sz="2400" b="0" i="0" noProof="0" dirty="0" smtClean="0">
                          <a:solidFill>
                            <a:schemeClr val="dk1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2 – 3 года</a:t>
                      </a:r>
                      <a:endParaRPr lang="ru-RU" sz="2400" b="0" i="0" noProof="0" dirty="0">
                        <a:solidFill>
                          <a:schemeClr val="dk1"/>
                        </a:solidFill>
                        <a:effectLst/>
                        <a:latin typeface="Cambria"/>
                        <a:ea typeface="+mn-ea"/>
                        <a:cs typeface="+mn-cs"/>
                      </a:endParaRPr>
                    </a:p>
                  </a:txBody>
                  <a:tcPr marL="182880" marR="57150" marT="57150" marB="57150" anchor="ctr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3685" y="1967696"/>
            <a:ext cx="2770979" cy="2832325"/>
          </a:xfrm>
        </p:spPr>
        <p:txBody>
          <a:bodyPr>
            <a:noAutofit/>
          </a:bodyPr>
          <a:lstStyle/>
          <a:p>
            <a:pPr marL="0" indent="0" algn="l" defTabSz="91440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2400" b="0" i="1" dirty="0" smtClean="0">
                <a:solidFill>
                  <a:schemeClr val="tx1"/>
                </a:solidFill>
                <a:latin typeface="Cambria"/>
              </a:rPr>
              <a:t>Воспитатель </a:t>
            </a:r>
            <a:r>
              <a:rPr lang="ru-RU" sz="2400" i="1" dirty="0" smtClean="0">
                <a:latin typeface="Cambria"/>
              </a:rPr>
              <a:t>МБДОУ «Детский сад №436»</a:t>
            </a:r>
            <a:endParaRPr lang="ru-RU" sz="2400" b="0" i="1" dirty="0" smtClean="0">
              <a:solidFill>
                <a:schemeClr val="tx1"/>
              </a:solidFill>
              <a:latin typeface="Cambria"/>
            </a:endParaRPr>
          </a:p>
          <a:p>
            <a:pPr marL="0" indent="0" algn="l" defTabSz="91440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2400" b="1" i="1" dirty="0" smtClean="0">
                <a:latin typeface="Cambria"/>
              </a:rPr>
              <a:t>Силантьева Анна Владимировна</a:t>
            </a:r>
            <a:endParaRPr lang="ru-RU" sz="2400" b="1" i="1" dirty="0">
              <a:solidFill>
                <a:schemeClr val="tx1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073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1" dirty="0" smtClean="0">
                <a:solidFill>
                  <a:srgbClr val="00B050"/>
                </a:solidFill>
                <a:latin typeface="Cambria"/>
                <a:ea typeface="+mj-ea"/>
                <a:cs typeface="+mj-cs"/>
              </a:rPr>
              <a:t>Актуальность проекта</a:t>
            </a:r>
            <a:r>
              <a:rPr lang="ru-RU" sz="34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:</a:t>
            </a:r>
            <a:endParaRPr lang="ru-RU" sz="34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608881" y="1574157"/>
            <a:ext cx="8391645" cy="4795821"/>
          </a:xfrm>
        </p:spPr>
        <p:txBody>
          <a:bodyPr>
            <a:normAutofit/>
          </a:bodyPr>
          <a:lstStyle/>
          <a:p>
            <a:r>
              <a:rPr lang="ru-RU" sz="2600" dirty="0"/>
              <a:t>Ранний возраст – наиболее благоприятный период всестороннего развития ребенка.</a:t>
            </a:r>
          </a:p>
          <a:p>
            <a:r>
              <a:rPr lang="ru-RU" sz="2000" dirty="0" smtClean="0"/>
              <a:t> Театрализованная игра является одним из самых эффективных средств развития и воспитания ребенка в раннем возрасте.</a:t>
            </a:r>
          </a:p>
          <a:p>
            <a:r>
              <a:rPr lang="ru-RU" sz="2000" dirty="0" smtClean="0"/>
              <a:t>Занятия театральной деятельностью помогают развить у ребенка интерес к окружающему миру, любознательность; стремление к познанию нового; усвоению новой информации.</a:t>
            </a:r>
          </a:p>
          <a:p>
            <a:r>
              <a:rPr lang="ru-RU" sz="2000" dirty="0" smtClean="0"/>
              <a:t>    Дети через игру знакомятся с социумом через образы, краски и звуки. В процессе театральной деятельности незаметно активизируется словарь ребенка, совершенствуется звуковая культура речи, улучшается диалогическая речь и ее грамматический строй. Театрализованная деятельность помогает  развить  у детей уверенность в себе, сформировать социальные навыки поведения.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7168" y="1312334"/>
            <a:ext cx="5196323" cy="4698048"/>
          </a:xfrm>
        </p:spPr>
        <p:txBody>
          <a:bodyPr>
            <a:noAutofit/>
          </a:bodyPr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endParaRPr lang="ru-RU" sz="2400" b="0" i="0" dirty="0">
              <a:solidFill>
                <a:schemeClr val="tx1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090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1" dirty="0" smtClean="0">
                <a:solidFill>
                  <a:srgbClr val="00B050"/>
                </a:solidFill>
                <a:latin typeface="Cambria"/>
                <a:ea typeface="+mj-ea"/>
                <a:cs typeface="+mj-cs"/>
              </a:rPr>
              <a:t>Цель проекта</a:t>
            </a:r>
            <a:r>
              <a:rPr lang="ru-RU" sz="34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:</a:t>
            </a:r>
            <a:endParaRPr lang="ru-RU" sz="34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572" y="1485901"/>
            <a:ext cx="9134856" cy="2989253"/>
          </a:xfrm>
        </p:spPr>
        <p:txBody>
          <a:bodyPr>
            <a:normAutofit/>
          </a:bodyPr>
          <a:lstStyle/>
          <a:p>
            <a:pPr marL="27432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3200" dirty="0" smtClean="0"/>
              <a:t>Активизация речевой и познавательной активности детей раннего возраста посредством использования русских народных сказок.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endParaRPr lang="ru-RU" sz="24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495" y="4475154"/>
            <a:ext cx="2708476" cy="22834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8931" y="4421529"/>
            <a:ext cx="2983086" cy="24364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8378" y="4121543"/>
            <a:ext cx="2951544" cy="251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5176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2247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1" dirty="0" smtClean="0">
                <a:solidFill>
                  <a:srgbClr val="00B050"/>
                </a:solidFill>
                <a:latin typeface="Cambria"/>
                <a:ea typeface="+mj-ea"/>
                <a:cs typeface="+mj-cs"/>
              </a:rPr>
              <a:t>Задачи проекта</a:t>
            </a:r>
            <a:r>
              <a:rPr lang="ru-RU" sz="3400" b="0" i="0" dirty="0" smtClean="0">
                <a:solidFill>
                  <a:srgbClr val="00B050"/>
                </a:solidFill>
                <a:latin typeface="Cambria"/>
                <a:ea typeface="+mj-ea"/>
                <a:cs typeface="+mj-cs"/>
              </a:rPr>
              <a:t>:</a:t>
            </a:r>
            <a:endParaRPr lang="ru-RU" sz="3400" b="0" i="0" dirty="0">
              <a:solidFill>
                <a:srgbClr val="00B050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18863" y="1203766"/>
            <a:ext cx="10533613" cy="565423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ru-RU" sz="2400" b="1" u="sng" dirty="0"/>
              <a:t>Для детей</a:t>
            </a:r>
            <a:endParaRPr lang="ru-RU" sz="2400" dirty="0"/>
          </a:p>
          <a:p>
            <a:pPr lvl="0"/>
            <a:r>
              <a:rPr lang="ru-RU" sz="2400" dirty="0" smtClean="0"/>
              <a:t>Создать </a:t>
            </a:r>
            <a:r>
              <a:rPr lang="ru-RU" sz="2400" dirty="0" smtClean="0"/>
              <a:t>необходимые условия для знакомства детей с русскими народными сказками.</a:t>
            </a:r>
          </a:p>
          <a:p>
            <a:pPr lvl="0"/>
            <a:r>
              <a:rPr lang="ru-RU" sz="2400" dirty="0" smtClean="0"/>
              <a:t>Содействовать созданию эмоционально - положительного климата в группе.</a:t>
            </a:r>
          </a:p>
          <a:p>
            <a:pPr lvl="0"/>
            <a:r>
              <a:rPr lang="ru-RU" sz="2400" dirty="0" smtClean="0"/>
              <a:t>Привлекать детей к посильному участию в играх, развлечениях, подражая взрослым.</a:t>
            </a:r>
          </a:p>
          <a:p>
            <a:pPr lvl="0"/>
            <a:r>
              <a:rPr lang="ru-RU" sz="2400" dirty="0" smtClean="0"/>
              <a:t>Формировать интерес детей к сказкам.</a:t>
            </a:r>
          </a:p>
          <a:p>
            <a:pPr lvl="0"/>
            <a:r>
              <a:rPr lang="ru-RU" sz="2400" dirty="0" smtClean="0"/>
              <a:t>Воспитывать у детей отзывчивость, доброжелательность.</a:t>
            </a:r>
          </a:p>
          <a:p>
            <a:r>
              <a:rPr lang="ru-RU" sz="2400" b="1" u="sng" dirty="0" smtClean="0"/>
              <a:t> </a:t>
            </a:r>
            <a:r>
              <a:rPr lang="ru-RU" sz="2400" b="1" u="sng" dirty="0"/>
              <a:t>педагогов</a:t>
            </a:r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 smtClean="0"/>
              <a:t>Разнообразить развивающую среду предметные картинки и наглядно - демонстрационный материал.</a:t>
            </a:r>
          </a:p>
          <a:p>
            <a:r>
              <a:rPr lang="ru-RU" sz="2400" dirty="0" smtClean="0"/>
              <a:t>- Подготовить консультации для родителей.</a:t>
            </a:r>
          </a:p>
          <a:p>
            <a:r>
              <a:rPr lang="ru-RU" sz="2400" b="1" u="sng" dirty="0" smtClean="0"/>
              <a:t>Д</a:t>
            </a:r>
            <a:r>
              <a:rPr lang="ru-RU" sz="2400" b="1" u="sng" dirty="0" smtClean="0"/>
              <a:t>ля </a:t>
            </a:r>
            <a:r>
              <a:rPr lang="ru-RU" sz="2400" b="1" u="sng" dirty="0"/>
              <a:t>родителей</a:t>
            </a:r>
            <a:endParaRPr lang="ru-RU" sz="2400" dirty="0"/>
          </a:p>
          <a:p>
            <a:pPr lvl="0"/>
            <a:r>
              <a:rPr lang="ru-RU" sz="2400" dirty="0"/>
              <a:t>Повышение уровня компетентности родителей в ознакомлении детей с устным народным творчеством.</a:t>
            </a:r>
          </a:p>
          <a:p>
            <a:pPr lvl="0"/>
            <a:endParaRPr lang="ru-RU" dirty="0"/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15051" y="376702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200" b="1" i="1" dirty="0" smtClean="0">
                <a:solidFill>
                  <a:srgbClr val="00B050"/>
                </a:solidFill>
              </a:rPr>
              <a:t>Продукты проекта: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633734" cy="501111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- </a:t>
            </a:r>
            <a:r>
              <a:rPr lang="ru-RU" sz="2400" dirty="0" smtClean="0"/>
              <a:t>Пополнение книжного уголка сказками по возрасту детей.</a:t>
            </a:r>
          </a:p>
          <a:p>
            <a:r>
              <a:rPr lang="ru-RU" sz="2400" dirty="0" smtClean="0"/>
              <a:t>-Дидактические игры</a:t>
            </a:r>
            <a:endParaRPr lang="ru-RU" sz="2400" dirty="0" smtClean="0"/>
          </a:p>
          <a:p>
            <a:r>
              <a:rPr lang="ru-RU" sz="2400" dirty="0" smtClean="0"/>
              <a:t>- Кукольные театры.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276" y="2195878"/>
            <a:ext cx="10515600" cy="15080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B050"/>
                </a:solidFill>
              </a:rPr>
              <a:t>Необходимое оборудование: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91787" y="2303361"/>
            <a:ext cx="9055664" cy="3113591"/>
          </a:xfrm>
        </p:spPr>
        <p:txBody>
          <a:bodyPr/>
          <a:lstStyle/>
          <a:p>
            <a:r>
              <a:rPr lang="ru-RU" dirty="0" smtClean="0"/>
              <a:t>Книги, иллюстрации  по сказкам, материалы для изготовления героев сказки (</a:t>
            </a:r>
            <a:r>
              <a:rPr lang="ru-RU" dirty="0" err="1" smtClean="0"/>
              <a:t>пластилинконструктор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лего</a:t>
            </a:r>
            <a:r>
              <a:rPr lang="ru-RU" dirty="0" smtClean="0"/>
              <a:t>» или крупные кубики),аудиозапись со сказкой, магнитофон, ноутбук.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0927" y="995422"/>
            <a:ext cx="9611248" cy="14815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00B050"/>
                </a:solidFill>
              </a:rPr>
              <a:t>Ожидаемые результаты по </a:t>
            </a:r>
            <a:r>
              <a:rPr lang="ru-RU" sz="3100" b="1" i="1" dirty="0" smtClean="0">
                <a:solidFill>
                  <a:srgbClr val="00B050"/>
                </a:solidFill>
              </a:rPr>
              <a:t>проекту: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56122" y="1956122"/>
            <a:ext cx="9306046" cy="4328931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Для детей:</a:t>
            </a:r>
            <a:endParaRPr lang="ru-RU" sz="7200" dirty="0" smtClean="0"/>
          </a:p>
          <a:p>
            <a:r>
              <a:rPr lang="ru-RU" sz="7200" dirty="0" smtClean="0"/>
              <a:t>- Дети узнают  героев сказок  «Курочка ряба», «Теремок», «Репка», «</a:t>
            </a:r>
            <a:r>
              <a:rPr lang="ru-RU" sz="7200" dirty="0" err="1" smtClean="0"/>
              <a:t>Заюшкина</a:t>
            </a:r>
            <a:r>
              <a:rPr lang="ru-RU" sz="7200" dirty="0" smtClean="0"/>
              <a:t> избушка», «Колобок».</a:t>
            </a:r>
          </a:p>
          <a:p>
            <a:r>
              <a:rPr lang="ru-RU" sz="7200" dirty="0" smtClean="0"/>
              <a:t>- В процессе ознакомления со сказками активизируется речь детей.</a:t>
            </a:r>
          </a:p>
          <a:p>
            <a:r>
              <a:rPr lang="ru-RU" sz="7200" dirty="0" smtClean="0"/>
              <a:t>- У детей появится интерес к играм, развлечениям.</a:t>
            </a:r>
          </a:p>
          <a:p>
            <a:r>
              <a:rPr lang="ru-RU" sz="7200" dirty="0" smtClean="0"/>
              <a:t>- В группе создана эмоционально – комфортная среда</a:t>
            </a:r>
            <a:r>
              <a:rPr lang="ru-RU" sz="7200" dirty="0" smtClean="0"/>
              <a:t>.</a:t>
            </a:r>
            <a:endParaRPr lang="ru-RU" sz="7200" dirty="0" smtClean="0"/>
          </a:p>
          <a:p>
            <a:r>
              <a:rPr lang="ru-RU" sz="7200" b="1" dirty="0" smtClean="0"/>
              <a:t>Для родителей:</a:t>
            </a:r>
            <a:endParaRPr lang="ru-RU" sz="7200" dirty="0" smtClean="0"/>
          </a:p>
          <a:p>
            <a:r>
              <a:rPr lang="ru-RU" sz="7200" dirty="0" smtClean="0"/>
              <a:t>- Родители принимают активное участие в проектной деятельности, создают работы своими руками на тему: «Персонажи любимых сказок».</a:t>
            </a:r>
          </a:p>
          <a:p>
            <a:r>
              <a:rPr lang="ru-RU" sz="7200" dirty="0" smtClean="0"/>
              <a:t>- Родители ознакомлены с влиянием сказок на речь ребенка.</a:t>
            </a:r>
          </a:p>
          <a:p>
            <a:r>
              <a:rPr lang="ru-RU" sz="7200" b="1" dirty="0" smtClean="0"/>
              <a:t>Для педагога:</a:t>
            </a:r>
            <a:endParaRPr lang="ru-RU" sz="7200" dirty="0" smtClean="0"/>
          </a:p>
          <a:p>
            <a:r>
              <a:rPr lang="ru-RU" sz="7200" dirty="0" smtClean="0"/>
              <a:t>- Пополнена предметно-развивающая среда.</a:t>
            </a:r>
          </a:p>
          <a:p>
            <a:r>
              <a:rPr lang="ru-RU" sz="7200" dirty="0" smtClean="0"/>
              <a:t>- Повышена компетентность педагога по данной теме за счет внедрения проектной деятельности.</a:t>
            </a:r>
          </a:p>
          <a:p>
            <a:r>
              <a:rPr lang="ru-RU" sz="7200" dirty="0" smtClean="0"/>
              <a:t>- Оформление фотовыставки «В гостях у сказки».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11492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00B050"/>
                </a:solidFill>
              </a:rPr>
              <a:t>Этапы  проекта «В гостях у сказки»</a:t>
            </a:r>
            <a:br>
              <a:rPr lang="ru-RU" sz="3100" b="1" i="1" dirty="0" smtClean="0">
                <a:solidFill>
                  <a:srgbClr val="00B050"/>
                </a:solidFill>
              </a:rPr>
            </a:br>
            <a:r>
              <a:rPr lang="ru-RU" sz="3100" b="1" i="1" dirty="0" smtClean="0">
                <a:solidFill>
                  <a:srgbClr val="00B050"/>
                </a:solidFill>
              </a:rPr>
              <a:t>1 –</a:t>
            </a:r>
            <a:r>
              <a:rPr lang="ru-RU" sz="3100" b="1" i="1" dirty="0" err="1" smtClean="0">
                <a:solidFill>
                  <a:srgbClr val="00B050"/>
                </a:solidFill>
              </a:rPr>
              <a:t>ый</a:t>
            </a:r>
            <a:r>
              <a:rPr lang="ru-RU" sz="3100" b="1" i="1" dirty="0" smtClean="0">
                <a:solidFill>
                  <a:srgbClr val="00B050"/>
                </a:solidFill>
              </a:rPr>
              <a:t> этап проекта –</a:t>
            </a:r>
            <a:br>
              <a:rPr lang="ru-RU" sz="3100" b="1" i="1" dirty="0" smtClean="0">
                <a:solidFill>
                  <a:srgbClr val="00B050"/>
                </a:solidFill>
              </a:rPr>
            </a:br>
            <a:r>
              <a:rPr lang="ru-RU" sz="3100" b="1" i="1" dirty="0" smtClean="0">
                <a:solidFill>
                  <a:srgbClr val="00B050"/>
                </a:solidFill>
              </a:rPr>
              <a:t> Организационно – подготовительный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2501" y="2928395"/>
            <a:ext cx="9564950" cy="3161257"/>
          </a:xfrm>
        </p:spPr>
        <p:txBody>
          <a:bodyPr/>
          <a:lstStyle/>
          <a:p>
            <a:r>
              <a:rPr lang="ru-RU" dirty="0" smtClean="0"/>
              <a:t>- Составление паспорта проекта</a:t>
            </a:r>
          </a:p>
          <a:p>
            <a:r>
              <a:rPr lang="ru-RU" dirty="0" smtClean="0"/>
              <a:t>- Работа и подбор методической литературы</a:t>
            </a:r>
          </a:p>
          <a:p>
            <a:r>
              <a:rPr lang="ru-RU" dirty="0" smtClean="0"/>
              <a:t>- Подбор детской художественной литературы для чтения детям.</a:t>
            </a:r>
          </a:p>
          <a:p>
            <a:r>
              <a:rPr lang="ru-RU" dirty="0" smtClean="0"/>
              <a:t>- Подбор сюжетных картинок и иллюстраций.</a:t>
            </a:r>
          </a:p>
          <a:p>
            <a:r>
              <a:rPr lang="ru-RU" dirty="0" smtClean="0"/>
              <a:t>- Консультация для родителей через папки-передвижки.</a:t>
            </a:r>
          </a:p>
          <a:p>
            <a:r>
              <a:rPr lang="ru-RU" dirty="0" smtClean="0"/>
              <a:t>- Изготовление дидактических игр</a:t>
            </a:r>
          </a:p>
          <a:p>
            <a:r>
              <a:rPr lang="ru-RU" dirty="0" smtClean="0"/>
              <a:t>- Составление плана работы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7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64CD94-A904-4C61-980C-7A548526C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173</Template>
  <TotalTime>0</TotalTime>
  <Words>407</Words>
  <Application>Microsoft Office PowerPoint</Application>
  <PresentationFormat>Произвольный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173</vt:lpstr>
      <vt:lpstr>Проект на тему</vt:lpstr>
      <vt:lpstr>Автор проекта</vt:lpstr>
      <vt:lpstr>Актуальность проекта:</vt:lpstr>
      <vt:lpstr>Цель проекта:</vt:lpstr>
      <vt:lpstr>Задачи проекта:</vt:lpstr>
      <vt:lpstr>Продукты проекта: </vt:lpstr>
      <vt:lpstr>Необходимое оборудование:  </vt:lpstr>
      <vt:lpstr>Ожидаемые результаты по проекту:  </vt:lpstr>
      <vt:lpstr> Этапы  проекта «В гостях у сказки» 1 –ый этап проекта –  Организационно – подготовительный </vt:lpstr>
      <vt:lpstr>2 –ой этап –  Практический (формы работы с детьми) </vt:lpstr>
      <vt:lpstr>Итог мероприятия: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2014-05-27T05:29:22Z</dcterms:created>
  <dcterms:modified xsi:type="dcterms:W3CDTF">2022-11-16T05:50:29Z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TC028952709991</vt:lpwstr>
  </property>
</Properties>
</file>