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1" r:id="rId9"/>
    <p:sldId id="282" r:id="rId10"/>
    <p:sldId id="283" r:id="rId11"/>
    <p:sldId id="284" r:id="rId12"/>
    <p:sldId id="289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90" r:id="rId21"/>
    <p:sldId id="275" r:id="rId22"/>
    <p:sldId id="276" r:id="rId23"/>
    <p:sldId id="277" r:id="rId24"/>
    <p:sldId id="278" r:id="rId25"/>
    <p:sldId id="304" r:id="rId26"/>
    <p:sldId id="291" r:id="rId27"/>
    <p:sldId id="292" r:id="rId28"/>
    <p:sldId id="279" r:id="rId29"/>
    <p:sldId id="280" r:id="rId30"/>
    <p:sldId id="285" r:id="rId31"/>
    <p:sldId id="286" r:id="rId32"/>
    <p:sldId id="287" r:id="rId33"/>
    <p:sldId id="303" r:id="rId34"/>
    <p:sldId id="294" r:id="rId35"/>
    <p:sldId id="295" r:id="rId36"/>
    <p:sldId id="293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288" r:id="rId45"/>
    <p:sldId id="265" r:id="rId46"/>
    <p:sldId id="266" r:id="rId4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06" autoAdjust="0"/>
    <p:restoredTop sz="94185" autoAdjust="0"/>
  </p:normalViewPr>
  <p:slideViewPr>
    <p:cSldViewPr>
      <p:cViewPr varScale="1">
        <p:scale>
          <a:sx n="82" d="100"/>
          <a:sy n="82" d="100"/>
        </p:scale>
        <p:origin x="168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228F-6241-4AF9-B214-BE6F66BC138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955A1-9D06-4BDB-940F-B57BA5004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228F-6241-4AF9-B214-BE6F66BC138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955A1-9D06-4BDB-940F-B57BA5004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228F-6241-4AF9-B214-BE6F66BC138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955A1-9D06-4BDB-940F-B57BA5004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228F-6241-4AF9-B214-BE6F66BC138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955A1-9D06-4BDB-940F-B57BA5004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228F-6241-4AF9-B214-BE6F66BC138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955A1-9D06-4BDB-940F-B57BA5004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228F-6241-4AF9-B214-BE6F66BC138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955A1-9D06-4BDB-940F-B57BA5004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228F-6241-4AF9-B214-BE6F66BC138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955A1-9D06-4BDB-940F-B57BA5004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228F-6241-4AF9-B214-BE6F66BC138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955A1-9D06-4BDB-940F-B57BA5004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228F-6241-4AF9-B214-BE6F66BC138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955A1-9D06-4BDB-940F-B57BA5004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228F-6241-4AF9-B214-BE6F66BC138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955A1-9D06-4BDB-940F-B57BA5004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228F-6241-4AF9-B214-BE6F66BC138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955A1-9D06-4BDB-940F-B57BA5004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1228F-6241-4AF9-B214-BE6F66BC138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955A1-9D06-4BDB-940F-B57BA5004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9.jpeg"/><Relationship Id="rId4" Type="http://schemas.openxmlformats.org/officeDocument/2006/relationships/image" Target="../media/image3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29.jpeg"/><Relationship Id="rId4" Type="http://schemas.openxmlformats.org/officeDocument/2006/relationships/image" Target="../media/image5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2.jpeg"/><Relationship Id="rId4" Type="http://schemas.openxmlformats.org/officeDocument/2006/relationships/image" Target="../media/image6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2.jpeg"/><Relationship Id="rId4" Type="http://schemas.openxmlformats.org/officeDocument/2006/relationships/image" Target="../media/image67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9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5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9.jpe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4.jpeg"/><Relationship Id="rId5" Type="http://schemas.openxmlformats.org/officeDocument/2006/relationships/image" Target="../media/image83.png"/><Relationship Id="rId4" Type="http://schemas.openxmlformats.org/officeDocument/2006/relationships/image" Target="../media/image82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yukokusamurai.com/data/archive/img/3231507515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28662" y="357166"/>
            <a:ext cx="742955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>
                <a:solidFill>
                  <a:srgbClr val="FF0000"/>
                </a:solidFill>
              </a:rPr>
              <a:t> </a:t>
            </a:r>
          </a:p>
          <a:p>
            <a:pPr algn="ctr">
              <a:lnSpc>
                <a:spcPct val="150000"/>
              </a:lnSpc>
            </a:pPr>
            <a:r>
              <a:rPr lang="ru-RU" sz="3600" b="1" dirty="0">
                <a:solidFill>
                  <a:srgbClr val="7030A0"/>
                </a:solidFill>
              </a:rPr>
              <a:t>Проект: 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</a:rPr>
              <a:t>«Поликультурное воспитание детей дошкольного возраста»</a:t>
            </a:r>
            <a:r>
              <a:rPr lang="ru-RU" sz="2000" dirty="0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  <a:p>
            <a:pPr algn="r"/>
            <a:endParaRPr lang="ru-RU" sz="2000" dirty="0">
              <a:solidFill>
                <a:srgbClr val="FF0000"/>
              </a:solidFill>
              <a:latin typeface="Comic Sans MS" pitchFamily="66" charset="0"/>
            </a:endParaRPr>
          </a:p>
          <a:p>
            <a:pPr algn="r"/>
            <a:r>
              <a:rPr lang="ru-RU" dirty="0">
                <a:latin typeface="Comic Sans MS" pitchFamily="66" charset="0"/>
              </a:rPr>
              <a:t>Воспитатели МБДОУ №1 «Росинка»</a:t>
            </a:r>
            <a:r>
              <a:rPr lang="ru-RU" dirty="0"/>
              <a:t> </a:t>
            </a:r>
          </a:p>
          <a:p>
            <a:pPr algn="r"/>
            <a:r>
              <a:rPr lang="ru-RU" dirty="0"/>
              <a:t>Кулебакина Татьяна Михайловна</a:t>
            </a:r>
          </a:p>
          <a:p>
            <a:pPr algn="r"/>
            <a:r>
              <a:rPr lang="ru-RU" dirty="0"/>
              <a:t>Скрипкина Татьяна Викторовна</a:t>
            </a:r>
          </a:p>
          <a:p>
            <a:pPr algn="ctr"/>
            <a:endParaRPr lang="ru-RU" dirty="0">
              <a:latin typeface="Comic Sans MS" pitchFamily="66" charset="0"/>
            </a:endParaRPr>
          </a:p>
          <a:p>
            <a:r>
              <a:rPr lang="ru-RU" sz="3200" b="1" dirty="0">
                <a:solidFill>
                  <a:srgbClr val="FF0000"/>
                </a:solidFill>
              </a:rPr>
              <a:t> 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ypercube.me/image/kids-wall-paper/kid-wall-paper-wallpaper-best-game-pinterest-movie-song-help-phone-2018-joke-and-company-see-ghost-foot-lock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95736" y="1052736"/>
            <a:ext cx="6563072" cy="36004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Первый блок «Страна общения»</a:t>
            </a:r>
            <a:b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(вторая младшая группа)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339752" y="1889447"/>
            <a:ext cx="6120680" cy="3843809"/>
          </a:xfrm>
        </p:spPr>
        <p:txBody>
          <a:bodyPr>
            <a:normAutofit fontScale="70000" lnSpcReduction="20000"/>
          </a:bodyPr>
          <a:lstStyle/>
          <a:p>
            <a:pPr marL="457200" indent="0" algn="just">
              <a:lnSpc>
                <a:spcPct val="115000"/>
              </a:lnSpc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детей к культуре народа, в стране которого мы проживаем.</a:t>
            </a:r>
          </a:p>
          <a:p>
            <a:pPr marL="457200" indent="0" algn="just">
              <a:lnSpc>
                <a:spcPct val="115000"/>
              </a:lnSpc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742950" indent="-285750" algn="just">
              <a:lnSpc>
                <a:spcPct val="115000"/>
              </a:lnSpc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позитивного отношения к себе, сверстникам. </a:t>
            </a:r>
          </a:p>
          <a:p>
            <a:pPr marL="742950" indent="-285750" algn="just">
              <a:lnSpc>
                <a:spcPct val="115000"/>
              </a:lnSpc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Создание первоначальных представлений об образе жизни людей, населяющих нашу страну, их обычаях и традициях.</a:t>
            </a:r>
            <a:endParaRPr lang="ru-RU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1896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899592" y="548680"/>
            <a:ext cx="2565921" cy="886420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sz="2800" dirty="0">
                <a:solidFill>
                  <a:srgbClr val="C00000"/>
                </a:solidFill>
              </a:rPr>
              <a:t>«О дружбе»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sz="half" idx="2"/>
          </p:nvPr>
        </p:nvSpPr>
        <p:spPr>
          <a:xfrm>
            <a:off x="899592" y="1435100"/>
            <a:ext cx="2565921" cy="4691063"/>
          </a:xfrm>
        </p:spPr>
        <p:txBody>
          <a:bodyPr/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</a:p>
          <a:p>
            <a:pPr algn="just"/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уточнить представления о том, что значит «уметь дружить»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8387" y="568172"/>
            <a:ext cx="3380184" cy="2535138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1061" y="3356992"/>
            <a:ext cx="3572771" cy="2481139"/>
          </a:xfrm>
          <a:ln w="38100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6203" y="3344670"/>
            <a:ext cx="3312368" cy="2505781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2643082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25844" y="4367906"/>
            <a:ext cx="1805995" cy="1575048"/>
          </a:xfrm>
          <a:prstGeom prst="rect">
            <a:avLst/>
          </a:prstGeom>
        </p:spPr>
      </p:pic>
      <p:pic>
        <p:nvPicPr>
          <p:cNvPr id="5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636" y="116632"/>
            <a:ext cx="9144000" cy="6858000"/>
          </a:xfrm>
          <a:prstGeom prst="rect">
            <a:avLst/>
          </a:prstGeom>
          <a:pattFill prst="dashVert">
            <a:fgClr>
              <a:schemeClr val="accent1"/>
            </a:fgClr>
            <a:bgClr>
              <a:srgbClr val="FF5050"/>
            </a:bgClr>
          </a:pattFill>
        </p:spPr>
      </p:pic>
      <p:pic>
        <p:nvPicPr>
          <p:cNvPr id="6" name="Объект 5"/>
          <p:cNvPicPr>
            <a:picLocks noGrp="1" noChangeAspect="1"/>
          </p:cNvPicPr>
          <p:nvPr>
            <p:ph idx="429496729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884" y="1399600"/>
            <a:ext cx="3672408" cy="2754306"/>
          </a:xfrm>
          <a:ln w="3810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476672"/>
            <a:ext cx="2132856" cy="213285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25844" y="4368650"/>
            <a:ext cx="1728192" cy="1575048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42317F7-2CF1-4CFC-8F83-252522830BD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3196414"/>
            <a:ext cx="3947386" cy="2960540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sp>
        <p:nvSpPr>
          <p:cNvPr id="2" name="Прямоугольник 1"/>
          <p:cNvSpPr/>
          <p:nvPr/>
        </p:nvSpPr>
        <p:spPr>
          <a:xfrm>
            <a:off x="1849412" y="770710"/>
            <a:ext cx="20253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«О дружбе»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55613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«Мы все такие разные»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1050468" y="2526687"/>
            <a:ext cx="4040188" cy="639762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sz="half" idx="2"/>
          </p:nvPr>
        </p:nvSpPr>
        <p:spPr>
          <a:xfrm>
            <a:off x="1040632" y="2965450"/>
            <a:ext cx="3025924" cy="395128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Воспитывать уважение  к особенностям других людей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</a:rPr>
              <a:t>Наша группа многонациональна</a:t>
            </a:r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3455367" cy="639762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Россия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5578" y="2245519"/>
            <a:ext cx="4038600" cy="3027363"/>
          </a:xfrm>
          <a:ln w="38100">
            <a:solidFill>
              <a:srgbClr val="7030A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25" y="0"/>
            <a:ext cx="9144000" cy="6858000"/>
          </a:xfrm>
          <a:prstGeom prst="rect">
            <a:avLst/>
          </a:prstGeom>
          <a:noFill/>
        </p:spPr>
      </p:pic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899592" y="871295"/>
            <a:ext cx="3597796" cy="639762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Мордовия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6303" y="1844824"/>
            <a:ext cx="2963466" cy="3951288"/>
          </a:xfrm>
          <a:ln w="38100">
            <a:solidFill>
              <a:srgbClr val="7030A0"/>
            </a:solidFill>
          </a:ln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871295"/>
            <a:ext cx="3599383" cy="639762"/>
          </a:xfrm>
        </p:spPr>
        <p:txBody>
          <a:bodyPr/>
          <a:lstStyle/>
          <a:p>
            <a:pPr algn="ctr"/>
            <a:r>
              <a:rPr lang="ru-RU" dirty="0" err="1">
                <a:solidFill>
                  <a:srgbClr val="FF0000"/>
                </a:solidFill>
              </a:rPr>
              <a:t>Кабардино-балкария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4232" y="1916832"/>
            <a:ext cx="2963466" cy="3951288"/>
          </a:xfrm>
          <a:ln w="38100">
            <a:solidFill>
              <a:srgbClr val="7030A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971600" y="731778"/>
            <a:ext cx="3525788" cy="639762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Молдавия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7349" y="1700213"/>
            <a:ext cx="2963465" cy="3951287"/>
          </a:xfrm>
          <a:ln w="38100">
            <a:solidFill>
              <a:srgbClr val="7030A0"/>
            </a:solidFill>
          </a:ln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752847"/>
            <a:ext cx="3527375" cy="639762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Чувашия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5893" y="1712913"/>
            <a:ext cx="2963465" cy="3951287"/>
          </a:xfrm>
          <a:ln w="38100">
            <a:solidFill>
              <a:srgbClr val="7030A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027956" y="895351"/>
            <a:ext cx="3525788" cy="639762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Украина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5917" y="1916113"/>
            <a:ext cx="2963465" cy="3951287"/>
          </a:xfrm>
          <a:ln w="38100">
            <a:solidFill>
              <a:srgbClr val="7030A0"/>
            </a:solidFill>
          </a:ln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56603" y="895351"/>
            <a:ext cx="3527375" cy="639762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Армения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3829" y="1933575"/>
            <a:ext cx="2963466" cy="3951288"/>
          </a:xfrm>
          <a:ln w="38100">
            <a:solidFill>
              <a:srgbClr val="7030A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749" y="27856"/>
            <a:ext cx="9144000" cy="6858000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971600" y="980728"/>
            <a:ext cx="3525788" cy="639762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Татарстан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243" y="1935073"/>
            <a:ext cx="3157537" cy="4210050"/>
          </a:xfrm>
          <a:ln w="38100">
            <a:solidFill>
              <a:srgbClr val="7030A0"/>
            </a:solidFill>
          </a:ln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5025" y="980728"/>
            <a:ext cx="3527375" cy="639762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Италия</a:t>
            </a: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9969" y="1916113"/>
            <a:ext cx="3157537" cy="4210050"/>
          </a:xfrm>
          <a:ln w="38100">
            <a:solidFill>
              <a:srgbClr val="7030A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55221" y="724895"/>
            <a:ext cx="2833246" cy="1162050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«Мое имя»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033615" y="2276872"/>
            <a:ext cx="2493913" cy="3633267"/>
          </a:xfrm>
        </p:spPr>
        <p:txBody>
          <a:bodyPr/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</a:p>
          <a:p>
            <a:pPr algn="just"/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Развивать интерес к именам детей группы</a:t>
            </a:r>
            <a:endParaRPr lang="ru-RU" sz="1800" dirty="0"/>
          </a:p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97027">
            <a:off x="5004529" y="3503405"/>
            <a:ext cx="3280648" cy="2489364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3DBE466-2085-4134-8AEA-88748535871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V="1">
            <a:off x="4049406" y="724896"/>
            <a:ext cx="4001320" cy="2724610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4A128EA-EF66-4B97-AF4A-C8B193F7181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93179">
            <a:off x="946666" y="3548815"/>
            <a:ext cx="3840153" cy="2398547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71599" y="404664"/>
            <a:ext cx="3483769" cy="1534492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«Знакомство с куклами в национальных костюмах»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5368" y="703936"/>
            <a:ext cx="3744416" cy="2808312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3500000" scaled="1"/>
            <a:tileRect/>
          </a:gradFill>
          <a:ln w="38100">
            <a:solidFill>
              <a:srgbClr val="7030A0"/>
            </a:solidFill>
          </a:ln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1017241" y="1939156"/>
            <a:ext cx="2493913" cy="3638327"/>
          </a:xfrm>
        </p:spPr>
        <p:txBody>
          <a:bodyPr/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</a:p>
          <a:p>
            <a:pPr algn="just"/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Познакомить с элементами орнамента  национального костюма</a:t>
            </a:r>
            <a:endParaRPr lang="ru-RU" sz="1800" dirty="0"/>
          </a:p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8942" y="3512247"/>
            <a:ext cx="3547106" cy="2825261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V="1">
            <a:off x="4456049" y="3512248"/>
            <a:ext cx="3743055" cy="2825260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hypercube.me/image/kids-wall-paper/kid-wall-paper-wallpaper-best-game-pinterest-movie-song-help-phone-2018-joke-and-company-see-ghost-foot-lock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473075"/>
            <a:ext cx="6264696" cy="1227733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Актуальность проекта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123728" y="1700808"/>
            <a:ext cx="6264696" cy="3312368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Наша Россия – это многонациональная страна. Издавна на ее территории проживает множество народов, каждый из которых по–своему самобытен и имеет богатые традиции.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Умение жить в мире разных людей и идей, способность иметь права и свободы, при этом не нарушая прав и свобод других людей, не передается по наследству.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Дружелюбие, толерантное отношение к людям разных национальностей воспитывается благодаря усвоению детьми определенного круга знаний о других народах.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9392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99592" y="620688"/>
            <a:ext cx="3024336" cy="81441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«Украсим салфетку народным узором»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72059" y="764704"/>
            <a:ext cx="2952329" cy="4464497"/>
          </a:xfrm>
          <a:ln w="38100">
            <a:solidFill>
              <a:srgbClr val="7030A0"/>
            </a:solidFill>
          </a:ln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899592" y="1700808"/>
            <a:ext cx="2565921" cy="4425355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закрепить знания детей об особенностях народного узора, создание художественного образа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3186182"/>
            <a:ext cx="4392488" cy="2962376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4282527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4640" y="-137771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99592" y="896963"/>
            <a:ext cx="3342689" cy="936104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Экскурсия  в музей «Живая старина»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899592" y="2348880"/>
            <a:ext cx="2565921" cy="3777283"/>
          </a:xfrm>
        </p:spPr>
        <p:txBody>
          <a:bodyPr/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</a:p>
          <a:p>
            <a:pPr algn="just"/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Формировать интерес к быту русского народа</a:t>
            </a:r>
            <a:endParaRPr lang="ru-RU" sz="1800" dirty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4581128"/>
            <a:ext cx="1721768" cy="14505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6452" y="1217537"/>
            <a:ext cx="4196756" cy="3147567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3893" y="3304541"/>
            <a:ext cx="3762163" cy="2821622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4654504"/>
            <a:ext cx="1721768" cy="14505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183" y="1265484"/>
            <a:ext cx="3672408" cy="2754306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5448" y="3203594"/>
            <a:ext cx="3840427" cy="2880320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434184">
            <a:off x="5650305" y="1241902"/>
            <a:ext cx="1584176" cy="15349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4225542"/>
            <a:ext cx="1800200" cy="18002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043491" y="729871"/>
            <a:ext cx="54358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Экскурсия  в музей «Живая старина»</a:t>
            </a:r>
            <a:endParaRPr lang="ru-RU" sz="24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318" y="1700808"/>
            <a:ext cx="3154036" cy="4205382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2339752" y="698540"/>
            <a:ext cx="54358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Экскурсия  в музей «Живая старина»</a:t>
            </a:r>
            <a:endParaRPr lang="ru-RU" sz="2400" b="1" dirty="0"/>
          </a:p>
        </p:txBody>
      </p:sp>
      <p:pic>
        <p:nvPicPr>
          <p:cNvPr id="7" name="Объект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9153" y="1657718"/>
            <a:ext cx="3186354" cy="4248472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620688"/>
            <a:ext cx="3312368" cy="108012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«Знакомство с народной игрушкой»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6277" y="3557820"/>
            <a:ext cx="3312368" cy="2521956"/>
          </a:xfrm>
          <a:ln w="38100">
            <a:solidFill>
              <a:srgbClr val="7030A0"/>
            </a:solidFill>
          </a:ln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899592" y="2055788"/>
            <a:ext cx="2565921" cy="4070375"/>
          </a:xfrm>
        </p:spPr>
        <p:txBody>
          <a:bodyPr/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</a:p>
          <a:p>
            <a:pPr algn="just"/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Познакомить детей с русской матрешкой, ее особенностями</a:t>
            </a:r>
            <a:endParaRPr lang="ru-RU" sz="1800" dirty="0"/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434184">
            <a:off x="5726447" y="4051314"/>
            <a:ext cx="1584176" cy="15349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5105" y="744530"/>
            <a:ext cx="3496688" cy="2622516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13184" y="353761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«Знакомство с народной игрушкой»</a:t>
            </a:r>
            <a:endParaRPr lang="ru-RU" sz="24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1268760"/>
            <a:ext cx="3707904" cy="2780928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7624" y="3140968"/>
            <a:ext cx="3707904" cy="2773360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85676">
            <a:off x="1664459" y="1412776"/>
            <a:ext cx="1644985" cy="13859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56717">
            <a:off x="5868144" y="4364922"/>
            <a:ext cx="1556792" cy="1556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864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43608" y="620688"/>
            <a:ext cx="2421905" cy="93610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«Флаг России»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8" y="3212976"/>
            <a:ext cx="3746054" cy="2675755"/>
          </a:xfrm>
          <a:ln w="38100">
            <a:solidFill>
              <a:srgbClr val="7030A0"/>
            </a:solidFill>
          </a:ln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1043608" y="1700808"/>
            <a:ext cx="2808312" cy="4425355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детей с одним из государственных символов России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29202" y="836712"/>
            <a:ext cx="2699182" cy="3672408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128234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994" y="22591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259632" y="868362"/>
            <a:ext cx="6624736" cy="549275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«Флаг России»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29580" y="1844824"/>
            <a:ext cx="2923873" cy="3849534"/>
          </a:xfrm>
          <a:ln w="38100">
            <a:solidFill>
              <a:srgbClr val="7030A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83968" y="2265039"/>
            <a:ext cx="3816424" cy="2775171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739151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71599" y="908720"/>
            <a:ext cx="3528393" cy="1152128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«Как на Руси веселились от души»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4008" y="800707"/>
            <a:ext cx="3312369" cy="2520281"/>
          </a:xfrm>
          <a:ln w="38100">
            <a:solidFill>
              <a:srgbClr val="7030A0"/>
            </a:solidFill>
          </a:ln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039261" y="2149677"/>
            <a:ext cx="2493913" cy="3777283"/>
          </a:xfrm>
        </p:spPr>
        <p:txBody>
          <a:bodyPr/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</a:p>
          <a:p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Познакомить детей с народными музыкальными инструментами</a:t>
            </a:r>
            <a:endParaRPr lang="ru-RU" sz="1800" dirty="0"/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59832" y="3537013"/>
            <a:ext cx="3726160" cy="2532942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5620" y="4531727"/>
            <a:ext cx="1191970" cy="11919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9632" y="1175432"/>
            <a:ext cx="3756849" cy="2664296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7407" y="3587421"/>
            <a:ext cx="3654997" cy="2664296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23674">
            <a:off x="5933805" y="1349036"/>
            <a:ext cx="1721768" cy="14505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4095972"/>
            <a:ext cx="2037606" cy="203760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11760" y="582511"/>
            <a:ext cx="50381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«Как на Руси веселились от души»</a:t>
            </a:r>
            <a:endParaRPr lang="ru-RU" sz="24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hypercube.me/image/kids-wall-paper/kid-wall-paper-wallpaper-best-game-pinterest-movie-song-help-phone-2018-joke-and-company-see-ghost-foot-lock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flipV="1">
            <a:off x="2143108" y="799065"/>
            <a:ext cx="52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600" b="1" dirty="0">
              <a:latin typeface="Comic Sans MS" pitchFamily="66" charset="0"/>
            </a:endParaRPr>
          </a:p>
          <a:p>
            <a:pPr algn="just"/>
            <a:endParaRPr lang="ru-RU" sz="1600" b="1" dirty="0">
              <a:latin typeface="Comic Sans MS" pitchFamily="66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192688" cy="1143000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Основная идея проекта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143108" y="1600200"/>
            <a:ext cx="6543692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Вне зависимости от расовой, этнической, конфессиональной принадлежности все граждане России должны осознавать себя единой гражданской нацией, которая вместе с тем является великой российской нацией.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54360" y="764704"/>
            <a:ext cx="3329608" cy="1162050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«Игры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народов России»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899592" y="2276872"/>
            <a:ext cx="2565921" cy="3849291"/>
          </a:xfrm>
        </p:spPr>
        <p:txBody>
          <a:bodyPr/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</a:p>
          <a:p>
            <a:pPr algn="just"/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Воспитывать уважение к национальным культурам народов России</a:t>
            </a:r>
            <a:endParaRPr lang="ru-RU" sz="1800" dirty="0"/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434184">
            <a:off x="6209617" y="4472420"/>
            <a:ext cx="1584176" cy="153496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C3678DB-1B77-4759-92FD-75D16E7ECE0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1223" y="3506062"/>
            <a:ext cx="3493468" cy="2620101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13" name="Объект 12">
            <a:extLst>
              <a:ext uri="{FF2B5EF4-FFF2-40B4-BE49-F238E27FC236}">
                <a16:creationId xmlns:a16="http://schemas.microsoft.com/office/drawing/2014/main" id="{C304D906-E35B-4C54-B33F-A8FCBE5AA6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38328" y="636026"/>
            <a:ext cx="2791817" cy="3717619"/>
          </a:xfrm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599285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33345">
            <a:off x="5728950" y="1098539"/>
            <a:ext cx="2037606" cy="20376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367886">
            <a:off x="1515652" y="4035434"/>
            <a:ext cx="1700808" cy="170080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97986" y="707372"/>
            <a:ext cx="35155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«Игры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народов России»</a:t>
            </a:r>
            <a:endParaRPr lang="ru-RU" sz="2400" b="1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826DFEF-F1E3-41E1-84C4-6551CDBFB13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4524" y="1285444"/>
            <a:ext cx="3815162" cy="2665387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701CE37-DBCC-4A23-8DF8-C59FF057F58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4021" y="3296441"/>
            <a:ext cx="3707905" cy="2780929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923749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477046"/>
            <a:ext cx="3384376" cy="4512501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7554" y="1484784"/>
            <a:ext cx="3272462" cy="4510517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483768" y="792070"/>
            <a:ext cx="35155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«Игры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народов России»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514565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187624" y="1052736"/>
            <a:ext cx="6912768" cy="36490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с </a:t>
            </a:r>
            <a:r>
              <a:rPr lang="ru-RU" b="1" dirty="0" smtClean="0">
                <a:solidFill>
                  <a:srgbClr val="C00000"/>
                </a:solidFill>
              </a:rPr>
              <a:t>родителями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Проводим</a:t>
            </a:r>
            <a:r>
              <a:rPr lang="ru-RU" b="1" dirty="0" smtClean="0"/>
              <a:t> </a:t>
            </a:r>
            <a:r>
              <a:rPr lang="ru-RU" b="1" dirty="0">
                <a:solidFill>
                  <a:srgbClr val="FF0000"/>
                </a:solidFill>
              </a:rPr>
              <a:t>консультации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4015" y="2004811"/>
            <a:ext cx="2799459" cy="3958830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30496">
            <a:off x="5215345" y="4789087"/>
            <a:ext cx="1302550" cy="130255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5976" y="2004811"/>
            <a:ext cx="3641292" cy="2848378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61964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45" y="-30796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245" y="620688"/>
            <a:ext cx="8229600" cy="85496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для родителей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556792"/>
            <a:ext cx="3856405" cy="2726599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2060848"/>
            <a:ext cx="2643167" cy="3743967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367886">
            <a:off x="2096944" y="4575509"/>
            <a:ext cx="1302550" cy="130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347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4544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для родителей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312" y="1417638"/>
            <a:ext cx="3602942" cy="2702206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2348880"/>
            <a:ext cx="2964827" cy="3057294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57482">
            <a:off x="1786003" y="4432411"/>
            <a:ext cx="1302550" cy="130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989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41656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  <a:r>
              <a:rPr lang="ru-RU" b="1" dirty="0" smtClean="0">
                <a:solidFill>
                  <a:srgbClr val="C00000"/>
                </a:solidFill>
              </a:rPr>
              <a:t> с родителями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187624" y="1268760"/>
            <a:ext cx="3309764" cy="701471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Шьем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костюмы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701471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Демонстрируем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2055509"/>
            <a:ext cx="2518344" cy="3974698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4048" y="1961367"/>
            <a:ext cx="1944216" cy="4074180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4105903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950"/>
            <a:ext cx="9144000" cy="682205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 проекта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2530057" y="1417638"/>
            <a:ext cx="4040188" cy="63976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Альбом</a:t>
            </a:r>
            <a:r>
              <a:rPr lang="ru-RU" sz="2800" dirty="0" smtClean="0">
                <a:solidFill>
                  <a:srgbClr val="FF0000"/>
                </a:solidFill>
              </a:rPr>
              <a:t> «Моя Россия»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2222856"/>
            <a:ext cx="2872445" cy="3829926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2840581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950"/>
            <a:ext cx="9144000" cy="682205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971600" y="692696"/>
            <a:ext cx="7200800" cy="1296144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альбом уже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наполняется</a:t>
            </a:r>
            <a:b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Народный костюм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1680" y="2204864"/>
            <a:ext cx="2664296" cy="3600400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2170657"/>
            <a:ext cx="2422481" cy="3634607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090373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950"/>
            <a:ext cx="9144000" cy="68220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3610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Орнамент</a:t>
            </a: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1484784"/>
            <a:ext cx="3708412" cy="4698307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753958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hypercube.me/image/kids-wall-paper/kid-wall-paper-wallpaper-best-game-pinterest-movie-song-help-phone-2018-joke-and-company-see-ghost-foot-lock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114300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Принципы реализации проекта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907704" y="1268761"/>
            <a:ext cx="6779096" cy="3960440"/>
          </a:xfrm>
        </p:spPr>
        <p:txBody>
          <a:bodyPr>
            <a:normAutofit lnSpcReduction="10000"/>
          </a:bodyPr>
          <a:lstStyle/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Принцип оптимальности.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Принцип диалогического общения как неотъемлемого условия взаимодействия субъектов.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Принцип рационально сочетания разных видов деятельности.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Принцип вариативности.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950"/>
            <a:ext cx="9144000" cy="68220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772816"/>
            <a:ext cx="3626049" cy="3223154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519954"/>
            <a:ext cx="3093869" cy="3254131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222733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Народная игрушка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0550" y="1521949"/>
            <a:ext cx="2790899" cy="2318593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4063001"/>
            <a:ext cx="3048000" cy="2042160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9868" y="1538281"/>
            <a:ext cx="2376264" cy="2285930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4052933"/>
            <a:ext cx="2736304" cy="2052228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771750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950"/>
            <a:ext cx="9144000" cy="68220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 музыкальные инструменты </a:t>
            </a: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628800"/>
            <a:ext cx="6217157" cy="4274296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422994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346" y="35950"/>
            <a:ext cx="9144000" cy="68220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 игры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7988" y="3997246"/>
            <a:ext cx="3013025" cy="2152879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7988" y="1462867"/>
            <a:ext cx="3013025" cy="2404115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462867"/>
            <a:ext cx="3550236" cy="2404115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4012514"/>
            <a:ext cx="3550236" cy="2122341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238606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736x/a6/a1/40/a6a140a0fa5c761bbe739eead80aaf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585"/>
            <a:ext cx="9144000" cy="6840415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657200"/>
            <a:ext cx="72008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Работа над проектом продолжается: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115616" y="1988840"/>
            <a:ext cx="6912768" cy="424847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блок «Я и мой дом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 algn="just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(средняя группа)</a:t>
            </a:r>
          </a:p>
          <a:p>
            <a:pPr marL="0" indent="0" algn="just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обычаями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традициями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 разных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национальностей</a:t>
            </a:r>
          </a:p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 «Мы все  -  дети России» (старшая группа)</a:t>
            </a:r>
          </a:p>
          <a:p>
            <a:pPr marL="0" indent="0" algn="just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сформировать у детей образ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многонациональной Родины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Четвертый блок «Мы – дети планеты» (подготовительная к школе группа)</a:t>
            </a:r>
          </a:p>
          <a:p>
            <a:pPr marL="0" indent="0" algn="just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создание у детей представления о национальных традициях разных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00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hypercube.me/image/kids-wall-paper/kid-wall-paper-wallpaper-best-game-pinterest-movie-song-help-phone-2018-joke-and-company-see-ghost-foot-lock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Заключение 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195736" y="1268760"/>
            <a:ext cx="6491064" cy="3960441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Приобщение детей к культуре разных народов сформирует у них предпосылки толерантного отношения к людям разных национальностей и рас, а также станет основой представлений о культуре, традициях, быте и труде разных народов. Культура народов является богатейшим материалом для введения ребенка в мир искусства, знакомства с традициями разного народа, духовно – нравственного воспитания, способности видеть красоту и гармонию в объектах эстетического содержания.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hypercube.me/image/kids-wall-paper/kid-wall-paper-wallpaper-best-game-pinterest-movie-song-help-phone-2018-joke-and-company-see-ghost-foot-lock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79712" y="1052736"/>
            <a:ext cx="664373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800" dirty="0">
              <a:latin typeface="Comic Sans MS" pitchFamily="66" charset="0"/>
            </a:endParaRPr>
          </a:p>
          <a:p>
            <a:pPr algn="ctr"/>
            <a:r>
              <a:rPr lang="ru-RU" sz="6600" b="1" dirty="0">
                <a:solidFill>
                  <a:srgbClr val="C00000"/>
                </a:solidFill>
                <a:latin typeface="Comic Sans MS" pitchFamily="66" charset="0"/>
              </a:rPr>
              <a:t>Спасибо за внимание!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hypercube.me/image/kids-wall-paper/kid-wall-paper-wallpaper-best-game-pinterest-movie-song-help-phone-2018-joke-and-company-see-ghost-foot-lock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47048" cy="1143000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Цель проекта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339752" y="1124744"/>
            <a:ext cx="6347048" cy="3816424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разносторонне творческой личности, способной к активной и эффективной жизнедеятельности в многонациональной среде, обладающей сформированным представлением о Родине, ее обычаях, традициях, истории,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уважающей другие культуры,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умеющей жить в мире и согласии с людьми других национальностей.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"/>
    </mc:Choice>
    <mc:Fallback xmlns="">
      <p:transition spd="slow" advClick="0" advTm="1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hypercube.me/image/kids-wall-paper/kid-wall-paper-wallpaper-best-game-pinterest-movie-song-help-phone-2018-joke-and-company-see-ghost-foot-lock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1143000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Задачи проекта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835696" y="1290464"/>
            <a:ext cx="6851104" cy="4277072"/>
          </a:xfrm>
        </p:spPr>
        <p:txBody>
          <a:bodyPr>
            <a:normAutofit fontScale="77500" lnSpcReduction="20000"/>
          </a:bodyPr>
          <a:lstStyle/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представлений детей о родном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крае.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Приобщение к культуре своего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народа. 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15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многосторонних представлений детей о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Родине.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Воспитание положительного отношения к культурным различиям.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Воспитание в духе мира, терпимости, гуманного межнационального общения.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hypercube.me/image/kids-wall-paper/kid-wall-paper-wallpaper-best-game-pinterest-movie-song-help-phone-2018-joke-and-company-see-ghost-foot-lock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18220" y="190862"/>
            <a:ext cx="6635080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Период и этапы</a:t>
            </a:r>
            <a:br>
              <a:rPr lang="ru-RU" sz="3200" b="1" dirty="0">
                <a:solidFill>
                  <a:srgbClr val="C00000"/>
                </a:solidFill>
              </a:rPr>
            </a:br>
            <a:r>
              <a:rPr lang="ru-RU" sz="3200" b="1" dirty="0">
                <a:solidFill>
                  <a:srgbClr val="C00000"/>
                </a:solidFill>
              </a:rPr>
              <a:t> реализации проекта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018220" y="1342845"/>
            <a:ext cx="6635080" cy="4172309"/>
          </a:xfrm>
        </p:spPr>
        <p:txBody>
          <a:bodyPr>
            <a:normAutofit fontScale="62500" lnSpcReduction="20000"/>
          </a:bodyPr>
          <a:lstStyle/>
          <a:p>
            <a:pPr indent="0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 предназначен для детей от 3 до 7 лет, срок реализации – 4 года. </a:t>
            </a:r>
          </a:p>
          <a:p>
            <a:pPr indent="0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Освоение программы трехэтапное: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dirty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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 этап – дети от 3 до 5 лет (вторая младшая и средняя группы) - содержание работы определяется культурой народов своего региона и семьями воспитанников.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dirty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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 этап – дети от 5 до 7 лет (старшая и подготовительная к школе группы) - содержание работы задается культурами народов России и мира.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dirty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</a:t>
            </a:r>
            <a:r>
              <a:rPr lang="ru-RU" dirty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этап - подведение итогов и системное осмысление результатов реализации Проекта.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6" name="Picture 2" descr="http://hypercube.me/image/kids-wall-paper/kid-wall-paper-wallpaper-best-game-pinterest-movie-song-help-phone-2018-joke-and-company-see-ghost-foot-lock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20688" y="738944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hypercube.me/image/kids-wall-paper/kid-wall-paper-wallpaper-best-game-pinterest-movie-song-help-phone-2018-joke-and-company-see-ghost-foot-lock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907704" y="1412776"/>
            <a:ext cx="6768752" cy="2562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36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 проекта</a:t>
            </a:r>
            <a:r>
              <a:rPr lang="ru-RU" sz="3600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образовательный.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36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Участники проекта:</a:t>
            </a:r>
          </a:p>
          <a:p>
            <a:pPr indent="0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воспитанники второй младшей группы №2 «Звездочки», родители, педагоги ДОУ.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5376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ypercube.me/image/kids-wall-paper/kid-wall-paper-wallpaper-best-game-pinterest-movie-song-help-phone-2018-joke-and-company-see-ghost-foot-lock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331640" y="386916"/>
            <a:ext cx="7355160" cy="1143000"/>
          </a:xfrm>
        </p:spPr>
        <p:txBody>
          <a:bodyPr/>
          <a:lstStyle/>
          <a:p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Структура проекта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979712" y="1916832"/>
            <a:ext cx="6840760" cy="3845023"/>
          </a:xfrm>
        </p:spPr>
        <p:txBody>
          <a:bodyPr>
            <a:normAutofit fontScale="77500" lnSpcReduction="20000"/>
          </a:bodyPr>
          <a:lstStyle/>
          <a:p>
            <a:pPr indent="0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Данный проект включает в себя четыре блока, каждый из которых направлен на решение определенных задач: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Первый блок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«Страна общения». </a:t>
            </a:r>
            <a:endParaRPr lang="ru-RU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Второй блок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«Я и мой дом».</a:t>
            </a:r>
            <a:endParaRPr lang="ru-RU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Третий блок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«Мы все - дети России».</a:t>
            </a:r>
            <a:endParaRPr lang="ru-RU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Четвертый блок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«Мы - дети планеты».</a:t>
            </a:r>
            <a:endParaRPr lang="ru-RU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0849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1163</TotalTime>
  <Words>756</Words>
  <Application>Microsoft Office PowerPoint</Application>
  <PresentationFormat>Экран (4:3)</PresentationFormat>
  <Paragraphs>122</Paragraphs>
  <Slides>46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53" baseType="lpstr">
      <vt:lpstr>Arial</vt:lpstr>
      <vt:lpstr>Calibri</vt:lpstr>
      <vt:lpstr>Comic Sans MS</vt:lpstr>
      <vt:lpstr>Symbol</vt:lpstr>
      <vt:lpstr>Times New Roman</vt:lpstr>
      <vt:lpstr>Wingdings</vt:lpstr>
      <vt:lpstr>Тема Office</vt:lpstr>
      <vt:lpstr>Презентация PowerPoint</vt:lpstr>
      <vt:lpstr>Актуальность проекта</vt:lpstr>
      <vt:lpstr>Основная идея проекта</vt:lpstr>
      <vt:lpstr>Принципы реализации проекта</vt:lpstr>
      <vt:lpstr>Цель проекта</vt:lpstr>
      <vt:lpstr>Задачи проекта</vt:lpstr>
      <vt:lpstr>Период и этапы  реализации проекта</vt:lpstr>
      <vt:lpstr>Презентация PowerPoint</vt:lpstr>
      <vt:lpstr>Структура проекта</vt:lpstr>
      <vt:lpstr>Первый блок «Страна общения»  (вторая младшая группа) </vt:lpstr>
      <vt:lpstr> «О дружбе»</vt:lpstr>
      <vt:lpstr>Презентация PowerPoint</vt:lpstr>
      <vt:lpstr>«Мы все такие разные»</vt:lpstr>
      <vt:lpstr>Презентация PowerPoint</vt:lpstr>
      <vt:lpstr>Презентация PowerPoint</vt:lpstr>
      <vt:lpstr>Презентация PowerPoint</vt:lpstr>
      <vt:lpstr>Презентация PowerPoint</vt:lpstr>
      <vt:lpstr>«Мое имя»</vt:lpstr>
      <vt:lpstr>«Знакомство с куклами в национальных костюмах»</vt:lpstr>
      <vt:lpstr>«Украсим салфетку народным узором»</vt:lpstr>
      <vt:lpstr>Экскурсия  в музей «Живая старина»</vt:lpstr>
      <vt:lpstr>Презентация PowerPoint</vt:lpstr>
      <vt:lpstr>Презентация PowerPoint</vt:lpstr>
      <vt:lpstr>«Знакомство с народной игрушкой»</vt:lpstr>
      <vt:lpstr>«Знакомство с народной игрушкой»</vt:lpstr>
      <vt:lpstr>«Флаг России»</vt:lpstr>
      <vt:lpstr>«Флаг России»</vt:lpstr>
      <vt:lpstr>«Как на Руси веселились от души»</vt:lpstr>
      <vt:lpstr>Презентация PowerPoint</vt:lpstr>
      <vt:lpstr> «Игры народов России»</vt:lpstr>
      <vt:lpstr>Презентация PowerPoint</vt:lpstr>
      <vt:lpstr>Презентация PowerPoint</vt:lpstr>
      <vt:lpstr> Работа с родителями Проводим консультации </vt:lpstr>
      <vt:lpstr>Консультации для родителей</vt:lpstr>
      <vt:lpstr>Консультации для родителей</vt:lpstr>
      <vt:lpstr>Работа с родителями</vt:lpstr>
      <vt:lpstr>Продукт проекта</vt:lpstr>
      <vt:lpstr>Наш альбом уже наполняется  Народный костюм</vt:lpstr>
      <vt:lpstr>Орнамент </vt:lpstr>
      <vt:lpstr>Рисунок </vt:lpstr>
      <vt:lpstr>Народная игрушка</vt:lpstr>
      <vt:lpstr>Народные музыкальные инструменты </vt:lpstr>
      <vt:lpstr>Народные игры</vt:lpstr>
      <vt:lpstr>Работа над проектом продолжается:</vt:lpstr>
      <vt:lpstr>Заключение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User13</cp:lastModifiedBy>
  <cp:revision>91</cp:revision>
  <dcterms:created xsi:type="dcterms:W3CDTF">2019-02-22T17:50:37Z</dcterms:created>
  <dcterms:modified xsi:type="dcterms:W3CDTF">2022-11-16T15:41:07Z</dcterms:modified>
</cp:coreProperties>
</file>