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9" r:id="rId4"/>
    <p:sldId id="27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1" r:id="rId13"/>
    <p:sldId id="272" r:id="rId14"/>
    <p:sldId id="273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47B6"/>
    <a:srgbClr val="57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776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D3190-56AE-416D-8C0A-6E423F8253A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932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etaonline.ru/community/post.php?topic_id=30706&amp;page=43" TargetMode="External"/><Relationship Id="rId2" Type="http://schemas.openxmlformats.org/officeDocument/2006/relationships/hyperlink" Target="http://corowina.ucoz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ogoportal.ru/integratsiya-detey-rannego-vozrasta-s-zaderzhkoy-rechevogo-razvitiya-v-obrazovatelnoe-prostranstvo-dou/.html" TargetMode="External"/><Relationship Id="rId4" Type="http://schemas.openxmlformats.org/officeDocument/2006/relationships/hyperlink" Target="http://www.gpark.kz/gdefon/download/241668?PHPSESSID=8e2f6e45406bb9e6af6c1e6d59252946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«</a:t>
            </a:r>
            <a:r>
              <a:rPr lang="ru-RU" sz="4000" b="1" i="1" dirty="0" smtClean="0"/>
              <a:t>Оказание ранней логопедической помощи детям с задержкой речевого развития в условиях консультационных центров</a:t>
            </a:r>
            <a:r>
              <a:rPr lang="ru-RU" sz="2800" dirty="0" smtClean="0"/>
              <a:t>».</a:t>
            </a:r>
            <a:endParaRPr lang="ru-RU" sz="2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ru-RU" sz="1400" dirty="0" smtClean="0">
              <a:solidFill>
                <a:schemeClr val="tx1"/>
              </a:solidFill>
            </a:endParaRPr>
          </a:p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Подготовила  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учитель – логопед 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МДОУ «ЦРР – </a:t>
            </a:r>
            <a:r>
              <a:rPr lang="ru-RU" sz="1400" dirty="0" err="1" smtClean="0">
                <a:solidFill>
                  <a:schemeClr val="tx1"/>
                </a:solidFill>
              </a:rPr>
              <a:t>дс</a:t>
            </a:r>
            <a:r>
              <a:rPr lang="ru-RU" sz="1400" dirty="0" smtClean="0">
                <a:solidFill>
                  <a:schemeClr val="tx1"/>
                </a:solidFill>
              </a:rPr>
              <a:t> № 2»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 г. Валуйки </a:t>
            </a:r>
            <a:r>
              <a:rPr lang="ru-RU" sz="1400" dirty="0" err="1" smtClean="0">
                <a:solidFill>
                  <a:schemeClr val="tx1"/>
                </a:solidFill>
              </a:rPr>
              <a:t>Белгородскй</a:t>
            </a:r>
            <a:r>
              <a:rPr lang="ru-RU" sz="1400" dirty="0" smtClean="0">
                <a:solidFill>
                  <a:schemeClr val="tx1"/>
                </a:solidFill>
              </a:rPr>
              <a:t> обл.</a:t>
            </a:r>
          </a:p>
          <a:p>
            <a:pPr algn="r"/>
            <a:r>
              <a:rPr lang="ru-RU" sz="1400" dirty="0" err="1" smtClean="0">
                <a:solidFill>
                  <a:schemeClr val="tx1"/>
                </a:solidFill>
              </a:rPr>
              <a:t>Кондобарова</a:t>
            </a:r>
            <a:r>
              <a:rPr lang="ru-RU" sz="1400" dirty="0" smtClean="0">
                <a:solidFill>
                  <a:schemeClr val="tx1"/>
                </a:solidFill>
              </a:rPr>
              <a:t> Е. Б.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Родителям рекомендуется проводить </a:t>
            </a:r>
            <a:r>
              <a:rPr lang="ru-RU" sz="2400" dirty="0"/>
              <a:t> с детьми артикуляционную </a:t>
            </a:r>
            <a:r>
              <a:rPr lang="ru-RU" sz="2400" dirty="0" smtClean="0"/>
              <a:t>гимнастику.</a:t>
            </a:r>
            <a:endParaRPr lang="ru-RU" sz="2400" dirty="0"/>
          </a:p>
        </p:txBody>
      </p:sp>
      <p:pic>
        <p:nvPicPr>
          <p:cNvPr id="5122" name="Picture 2" descr="C:\Users\Александр\Downloads\кц 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76269">
            <a:off x="832860" y="2843776"/>
            <a:ext cx="3528392" cy="264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лександр\Downloads\кц 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7384">
            <a:off x="4883199" y="3447842"/>
            <a:ext cx="3528392" cy="264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80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Т</a:t>
            </a:r>
            <a:r>
              <a:rPr lang="ru-RU" sz="2400" dirty="0" smtClean="0"/>
              <a:t>ренировка </a:t>
            </a:r>
            <a:r>
              <a:rPr lang="ru-RU" sz="2400" dirty="0"/>
              <a:t>движений пальцев и всей кисти рук  </a:t>
            </a:r>
            <a:r>
              <a:rPr lang="ru-RU" sz="2400" dirty="0" smtClean="0"/>
              <a:t>  является </a:t>
            </a:r>
            <a:r>
              <a:rPr lang="ru-RU" sz="2400" dirty="0"/>
              <a:t>важнейшим фактором, стимулирующим </a:t>
            </a:r>
            <a:r>
              <a:rPr lang="ru-RU" sz="2400" dirty="0" smtClean="0"/>
              <a:t> речевое </a:t>
            </a:r>
            <a:r>
              <a:rPr lang="ru-RU" sz="2400" dirty="0"/>
              <a:t>развитие ребенка.  </a:t>
            </a:r>
          </a:p>
        </p:txBody>
      </p:sp>
      <p:pic>
        <p:nvPicPr>
          <p:cNvPr id="6146" name="Picture 2" descr="C:\Users\Александр\Downloads\кц 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3849">
            <a:off x="1043607" y="2719024"/>
            <a:ext cx="3259336" cy="206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лександр\Downloads\кц 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41380">
            <a:off x="2195736" y="4653134"/>
            <a:ext cx="2448272" cy="1633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Александр\Downloads\кц 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7298">
            <a:off x="5292079" y="2768376"/>
            <a:ext cx="3134443" cy="208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Александр\Downloads\кц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9681">
            <a:off x="4932040" y="4653134"/>
            <a:ext cx="2376264" cy="1691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75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00" dirty="0"/>
              <a:t> </a:t>
            </a:r>
            <a:r>
              <a:rPr lang="ru-RU" sz="2400" dirty="0"/>
              <a:t>Рекомендации логопеда по речевому поведению родителей  с   ребёнком, имеющим задержку речевого развития.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/>
              <a:t>Избегайте многословия.  Около 80% информации дети воспринимают не через смысл слов, т.е. не через то, что сказано, а через то, как сказано (интонация, выражение лица, жест, поза).</a:t>
            </a:r>
          </a:p>
          <a:p>
            <a:pPr lvl="0"/>
            <a:r>
              <a:rPr lang="ru-RU" dirty="0"/>
              <a:t>Ни в коем случае не сравнивайте одного ребенка с другим. Запрещено аттестовать ребенка «он плохой, а ты хороший».</a:t>
            </a:r>
          </a:p>
          <a:p>
            <a:pPr lvl="0"/>
            <a:r>
              <a:rPr lang="ru-RU" dirty="0"/>
              <a:t>Необходимо хвалить ребёнка за любое проявление духовности, за то, что может его подбодрить.</a:t>
            </a:r>
          </a:p>
          <a:p>
            <a:pPr lvl="0"/>
            <a:r>
              <a:rPr lang="ru-RU" dirty="0"/>
              <a:t>Похвала – при всех, критика – наедине, причем только в том случае, если она может помочь. Все критические замечания даются в форме советов, пожеланий.</a:t>
            </a:r>
          </a:p>
          <a:p>
            <a:pPr lvl="0"/>
            <a:r>
              <a:rPr lang="ru-RU" dirty="0"/>
              <a:t>Говорите с ребенком так, словно те качества, которые вы хотите воспитать,  уже есть.</a:t>
            </a:r>
          </a:p>
          <a:p>
            <a:pPr lvl="0"/>
            <a:r>
              <a:rPr lang="ru-RU" dirty="0"/>
              <a:t>Помните, что речевым поведением взрослые дают ребёнку образец. </a:t>
            </a:r>
          </a:p>
        </p:txBody>
      </p:sp>
    </p:spTree>
    <p:extLst>
      <p:ext uri="{BB962C8B-B14F-4D97-AF65-F5344CB8AC3E}">
        <p14:creationId xmlns:p14="http://schemas.microsoft.com/office/powerpoint/2010/main" val="2200191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sz="2400" dirty="0"/>
              <a:t>Старайтесь уходить от слов «нет» и «нельзя». На уровне подсознания «НЕ» не воспринимается.</a:t>
            </a:r>
          </a:p>
          <a:p>
            <a:pPr lvl="0"/>
            <a:r>
              <a:rPr lang="ru-RU" sz="2400" dirty="0"/>
              <a:t>Правила речевого поведения вырабатываются в ситуациях и ролевых играх. «Хочешь, чтобы тебя услышали, подойди ближе и говори тихо».</a:t>
            </a:r>
          </a:p>
          <a:p>
            <a:pPr lvl="0"/>
            <a:r>
              <a:rPr lang="ru-RU" sz="2400" dirty="0"/>
              <a:t>С помощью речи человек может отстоять свои права, защитить себя. Чаще разыгрывайте сценки и ситуации, когда по роли ребенку необходимо выступать в свою защиту. </a:t>
            </a:r>
            <a:endParaRPr lang="ru-RU" sz="2400" dirty="0" smtClean="0"/>
          </a:p>
          <a:p>
            <a:pPr lvl="0"/>
            <a:r>
              <a:rPr lang="ru-RU" sz="2400" dirty="0" smtClean="0"/>
              <a:t>Чаще </a:t>
            </a:r>
            <a:r>
              <a:rPr lang="ru-RU" sz="2400" dirty="0"/>
              <a:t>наслаждайтесь красивой фразой – пословицей, поговоркой и «заряжайте» этим своих детей. Ч</a:t>
            </a:r>
            <a:r>
              <a:rPr lang="ru-RU" sz="2400" dirty="0" smtClean="0"/>
              <a:t>итайте </a:t>
            </a:r>
            <a:r>
              <a:rPr lang="ru-RU" sz="2400" dirty="0"/>
              <a:t>детям стихи, рассказывайте сказки.</a:t>
            </a:r>
          </a:p>
          <a:p>
            <a:pPr lvl="0"/>
            <a:r>
              <a:rPr lang="ru-RU" sz="2400" dirty="0"/>
              <a:t>Если ребенок плохо ведет себя – не наказывайте его. Плохое поведение – признак болезни, поэтому предложите ребенку как больному самое удобное место, покой и тишину.</a:t>
            </a:r>
          </a:p>
          <a:p>
            <a:pPr lvl="0"/>
            <a:r>
              <a:rPr lang="ru-RU" sz="2400" dirty="0"/>
              <a:t>Чаще используйте юмор, шутку как универсальное средство от бед и обид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950647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E347B6"/>
                </a:solidFill>
              </a:rPr>
              <a:t>Спасибо за внимание! </a:t>
            </a:r>
            <a:endParaRPr lang="ru-RU" dirty="0" smtClean="0">
              <a:solidFill>
                <a:srgbClr val="E347B6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E347B6"/>
                </a:solidFill>
              </a:rPr>
              <a:t>     </a:t>
            </a:r>
            <a:r>
              <a:rPr lang="ru-RU" dirty="0" smtClean="0">
                <a:solidFill>
                  <a:srgbClr val="E347B6"/>
                </a:solidFill>
              </a:rPr>
              <a:t>Профессиональных успехов!</a:t>
            </a:r>
            <a:endParaRPr lang="ru-RU" dirty="0">
              <a:solidFill>
                <a:srgbClr val="E347B6"/>
              </a:solidFill>
            </a:endParaRPr>
          </a:p>
        </p:txBody>
      </p:sp>
      <p:pic>
        <p:nvPicPr>
          <p:cNvPr id="1026" name="Picture 2" descr="C:\Users\Александр\Downloads\КЦ 2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566"/>
          <a:stretch/>
        </p:blipFill>
        <p:spPr bwMode="auto">
          <a:xfrm>
            <a:off x="1614023" y="2924944"/>
            <a:ext cx="6120680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459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3929066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 шаблона – Коровина Ирина Николаевна</a:t>
            </a:r>
          </a:p>
          <a:p>
            <a:r>
              <a:rPr lang="en-US" dirty="0" smtClean="0">
                <a:hlinkClick r:id="rId2"/>
              </a:rPr>
              <a:t>http://corowina.ucoz.com/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4929198"/>
            <a:ext cx="800105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Использованы ресурсы:</a:t>
            </a:r>
          </a:p>
          <a:p>
            <a:r>
              <a:rPr lang="ru-RU" dirty="0" smtClean="0"/>
              <a:t> </a:t>
            </a:r>
            <a:r>
              <a:rPr lang="ru-RU" sz="1400" dirty="0" smtClean="0">
                <a:hlinkClick r:id="rId3"/>
              </a:rPr>
              <a:t>http://www.dietaonline.ru/community/post.php?topic_id=30706&amp;page=43</a:t>
            </a:r>
            <a:endParaRPr lang="ru-RU" sz="1400" dirty="0" smtClean="0"/>
          </a:p>
          <a:p>
            <a:r>
              <a:rPr lang="ru-RU" dirty="0" smtClean="0"/>
              <a:t>Фон - </a:t>
            </a:r>
            <a:r>
              <a:rPr lang="ru-RU" sz="1400" u="sng" dirty="0" smtClean="0">
                <a:hlinkClick r:id="rId4"/>
              </a:rPr>
              <a:t>http://www.gpark.kz/gdefon/download/241668?PHPSESSID=8e2f6e45406bb9e6af6c1e6d59252946</a:t>
            </a:r>
            <a:endParaRPr lang="ru-RU" sz="1400" dirty="0" smtClean="0"/>
          </a:p>
          <a:p>
            <a:endParaRPr lang="ru-RU" dirty="0" smtClean="0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Использованы  ресурсы:</a:t>
            </a:r>
            <a:endParaRPr lang="ru-RU" sz="2000" b="1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lvl="0"/>
            <a:r>
              <a:rPr lang="ru-RU" sz="1600" dirty="0"/>
              <a:t>Копылова Л.В., Перетягина А.Г., Подкидышева Т.Г. </a:t>
            </a:r>
            <a:r>
              <a:rPr lang="ru-RU" sz="1600" dirty="0" smtClean="0"/>
              <a:t> «Модель </a:t>
            </a:r>
            <a:r>
              <a:rPr lang="ru-RU" sz="1600" dirty="0"/>
              <a:t>организации коррекционно-развивающего сопровождения детей раннего возраста с нарушениями речевого </a:t>
            </a:r>
            <a:r>
              <a:rPr lang="ru-RU" sz="1600" dirty="0" smtClean="0"/>
              <a:t>развития». -  </a:t>
            </a:r>
            <a:r>
              <a:rPr lang="ru-RU" sz="1600" dirty="0"/>
              <a:t>Пермь, 2007. </a:t>
            </a:r>
          </a:p>
          <a:p>
            <a:r>
              <a:rPr lang="ru-RU" sz="1600" dirty="0" err="1" smtClean="0"/>
              <a:t>Малофеев</a:t>
            </a:r>
            <a:r>
              <a:rPr lang="ru-RU" sz="1600" dirty="0" smtClean="0"/>
              <a:t> </a:t>
            </a:r>
            <a:r>
              <a:rPr lang="ru-RU" sz="1600" dirty="0"/>
              <a:t>Н.Н. </a:t>
            </a:r>
            <a:r>
              <a:rPr lang="ru-RU" sz="1600" dirty="0" smtClean="0"/>
              <a:t>«Ранняя </a:t>
            </a:r>
            <a:r>
              <a:rPr lang="ru-RU" sz="1600" dirty="0"/>
              <a:t>помощь – приоритет современной коррекционной </a:t>
            </a:r>
            <a:r>
              <a:rPr lang="ru-RU" sz="1600" dirty="0" smtClean="0"/>
              <a:t>педагогики». </a:t>
            </a:r>
            <a:r>
              <a:rPr lang="ru-RU" sz="1600" dirty="0"/>
              <a:t> </a:t>
            </a:r>
            <a:r>
              <a:rPr lang="ru-RU" sz="1600" dirty="0" smtClean="0"/>
              <a:t>- Дефектология</a:t>
            </a:r>
            <a:r>
              <a:rPr lang="ru-RU" sz="1600" dirty="0"/>
              <a:t>. 2003, № 4.</a:t>
            </a:r>
          </a:p>
          <a:p>
            <a:pPr lvl="0"/>
            <a:r>
              <a:rPr lang="ru-RU" sz="1600" dirty="0" err="1"/>
              <a:t>Шматко</a:t>
            </a:r>
            <a:r>
              <a:rPr lang="ru-RU" sz="1600" dirty="0"/>
              <a:t> Н.Д. Ранняя помощь детям с отклонениями в развитии. Успехи и опасения.  </a:t>
            </a:r>
            <a:r>
              <a:rPr lang="ru-RU" sz="1600" dirty="0" smtClean="0"/>
              <a:t>- Дефектология</a:t>
            </a:r>
            <a:r>
              <a:rPr lang="ru-RU" sz="1600" dirty="0"/>
              <a:t>. 2003, № 4.</a:t>
            </a:r>
          </a:p>
          <a:p>
            <a:pPr lvl="0"/>
            <a:r>
              <a:rPr lang="ru-RU" sz="2000" dirty="0"/>
              <a:t> </a:t>
            </a:r>
            <a:r>
              <a:rPr lang="ru-RU" sz="1800" u="sng" dirty="0">
                <a:hlinkClick r:id="rId5"/>
              </a:rPr>
              <a:t>http://logoportal.ru/integratsiya-detey-rannego-vozrasta-s-zaderzhkoy-rechevogo-razvitiya-v-obrazovatelnoe-prostranstvo-dou/.html</a:t>
            </a:r>
            <a:endParaRPr lang="ru-RU" sz="1800" dirty="0"/>
          </a:p>
          <a:p>
            <a:pPr marL="0" indent="0"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08912" cy="1800200"/>
          </a:xfrm>
        </p:spPr>
        <p:txBody>
          <a:bodyPr>
            <a:noAutofit/>
          </a:bodyPr>
          <a:lstStyle/>
          <a:p>
            <a:r>
              <a:rPr lang="ru-RU" sz="2400" dirty="0"/>
              <a:t>Одним из важнейших приобретений дошкольного детства является речь, которая начинает формироваться в младенческом возрасте.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" dirty="0" smtClean="0"/>
              <a:t>.</a:t>
            </a:r>
            <a:endParaRPr lang="ru-RU" sz="800" dirty="0"/>
          </a:p>
        </p:txBody>
      </p:sp>
      <p:pic>
        <p:nvPicPr>
          <p:cNvPr id="2050" name="Picture 2" descr="C:\Users\Александр\Downloads\кц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814177"/>
            <a:ext cx="5219517" cy="3480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22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dirty="0" smtClean="0"/>
              <a:t>Ранний </a:t>
            </a:r>
            <a:r>
              <a:rPr lang="ru-RU" sz="2700" dirty="0"/>
              <a:t>возраст является уникальным, важным для всего последующего умственного, физического, речевого и эмоционального развития ребенка. </a:t>
            </a:r>
            <a:br>
              <a:rPr lang="ru-RU" sz="2700" dirty="0"/>
            </a:br>
            <a:r>
              <a:rPr lang="ru-RU" sz="2700" dirty="0"/>
              <a:t>       Речевое развитие ребёнка от рождения до 3 лет условно можно разделить на несколько периодов: подготовительный период (доречевой), период понимания речи, период фразовой речи.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800" dirty="0" smtClean="0"/>
              <a:t>.</a:t>
            </a:r>
          </a:p>
          <a:p>
            <a:pPr marL="0" indent="0">
              <a:buNone/>
            </a:pPr>
            <a:endParaRPr lang="ru-RU" sz="800" dirty="0"/>
          </a:p>
          <a:p>
            <a:pPr marL="0" indent="0">
              <a:buNone/>
            </a:pPr>
            <a:endParaRPr lang="ru-RU" sz="800" dirty="0" smtClean="0"/>
          </a:p>
          <a:p>
            <a:pPr marL="0" indent="0">
              <a:buNone/>
            </a:pPr>
            <a:endParaRPr lang="ru-RU" sz="800" dirty="0" smtClean="0"/>
          </a:p>
          <a:p>
            <a:pPr marL="0" indent="0">
              <a:buNone/>
            </a:pPr>
            <a:endParaRPr lang="ru-RU" sz="800" dirty="0"/>
          </a:p>
          <a:p>
            <a:pPr marL="0" indent="0">
              <a:buNone/>
            </a:pPr>
            <a:endParaRPr lang="ru-RU" sz="800" dirty="0" smtClean="0"/>
          </a:p>
          <a:p>
            <a:pPr marL="0" indent="0">
              <a:buNone/>
            </a:pPr>
            <a:endParaRPr lang="ru-RU" sz="800" dirty="0"/>
          </a:p>
        </p:txBody>
      </p:sp>
      <p:pic>
        <p:nvPicPr>
          <p:cNvPr id="3074" name="Picture 2" descr="C:\Users\Александр\Downloads\младенец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89040"/>
            <a:ext cx="4572000" cy="246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53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l"/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Раннее предупреждение, диагностика и коррекция речевых нарушений являются актуальными </a:t>
            </a:r>
            <a:r>
              <a:rPr lang="ru-RU" sz="2400" dirty="0" smtClean="0"/>
              <a:t>           задачами </a:t>
            </a:r>
            <a:r>
              <a:rPr lang="ru-RU" sz="2400" dirty="0"/>
              <a:t>в работе консультационных центров, </a:t>
            </a:r>
            <a:r>
              <a:rPr lang="ru-RU" sz="2400" dirty="0" smtClean="0"/>
              <a:t>                           которые </a:t>
            </a:r>
            <a:r>
              <a:rPr lang="ru-RU" sz="2400" dirty="0"/>
              <a:t>существуют в нашем городе.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Picture 2" descr="C:\Users\Александр\Downloads\кц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068960"/>
            <a:ext cx="499637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109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935088"/>
          </a:xfrm>
        </p:spPr>
        <p:txBody>
          <a:bodyPr>
            <a:normAutofit/>
          </a:bodyPr>
          <a:lstStyle/>
          <a:p>
            <a:r>
              <a:rPr lang="ru-RU" sz="2400" dirty="0"/>
              <a:t>        Основными направлениями коррекционно-логопедической работы  с детьми раннего возраста, имеющими задержку речевого развития, </a:t>
            </a:r>
            <a:r>
              <a:rPr lang="ru-RU" sz="2400" dirty="0" smtClean="0"/>
              <a:t>являются: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564904"/>
            <a:ext cx="8229600" cy="3705275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/>
              <a:t>   </a:t>
            </a:r>
            <a:r>
              <a:rPr lang="ru-RU" sz="2400" dirty="0" smtClean="0"/>
              <a:t>нормализация </a:t>
            </a:r>
            <a:r>
              <a:rPr lang="ru-RU" sz="2400" dirty="0"/>
              <a:t>мышечного тонуса и моторики артикуляционного </a:t>
            </a:r>
            <a:r>
              <a:rPr lang="ru-RU" sz="2400" dirty="0" smtClean="0"/>
              <a:t>аппарата; </a:t>
            </a:r>
            <a:endParaRPr lang="ru-RU" sz="2400" dirty="0"/>
          </a:p>
          <a:p>
            <a:r>
              <a:rPr lang="ru-RU" sz="2400" dirty="0"/>
              <a:t>  </a:t>
            </a:r>
            <a:r>
              <a:rPr lang="ru-RU" sz="2400" dirty="0" smtClean="0"/>
              <a:t>развитие </a:t>
            </a:r>
            <a:r>
              <a:rPr lang="ru-RU" sz="2400" dirty="0"/>
              <a:t>тактильных ощущений, </a:t>
            </a:r>
            <a:r>
              <a:rPr lang="ru-RU" sz="2400" dirty="0" smtClean="0"/>
              <a:t>мимики; </a:t>
            </a:r>
            <a:endParaRPr lang="ru-RU" sz="2400" dirty="0"/>
          </a:p>
          <a:p>
            <a:r>
              <a:rPr lang="ru-RU" sz="2400" dirty="0"/>
              <a:t>  </a:t>
            </a:r>
            <a:r>
              <a:rPr lang="ru-RU" sz="2400" dirty="0" smtClean="0"/>
              <a:t>выработка </a:t>
            </a:r>
            <a:r>
              <a:rPr lang="ru-RU" sz="2400" dirty="0"/>
              <a:t>ритмичности дыхания и движений ребенка, </a:t>
            </a:r>
          </a:p>
          <a:p>
            <a:r>
              <a:rPr lang="ru-RU" sz="2400" dirty="0"/>
              <a:t>  </a:t>
            </a:r>
            <a:r>
              <a:rPr lang="ru-RU" sz="2400" dirty="0" smtClean="0"/>
              <a:t>стимуляция </a:t>
            </a:r>
            <a:r>
              <a:rPr lang="ru-RU" sz="2400" dirty="0"/>
              <a:t>лепета, </a:t>
            </a:r>
            <a:r>
              <a:rPr lang="ru-RU" sz="2400" dirty="0" err="1"/>
              <a:t>лепетных</a:t>
            </a:r>
            <a:r>
              <a:rPr lang="ru-RU" sz="2400" dirty="0"/>
              <a:t> слов, перевода слова из пассивного в </a:t>
            </a:r>
            <a:r>
              <a:rPr lang="ru-RU" sz="2400" dirty="0" smtClean="0"/>
              <a:t>активный словарь; </a:t>
            </a:r>
            <a:endParaRPr lang="ru-RU" sz="2400" dirty="0"/>
          </a:p>
          <a:p>
            <a:r>
              <a:rPr lang="ru-RU" sz="2400" dirty="0"/>
              <a:t>  </a:t>
            </a:r>
            <a:r>
              <a:rPr lang="ru-RU" sz="2400" dirty="0" smtClean="0"/>
              <a:t>вызов </a:t>
            </a:r>
            <a:r>
              <a:rPr lang="ru-RU" sz="2400" dirty="0"/>
              <a:t>положительного эмоционального отношения к </a:t>
            </a:r>
            <a:r>
              <a:rPr lang="ru-RU" sz="2400" dirty="0" smtClean="0"/>
              <a:t>занятиям; </a:t>
            </a:r>
            <a:endParaRPr lang="ru-RU" sz="2400" dirty="0"/>
          </a:p>
          <a:p>
            <a:r>
              <a:rPr lang="ru-RU" sz="2400" dirty="0"/>
              <a:t>  </a:t>
            </a:r>
            <a:r>
              <a:rPr lang="ru-RU" sz="2400" dirty="0" smtClean="0"/>
              <a:t>выработка </a:t>
            </a:r>
            <a:r>
              <a:rPr lang="ru-RU" sz="2400" dirty="0"/>
              <a:t>зрительных, слуховых дифференцировок, </a:t>
            </a:r>
          </a:p>
          <a:p>
            <a:r>
              <a:rPr lang="ru-RU" sz="2400" dirty="0"/>
              <a:t>  </a:t>
            </a:r>
            <a:r>
              <a:rPr lang="ru-RU" sz="2400" dirty="0" smtClean="0"/>
              <a:t>развитие </a:t>
            </a:r>
            <a:r>
              <a:rPr lang="ru-RU" sz="2400" dirty="0"/>
              <a:t>памяти, внимания, мышления.</a:t>
            </a:r>
          </a:p>
          <a:p>
            <a:pPr marL="0" indent="0">
              <a:buNone/>
            </a:pP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21508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+mn-lt"/>
              </a:rPr>
              <a:t>В </a:t>
            </a:r>
            <a:r>
              <a:rPr lang="ru-RU" sz="2400" dirty="0" err="1">
                <a:latin typeface="+mn-lt"/>
              </a:rPr>
              <a:t>коррекционно</a:t>
            </a:r>
            <a:r>
              <a:rPr lang="ru-RU" sz="2400" dirty="0">
                <a:latin typeface="+mn-lt"/>
              </a:rPr>
              <a:t> - логопедической работе с детьми раннего возраста родителям рекомендуется строить  поэтапно и включать постепенно усложняющиеся </a:t>
            </a:r>
            <a:r>
              <a:rPr lang="ru-RU" sz="2400" dirty="0" smtClean="0">
                <a:latin typeface="+mn-lt"/>
              </a:rPr>
              <a:t>упражнения.</a:t>
            </a:r>
            <a:endParaRPr lang="ru-RU" sz="24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0939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" dirty="0" smtClean="0"/>
              <a:t>.</a:t>
            </a:r>
            <a:r>
              <a:rPr lang="ru-RU" sz="2800" dirty="0"/>
              <a:t>        </a:t>
            </a:r>
            <a:r>
              <a:rPr lang="ru-RU" sz="2400" dirty="0"/>
              <a:t> </a:t>
            </a:r>
            <a:r>
              <a:rPr lang="ru-RU" sz="2800" dirty="0"/>
              <a:t> </a:t>
            </a:r>
            <a:r>
              <a:rPr lang="ru-RU" sz="2400" dirty="0" smtClean="0"/>
              <a:t>Использовать </a:t>
            </a:r>
            <a:r>
              <a:rPr lang="ru-RU" sz="2400" dirty="0"/>
              <a:t>в свободных играх с детьми  различные </a:t>
            </a:r>
            <a:r>
              <a:rPr lang="ru-RU" sz="2400" dirty="0" err="1"/>
              <a:t>потешки</a:t>
            </a:r>
            <a:r>
              <a:rPr lang="ru-RU" sz="2400" dirty="0"/>
              <a:t>, приговорки, маленькие стихотворения на звукоподражания, побуждая ребёнка повторять их вместе </a:t>
            </a:r>
            <a:r>
              <a:rPr lang="ru-RU" sz="2400" dirty="0" smtClean="0"/>
              <a:t> со </a:t>
            </a:r>
            <a:r>
              <a:rPr lang="ru-RU" sz="2400" dirty="0"/>
              <a:t>взрослым. </a:t>
            </a:r>
          </a:p>
        </p:txBody>
      </p:sp>
      <p:pic>
        <p:nvPicPr>
          <p:cNvPr id="1026" name="Picture 2" descr="C:\Users\Александр\Downloads\кц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861048"/>
            <a:ext cx="4104457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 </a:t>
            </a:r>
            <a:r>
              <a:rPr lang="ru-RU" sz="2400" dirty="0" smtClean="0"/>
              <a:t>  Большое </a:t>
            </a:r>
            <a:r>
              <a:rPr lang="ru-RU" sz="2400" dirty="0"/>
              <a:t>значение имеет работа по воспитанию общих речевых навыков, прежде всего диафрагмального дыхания. С малышами работу над дыханием нужно проводить в </a:t>
            </a:r>
            <a:r>
              <a:rPr lang="ru-RU" sz="2400" dirty="0" smtClean="0"/>
              <a:t>игровой </a:t>
            </a:r>
            <a:r>
              <a:rPr lang="ru-RU" sz="2400" dirty="0"/>
              <a:t>форме по </a:t>
            </a:r>
            <a:r>
              <a:rPr lang="ru-RU" sz="2400" dirty="0" smtClean="0"/>
              <a:t>подражанию.</a:t>
            </a:r>
            <a:endParaRPr lang="ru-RU" sz="2400" dirty="0"/>
          </a:p>
        </p:txBody>
      </p:sp>
      <p:pic>
        <p:nvPicPr>
          <p:cNvPr id="2050" name="Picture 2" descr="C:\Users\Александр\Downloads\кц 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501008"/>
            <a:ext cx="4680520" cy="2632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60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Ежедневно </a:t>
            </a:r>
            <a:r>
              <a:rPr lang="ru-RU" sz="2400" dirty="0"/>
              <a:t>в свободной деятельности нужно проводить  игры на развитие слухового внимания, слуховой памяти и фонематического слуха. </a:t>
            </a:r>
          </a:p>
        </p:txBody>
      </p:sp>
      <p:pic>
        <p:nvPicPr>
          <p:cNvPr id="3074" name="Picture 2" descr="C:\Users\Александр\Downloads\кц 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52262"/>
            <a:ext cx="5328592" cy="320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36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 </a:t>
            </a:r>
            <a:r>
              <a:rPr lang="ru-RU" sz="2400" dirty="0"/>
              <a:t>  </a:t>
            </a:r>
            <a:r>
              <a:rPr lang="ru-RU" sz="2400" dirty="0" smtClean="0"/>
              <a:t>Очень  </a:t>
            </a:r>
            <a:r>
              <a:rPr lang="ru-RU" sz="2400" dirty="0"/>
              <a:t>важное  место в коррекционной работе с детьми занимает работа по стимуляции речевой активности.</a:t>
            </a:r>
          </a:p>
        </p:txBody>
      </p:sp>
      <p:pic>
        <p:nvPicPr>
          <p:cNvPr id="4098" name="Picture 2" descr="C:\Users\Александр\Downloads\кц 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838478"/>
            <a:ext cx="496855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02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</TotalTime>
  <Words>295</Words>
  <Application>Microsoft Office PowerPoint</Application>
  <PresentationFormat>Экран (4:3)</PresentationFormat>
  <Paragraphs>65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«Оказание ранней логопедической помощи детям с задержкой речевого развития в условиях консультационных центров».</vt:lpstr>
      <vt:lpstr>Одним из важнейших приобретений дошкольного детства является речь, которая начинает формироваться в младенческом возрасте.</vt:lpstr>
      <vt:lpstr>    Ранний возраст является уникальным, важным для всего последующего умственного, физического, речевого и эмоционального развития ребенка.         Речевое развитие ребёнка от рождения до 3 лет условно можно разделить на несколько периодов: подготовительный период (доречевой), период понимания речи, период фразовой речи. </vt:lpstr>
      <vt:lpstr>.</vt:lpstr>
      <vt:lpstr>        Основными направлениями коррекционно-логопедической работы  с детьми раннего возраста, имеющими задержку речевого развития, являются:</vt:lpstr>
      <vt:lpstr>В коррекционно - логопедической работе с детьми раннего возраста родителям рекомендуется строить  поэтапно и включать постепенно усложняющиеся упражнения.</vt:lpstr>
      <vt:lpstr>.</vt:lpstr>
      <vt:lpstr>.</vt:lpstr>
      <vt:lpstr>.</vt:lpstr>
      <vt:lpstr>.</vt:lpstr>
      <vt:lpstr>.</vt:lpstr>
      <vt:lpstr> Рекомендации логопеда по речевому поведению родителей  с   ребёнком, имеющим задержку речевого развития.</vt:lpstr>
      <vt:lpstr>.</vt:lpstr>
      <vt:lpstr>.</vt:lpstr>
      <vt:lpstr>Использованы  ресурсы: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Елена</cp:lastModifiedBy>
  <cp:revision>89</cp:revision>
  <dcterms:created xsi:type="dcterms:W3CDTF">2013-01-06T18:32:13Z</dcterms:created>
  <dcterms:modified xsi:type="dcterms:W3CDTF">2016-02-14T18:57:55Z</dcterms:modified>
</cp:coreProperties>
</file>