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8"/>
  </p:notesMasterIdLst>
  <p:sldIdLst>
    <p:sldId id="256" r:id="rId2"/>
    <p:sldId id="257" r:id="rId3"/>
    <p:sldId id="258" r:id="rId4"/>
    <p:sldId id="263" r:id="rId5"/>
    <p:sldId id="272" r:id="rId6"/>
    <p:sldId id="273" r:id="rId7"/>
    <p:sldId id="271" r:id="rId8"/>
    <p:sldId id="264" r:id="rId9"/>
    <p:sldId id="275" r:id="rId10"/>
    <p:sldId id="269" r:id="rId11"/>
    <p:sldId id="274" r:id="rId12"/>
    <p:sldId id="267" r:id="rId13"/>
    <p:sldId id="270" r:id="rId14"/>
    <p:sldId id="260" r:id="rId15"/>
    <p:sldId id="261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8" autoAdjust="0"/>
    <p:restoredTop sz="89876" autoAdjust="0"/>
  </p:normalViewPr>
  <p:slideViewPr>
    <p:cSldViewPr>
      <p:cViewPr varScale="1">
        <p:scale>
          <a:sx n="71" d="100"/>
          <a:sy n="71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22907-53FB-4AE6-805E-461AE557AA07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7E0B6-4B4C-49F2-BB99-7F8ECC54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6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7E0B6-4B4C-49F2-BB99-7F8ECC54BC9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7962913-4101-49DB-A4CB-8AA44A0B4CA8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C3773F-C554-4179-B130-0AC8E5291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4286256"/>
            <a:ext cx="7818092" cy="1785950"/>
          </a:xfrm>
        </p:spPr>
        <p:txBody>
          <a:bodyPr>
            <a:prstTxWarp prst="textWave1">
              <a:avLst>
                <a:gd name="adj1" fmla="val 12500"/>
                <a:gd name="adj2" fmla="val 161"/>
              </a:avLst>
            </a:prstTxWarp>
            <a:normAutofit/>
          </a:bodyPr>
          <a:lstStyle/>
          <a:p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Выполнела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Шапкина Е.А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РЕЖИМ ДНЯ ДОШКОЛЬНИКА»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428604"/>
            <a:ext cx="6235030" cy="383694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72818" y="1340768"/>
            <a:ext cx="4203989" cy="2265701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8.30- 8.45  ЗАВТРАК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12.00-12.30  ОБЕД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15.00-15.15 ПОЛДНИК</a:t>
            </a:r>
          </a:p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16.30-16.45 УЖИН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404664"/>
            <a:ext cx="4369644" cy="93610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 ПИЩИ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64502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получают питание 4—5 раз в день. 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еда дается через полчаса, во всяком случае не позднее чем через час после пробуждения ребенка, а последняя — часа за полтора до сна. 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приемами пищи должны быть установлены промежутки в 3—4 часа, их надо строго соблюдать. 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сытная еда дается в обед, менее сытная — на ужин.</a:t>
            </a:r>
          </a:p>
        </p:txBody>
      </p:sp>
      <p:pic>
        <p:nvPicPr>
          <p:cNvPr id="7" name="Рисунок 6" descr="DSCN5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04664"/>
            <a:ext cx="4608834" cy="3096344"/>
          </a:xfrm>
          <a:prstGeom prst="rect">
            <a:avLst/>
          </a:prstGeom>
        </p:spPr>
      </p:pic>
      <p:pic>
        <p:nvPicPr>
          <p:cNvPr id="8" name="Рисунок 7" descr="DSCN5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17032"/>
            <a:ext cx="4644008" cy="261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90293"/>
      </p:ext>
    </p:extLst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2952328" cy="11521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9.15- 10.15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ЗАНЯТИЯ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93096"/>
            <a:ext cx="1369362" cy="1767081"/>
          </a:xfrm>
          <a:prstGeom prst="rect">
            <a:avLst/>
          </a:prstGeom>
        </p:spPr>
      </p:pic>
      <p:pic>
        <p:nvPicPr>
          <p:cNvPr id="14" name="Рисунок 13" descr="DSCN45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5004048" cy="3753036"/>
          </a:xfrm>
          <a:prstGeom prst="rect">
            <a:avLst/>
          </a:prstGeom>
        </p:spPr>
      </p:pic>
      <p:pic>
        <p:nvPicPr>
          <p:cNvPr id="15" name="Рисунок 14" descr="Фото08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981200"/>
            <a:ext cx="3657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65279"/>
      </p:ext>
    </p:extLst>
  </p:cSld>
  <p:clrMapOvr>
    <a:masterClrMapping/>
  </p:clrMapOvr>
  <p:transition spd="slow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то0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81200"/>
            <a:ext cx="3657600" cy="4876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83968" y="4437112"/>
            <a:ext cx="4545216" cy="177149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прогулка</a:t>
            </a:r>
          </a:p>
        </p:txBody>
      </p:sp>
      <p:pic>
        <p:nvPicPr>
          <p:cNvPr id="10" name="Рисунок 9" descr="DSCN44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60032" cy="3645024"/>
          </a:xfrm>
          <a:prstGeom prst="rect">
            <a:avLst/>
          </a:prstGeom>
        </p:spPr>
      </p:pic>
      <p:pic>
        <p:nvPicPr>
          <p:cNvPr id="11" name="Рисунок 10" descr="DSCN44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0"/>
            <a:ext cx="4283969" cy="364502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8223" y="1196752"/>
            <a:ext cx="4752528" cy="49411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во время сна ребенок получает полный отдых.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Сон должен быть достаточно продолжительным: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3-4 лет спят 14 часов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в сутки,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5-6 лет  - 13 часов,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7-8 лет  -  12 часов.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Дневной сон 2-2,5 часов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должны ложиться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не позднее 8—9 часов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вечера.</a:t>
            </a:r>
            <a:r>
              <a:rPr lang="ru-RU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11735" y="133314"/>
            <a:ext cx="4762872" cy="847414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СОН РЕБЕНКА</a:t>
            </a:r>
          </a:p>
        </p:txBody>
      </p:sp>
      <p:pic>
        <p:nvPicPr>
          <p:cNvPr id="8" name="Рисунок 7" descr="DSCN53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908720"/>
            <a:ext cx="4716016" cy="3057804"/>
          </a:xfrm>
          <a:prstGeom prst="rect">
            <a:avLst/>
          </a:prstGeom>
        </p:spPr>
      </p:pic>
      <p:pic>
        <p:nvPicPr>
          <p:cNvPr id="9" name="Рисунок 8" descr="DSCN53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800196"/>
            <a:ext cx="5436096" cy="305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669628"/>
      </p:ext>
    </p:extLst>
  </p:cSld>
  <p:clrMapOvr>
    <a:masterClrMapping/>
  </p:clrMapOvr>
  <p:transition spd="slow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1412776"/>
            <a:ext cx="7235584" cy="53205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Режим дня дошкольника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не искусственная выдумка врачей и педагогов. Он основан на точных наблюдениях над физиологией дошкольника и изменением его активности в течение дня и недели. Известно, что максимальная работоспособность проявляется у ребенка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 8.00 до 12.00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 16.00 до 18.00,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а минимальная —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14.00–16.00.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Поэтому занятия, требующие умственного напряжения, лучше всего планировать в первой половине дня.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873416"/>
          </a:xfrm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pPr algn="ctr"/>
            <a:br>
              <a:rPr lang="ru-RU" b="1" dirty="0">
                <a:solidFill>
                  <a:srgbClr val="002060"/>
                </a:solidFill>
              </a:rPr>
            </a:br>
            <a:r>
              <a:rPr lang="ru-RU" sz="5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 ГОРКИ НА ГОРКУ»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3068960"/>
            <a:ext cx="3360127" cy="324036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5381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 концу недели работоспособность ребенка падает, нарастает утомление. Особенно это касается тех детей, кто посещает дошкольное учреждение. Ничего удивительного в этом нет — ведь в детском коллективе малышу приходится «обуздывать» свои желания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эмоции, контролировать двигательную активность. Всё это требует огромной затраты нервной энергии. Не секрет, что дети могут уставать от интенсивного общения со сверстниками. Поэтому отнеситесь с пониманием и уважением к тому обстоятельству, что дома в субботу и воскресенье вашему ребенку требуется разрядка.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16632"/>
            <a:ext cx="1519264" cy="1960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-245139"/>
            <a:ext cx="1414133" cy="232229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429685" y="2967334"/>
            <a:ext cx="8284640" cy="1253753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>
                <a:rot lat="0" lon="900000" rev="0"/>
              </a:camera>
              <a:lightRig rig="threePt" dir="t"/>
            </a:scene3d>
          </a:bodyPr>
          <a:lstStyle/>
          <a:p>
            <a:pPr algn="ctr"/>
            <a:r>
              <a:rPr lang="ru-RU" sz="6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 scaled="0"/>
                </a:gra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</a:t>
            </a:r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 scaled="0"/>
                </a:gra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 внимание!</a:t>
            </a:r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3075010"/>
            <a:ext cx="8712967" cy="3450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</a:t>
            </a:r>
            <a:r>
              <a:rPr lang="ru-RU" sz="2800" b="1" dirty="0"/>
              <a:t>Необходимое условие здоровья, физического</a:t>
            </a:r>
            <a:br>
              <a:rPr lang="ru-RU" sz="2800" b="1" dirty="0"/>
            </a:br>
            <a:r>
              <a:rPr lang="ru-RU" sz="2800" b="1" dirty="0"/>
              <a:t>и психологического благополучия ребенка — соблюдение режима дня. </a:t>
            </a:r>
          </a:p>
          <a:p>
            <a:pPr>
              <a:buNone/>
            </a:pPr>
            <a:r>
              <a:rPr lang="ru-RU" sz="2800" b="1" dirty="0"/>
              <a:t>  Правильный ритм, заданный распорядком жизни в детском саду, не должен нарушаться в выходные дни, когда дети проводят время</a:t>
            </a:r>
            <a:br>
              <a:rPr lang="ru-RU" sz="2800" b="1" dirty="0"/>
            </a:br>
            <a:r>
              <a:rPr lang="ru-RU" sz="2800" b="1" dirty="0"/>
              <a:t>в обществе родителей.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900800"/>
          </a:xfrm>
        </p:spPr>
        <p:txBody>
          <a:bodyPr>
            <a:prstTxWarp prst="textWave1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«Значение режима в жизни дошкольника»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2376264" cy="1302651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3" cy="53012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Режим дня — это чередование различных видов деятельности: отдыха, сна, питания, пребывания на свежем воздухе</a:t>
            </a: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если в дошкольном учреждении режима придерживаются, то в субботу и воскресенье правила упорядоченной жизни нередко нарушаются. </a:t>
            </a:r>
          </a:p>
          <a:p>
            <a:pPr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результате в понедельник утром большинство детей выглядят утомленными или, наоборот, чересчур возбуждены.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normAutofit/>
          </a:bodyPr>
          <a:lstStyle/>
          <a:p>
            <a:pPr algn="ctr"/>
            <a:r>
              <a:rPr lang="ru-RU" sz="6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«Режим дня»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549" y="332656"/>
            <a:ext cx="3607363" cy="13681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режиму дня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348880"/>
            <a:ext cx="8389440" cy="439248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Учет возрастных </a:t>
            </a:r>
          </a:p>
          <a:p>
            <a:pPr marL="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особенностей ребенка.</a:t>
            </a:r>
          </a:p>
          <a:p>
            <a:pPr marL="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Постоянство режима.</a:t>
            </a:r>
          </a:p>
          <a:p>
            <a:pPr marL="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Точность во времени и правильное чередование, смена одних видов деятельности другими.</a:t>
            </a:r>
            <a:b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 быть установлено время, когда ребенок ложится спать, встает, ест, гуляет, выполняет несложные, посильные для него обязанности. Время это необходимо точно соблюдать.</a:t>
            </a:r>
          </a:p>
          <a:p>
            <a:pPr marL="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Приучая детей к определенному режиму, к выполнению гигиенических требований, мы создаем у них полезные для организма навыки и тем самым сохраняем их здоровье.</a:t>
            </a:r>
            <a:b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Твердый режим дня, установленный в соответствии с возрастными особенностями детей, — одно из существенных условий нормального физического развития ребенка.</a:t>
            </a:r>
          </a:p>
          <a:p>
            <a:pPr marL="0" indent="0">
              <a:buNone/>
            </a:pPr>
            <a:r>
              <a:rPr lang="ru-RU" dirty="0"/>
              <a:t>  </a:t>
            </a:r>
          </a:p>
        </p:txBody>
      </p:sp>
      <p:pic>
        <p:nvPicPr>
          <p:cNvPr id="7" name="Рисунок 6" descr="DSCN54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32656"/>
            <a:ext cx="5364088" cy="30173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РЕЖИМ ДНЯ ЗАВИСИТ ОТ ВРЕМЕНИ ГОДА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" l="40" r="59" t="33"/>
          <a:stretch/>
        </p:blipFill>
        <p:spPr>
          <a:xfrm>
            <a:off x="179512" y="1619281"/>
            <a:ext cx="2573602" cy="29240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" r="5"/>
          <a:stretch/>
        </p:blipFill>
        <p:spPr>
          <a:xfrm>
            <a:off x="2339752" y="3438650"/>
            <a:ext cx="2692696" cy="3387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" r="35"/>
          <a:stretch/>
        </p:blipFill>
        <p:spPr>
          <a:xfrm>
            <a:off x="4572000" y="1619281"/>
            <a:ext cx="2402855" cy="30283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" r="41"/>
          <a:stretch/>
        </p:blipFill>
        <p:spPr>
          <a:xfrm>
            <a:off x="6558896" y="3645024"/>
            <a:ext cx="2410839" cy="302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22109"/>
      </p:ext>
    </p:extLst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5400600" cy="6521480"/>
          </a:xfrm>
        </p:spPr>
      </p:pic>
    </p:spTree>
    <p:extLst>
      <p:ext uri="{BB962C8B-B14F-4D97-AF65-F5344CB8AC3E}">
        <p14:creationId xmlns:p14="http://schemas.microsoft.com/office/powerpoint/2010/main" val="3959998702"/>
      </p:ext>
    </p:extLst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852936"/>
            <a:ext cx="9143999" cy="1080120"/>
          </a:xfrm>
        </p:spPr>
        <p:txBody>
          <a:bodyPr>
            <a:noAutofit/>
          </a:bodyPr>
          <a:lstStyle/>
          <a:p>
            <a:pPr marL="72000" indent="-36000">
              <a:spcBef>
                <a:spcPts val="10"/>
              </a:spcBef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дня предусматривает различные виды детской деятельности:</a:t>
            </a:r>
          </a:p>
          <a:p>
            <a:pPr marL="72000" indent="-36000">
              <a:spcBef>
                <a:spcPts val="1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бытовую, </a:t>
            </a:r>
          </a:p>
          <a:p>
            <a:pPr marL="72000" indent="-36000">
              <a:spcBef>
                <a:spcPts val="1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игровую,</a:t>
            </a:r>
          </a:p>
          <a:p>
            <a:pPr marL="72000" indent="-36000">
              <a:spcBef>
                <a:spcPts val="1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учебную </a:t>
            </a:r>
          </a:p>
          <a:p>
            <a:pPr marL="72000" indent="-36000">
              <a:spcBef>
                <a:spcPts val="1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трудовую</a:t>
            </a:r>
          </a:p>
        </p:txBody>
      </p:sp>
      <p:pic>
        <p:nvPicPr>
          <p:cNvPr id="9" name="Рисунок 8" descr="DSCN5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4716016" cy="2664296"/>
          </a:xfrm>
          <a:prstGeom prst="rect">
            <a:avLst/>
          </a:prstGeom>
        </p:spPr>
      </p:pic>
      <p:pic>
        <p:nvPicPr>
          <p:cNvPr id="10" name="Рисунок 9" descr="DSCN53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9080"/>
            <a:ext cx="4828029" cy="2708920"/>
          </a:xfrm>
          <a:prstGeom prst="rect">
            <a:avLst/>
          </a:prstGeom>
        </p:spPr>
      </p:pic>
      <p:pic>
        <p:nvPicPr>
          <p:cNvPr id="11" name="Рисунок 10" descr="DSCN54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88641"/>
            <a:ext cx="4355976" cy="2664296"/>
          </a:xfrm>
          <a:prstGeom prst="rect">
            <a:avLst/>
          </a:prstGeom>
        </p:spPr>
      </p:pic>
      <p:pic>
        <p:nvPicPr>
          <p:cNvPr id="13" name="Рисунок 12" descr="DSCN5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149080"/>
            <a:ext cx="4283968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057463"/>
      </p:ext>
    </p:extLst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4104456" cy="13967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Прием детей в группу</a:t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7.00- 8.15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2504" y="2132856"/>
            <a:ext cx="3822192" cy="40324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Приводить детей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 8.15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время на раздевание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время на беседу  с воспитателем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время на посещение туалетной комнаты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время на общение с друзьями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7" name="Рисунок 6" descr="DSCN45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988840"/>
            <a:ext cx="5508104" cy="422108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Утренняя зарядка</a:t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8.20- 8.30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412776"/>
            <a:ext cx="6192688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Заряд бодрости </a:t>
            </a:r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здоровья</a:t>
            </a:r>
          </a:p>
          <a:p>
            <a:pPr algn="ctr"/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N54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8712968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736604"/>
      </p:ext>
    </p:extLst>
  </p:cSld>
  <p:clrMapOvr>
    <a:masterClrMapping/>
  </p:clrMapOvr>
  <p:transition spd="slow"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2317</TotalTime>
  <Words>610</Words>
  <Application>Microsoft Office PowerPoint</Application>
  <PresentationFormat>Экран (4:3)</PresentationFormat>
  <Paragraphs>53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Candara</vt:lpstr>
      <vt:lpstr>Symbol</vt:lpstr>
      <vt:lpstr>Times New Roman</vt:lpstr>
      <vt:lpstr>Wingdings</vt:lpstr>
      <vt:lpstr>Волна</vt:lpstr>
      <vt:lpstr>Выполнела: Шапкина Е.А  « РЕЖИМ ДНЯ ДОШКОЛЬНИКА»</vt:lpstr>
      <vt:lpstr>«Значение режима в жизни дошкольника»</vt:lpstr>
      <vt:lpstr>«Режим дня»</vt:lpstr>
      <vt:lpstr>Требования  к режиму дня</vt:lpstr>
      <vt:lpstr>РЕЖИМ ДНЯ ЗАВИСИТ ОТ ВРЕМЕНИ ГОДА</vt:lpstr>
      <vt:lpstr>Презентация PowerPoint</vt:lpstr>
      <vt:lpstr>Презентация PowerPoint</vt:lpstr>
      <vt:lpstr>Прием детей в группу 7.00- 8.15</vt:lpstr>
      <vt:lpstr>Утренняя зарядка 8.20- 8.30</vt:lpstr>
      <vt:lpstr>ПРИЕМ ПИЩИ</vt:lpstr>
      <vt:lpstr>9.15- 10.15 ЗАНЯТИЯ </vt:lpstr>
      <vt:lpstr>Презентация PowerPoint</vt:lpstr>
      <vt:lpstr>СОН РЕБЕНКА</vt:lpstr>
      <vt:lpstr> «С ГОРКИ НА ГОРКУ»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 «Значение  режима дня в жизни дошкольника»</dc:title>
  <dc:creator>viniplushik</dc:creator>
  <cp:lastModifiedBy>Екатерина Абрамкина</cp:lastModifiedBy>
  <cp:revision>39</cp:revision>
  <dcterms:created xsi:type="dcterms:W3CDTF">2013-10-28T18:56:42Z</dcterms:created>
  <dcterms:modified xsi:type="dcterms:W3CDTF">2022-11-14T15:10:17Z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1526082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