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12192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833882F0-8942-9153-C0B4-F35449245C79}">
  <a:tblStyle styleId="{833882F0-8942-9153-C0B4-F35449245C79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 /><Relationship Id="rId15" Type="http://schemas.openxmlformats.org/officeDocument/2006/relationships/tableStyles" Target="tableStyles.xml" /><Relationship Id="rId1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6" hidden="0"/>
          <p:cNvGrpSpPr/>
          <p:nvPr isPhoto="0" userDrawn="0"/>
        </p:nvGrpSpPr>
        <p:grpSpPr bwMode="auto">
          <a:xfrm>
            <a:off x="0" y="-8467"/>
            <a:ext cx="12192000" cy="6866466"/>
            <a:chOff x="0" y="-8467"/>
            <a:chExt cx="12192000" cy="6866466"/>
          </a:xfrm>
        </p:grpSpPr>
        <p:cxnSp>
          <p:nvCxnSpPr>
            <p:cNvPr id="5" name="Straight Connector 31" hidden="0"/>
            <p:cNvCxnSpPr>
              <a:cxnSpLocks/>
            </p:cNvCxnSpPr>
            <p:nvPr isPhoto="0" userDrawn="0"/>
          </p:nvCxnSpPr>
          <p:spPr bwMode="auto"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 hidden="0"/>
            <p:cNvCxnSpPr>
              <a:cxnSpLocks/>
            </p:cNvCxnSpPr>
            <p:nvPr isPhoto="0" userDrawn="0"/>
          </p:nvCxnSpPr>
          <p:spPr bwMode="auto"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 hidden="0"/>
            <p:cNvSpPr/>
            <p:nvPr isPhoto="0" userDrawn="0"/>
          </p:nvSpPr>
          <p:spPr bwMode="auto">
            <a:xfrm>
              <a:off x="9181476" y="-8467"/>
              <a:ext cx="3007349" cy="6866466"/>
            </a:xfrm>
            <a:custGeom>
              <a:avLst/>
              <a:gdLst/>
              <a:ahLst/>
              <a:cxnLst/>
              <a:rect l="l" t="t" r="r" b="b"/>
              <a:pathLst>
                <a:path w="3007349" h="6866467" fill="norm" stroke="1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 hidden="0"/>
            <p:cNvSpPr/>
            <p:nvPr isPhoto="0" userDrawn="0"/>
          </p:nvSpPr>
          <p:spPr bwMode="auto">
            <a:xfrm>
              <a:off x="9603442" y="-8467"/>
              <a:ext cx="2588558" cy="6866466"/>
            </a:xfrm>
            <a:custGeom>
              <a:avLst/>
              <a:gdLst/>
              <a:ahLst/>
              <a:cxnLst/>
              <a:rect l="l" t="t" r="r" b="b"/>
              <a:pathLst>
                <a:path w="2573311" h="6866467" fill="norm" stroke="1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 hidden="0"/>
            <p:cNvSpPr/>
            <p:nvPr isPhoto="0" userDrawn="0"/>
          </p:nvSpPr>
          <p:spPr bwMode="auto">
            <a:xfrm>
              <a:off x="8932333" y="3048000"/>
              <a:ext cx="3259666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 hidden="0"/>
            <p:cNvSpPr/>
            <p:nvPr isPhoto="0" userDrawn="0"/>
          </p:nvSpPr>
          <p:spPr bwMode="auto">
            <a:xfrm>
              <a:off x="9334500" y="-8467"/>
              <a:ext cx="2854326" cy="6866466"/>
            </a:xfrm>
            <a:custGeom>
              <a:avLst/>
              <a:gdLst/>
              <a:ahLst/>
              <a:cxnLst/>
              <a:rect l="l" t="t" r="r" b="b"/>
              <a:pathLst>
                <a:path w="2858013" h="6866467" fill="norm" stroke="1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 hidden="0"/>
            <p:cNvSpPr/>
            <p:nvPr isPhoto="0" userDrawn="0"/>
          </p:nvSpPr>
          <p:spPr bwMode="auto">
            <a:xfrm>
              <a:off x="10898730" y="-8467"/>
              <a:ext cx="1290094" cy="6866466"/>
            </a:xfrm>
            <a:custGeom>
              <a:avLst/>
              <a:gdLst/>
              <a:ahLst/>
              <a:cxnLst/>
              <a:rect l="l" t="t" r="r" b="b"/>
              <a:pathLst>
                <a:path w="1290094" h="6858000" fill="norm" stroke="1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 hidden="0"/>
            <p:cNvSpPr/>
            <p:nvPr isPhoto="0" userDrawn="0"/>
          </p:nvSpPr>
          <p:spPr bwMode="auto">
            <a:xfrm>
              <a:off x="10938999" y="-8467"/>
              <a:ext cx="1249825" cy="6866466"/>
            </a:xfrm>
            <a:custGeom>
              <a:avLst/>
              <a:gdLst/>
              <a:ahLst/>
              <a:cxnLst/>
              <a:rect l="l" t="t" r="r" b="b"/>
              <a:pathLst>
                <a:path w="1249825" h="6858000" fill="norm" stroke="1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 hidden="0"/>
            <p:cNvSpPr/>
            <p:nvPr isPhoto="0" userDrawn="0"/>
          </p:nvSpPr>
          <p:spPr bwMode="auto">
            <a:xfrm>
              <a:off x="10371666" y="3589867"/>
              <a:ext cx="1817158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 hidden="0"/>
            <p:cNvSpPr/>
            <p:nvPr isPhoto="0" userDrawn="0"/>
          </p:nvSpPr>
          <p:spPr bwMode="auto"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6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18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Заголовок и подпись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9" hidden="0"/>
          <p:cNvSpPr>
            <a:spLocks noGrp="1"/>
          </p:cNvSpPr>
          <p:nvPr isPhoto="0" userDrawn="0">
            <p:ph type="body" sz="quarter" idx="13" hasCustomPrompt="0"/>
          </p:nvPr>
        </p:nvSpPr>
        <p:spPr bwMode="auto"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  <p:sp>
        <p:nvSpPr>
          <p:cNvPr id="10" name="TextBox 19" hidden="0"/>
          <p:cNvSpPr>
            <a:spLocks noAdjustHandles="0" noChangeArrowheads="0"/>
          </p:cNvSpPr>
          <p:nvPr isPhoto="0" userDrawn="0"/>
        </p:nvSpPr>
        <p:spPr bwMode="auto">
          <a:xfrm>
            <a:off x="541870" y="790378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  <a:endParaRPr/>
          </a:p>
        </p:txBody>
      </p:sp>
      <p:sp>
        <p:nvSpPr>
          <p:cNvPr id="11" name="TextBox 21" hidden="0"/>
          <p:cNvSpPr>
            <a:spLocks noAdjustHandles="0" noChangeArrowheads="0"/>
          </p:cNvSpPr>
          <p:nvPr isPhoto="0" userDrawn="0"/>
        </p:nvSpPr>
        <p:spPr bwMode="auto">
          <a:xfrm>
            <a:off x="8893011" y="2886556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Карточка имени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карточки имени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9" hidden="0"/>
          <p:cNvSpPr>
            <a:spLocks noGrp="1"/>
          </p:cNvSpPr>
          <p:nvPr isPhoto="0" userDrawn="0">
            <p:ph type="body" sz="quarter" idx="13" hasCustomPrompt="0"/>
          </p:nvPr>
        </p:nvSpPr>
        <p:spPr bwMode="auto"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  <p:sp>
        <p:nvSpPr>
          <p:cNvPr id="10" name="TextBox 23" hidden="0"/>
          <p:cNvSpPr>
            <a:spLocks noAdjustHandles="0" noChangeArrowheads="0"/>
          </p:cNvSpPr>
          <p:nvPr isPhoto="0" userDrawn="0"/>
        </p:nvSpPr>
        <p:spPr bwMode="auto">
          <a:xfrm>
            <a:off x="541870" y="790378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  <a:endParaRPr/>
          </a:p>
        </p:txBody>
      </p:sp>
      <p:sp>
        <p:nvSpPr>
          <p:cNvPr id="11" name="TextBox 24" hidden="0"/>
          <p:cNvSpPr>
            <a:spLocks noAdjustHandles="0" noChangeArrowheads="0"/>
          </p:cNvSpPr>
          <p:nvPr isPhoto="0" userDrawn="0"/>
        </p:nvSpPr>
        <p:spPr bwMode="auto">
          <a:xfrm>
            <a:off x="8893011" y="2886556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стина или ложь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9" hidden="0"/>
          <p:cNvSpPr>
            <a:spLocks noGrp="1"/>
          </p:cNvSpPr>
          <p:nvPr isPhoto="0" userDrawn="0">
            <p:ph type="body" sz="quarter" idx="13" hasCustomPrompt="0"/>
          </p:nvPr>
        </p:nvSpPr>
        <p:spPr bwMode="auto"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7967673" y="609599"/>
            <a:ext cx="1304743" cy="5251451"/>
          </a:xfrm>
        </p:spPr>
        <p:txBody>
          <a:bodyPr vert="eaVert" anchor="ctr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677335" y="609600"/>
            <a:ext cx="7060150" cy="525145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/>
          </a:bodyPr>
          <a:lstStyle>
            <a:lvl1pPr>
              <a:defRPr sz="36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77334" y="2160589"/>
            <a:ext cx="4184035" cy="3880772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089970" y="2160589"/>
            <a:ext cx="4184034" cy="3880773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77334" y="609600"/>
            <a:ext cx="8596668" cy="132080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6" hidden="0"/>
          <p:cNvGrpSpPr/>
          <p:nvPr isPhoto="0" userDrawn="0"/>
        </p:nvGrpSpPr>
        <p:grpSpPr bwMode="auto">
          <a:xfrm>
            <a:off x="0" y="-8467"/>
            <a:ext cx="12192000" cy="6866466"/>
            <a:chOff x="0" y="-8467"/>
            <a:chExt cx="12192000" cy="6866466"/>
          </a:xfrm>
        </p:grpSpPr>
        <p:cxnSp>
          <p:nvCxnSpPr>
            <p:cNvPr id="5" name="Straight Connector 19" hidden="0"/>
            <p:cNvCxnSpPr>
              <a:cxnSpLocks/>
            </p:cNvCxnSpPr>
            <p:nvPr isPhoto="0" userDrawn="0"/>
          </p:nvCxnSpPr>
          <p:spPr bwMode="auto"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 hidden="0"/>
            <p:cNvCxnSpPr>
              <a:cxnSpLocks/>
            </p:cNvCxnSpPr>
            <p:nvPr isPhoto="0" userDrawn="0"/>
          </p:nvCxnSpPr>
          <p:spPr bwMode="auto"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 hidden="0"/>
            <p:cNvSpPr/>
            <p:nvPr isPhoto="0" userDrawn="0"/>
          </p:nvSpPr>
          <p:spPr bwMode="auto">
            <a:xfrm>
              <a:off x="9181476" y="-8467"/>
              <a:ext cx="3007349" cy="6866466"/>
            </a:xfrm>
            <a:custGeom>
              <a:avLst/>
              <a:gdLst/>
              <a:ahLst/>
              <a:cxnLst/>
              <a:rect l="l" t="t" r="r" b="b"/>
              <a:pathLst>
                <a:path w="3007349" h="6866467" fill="norm" stroke="1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 hidden="0"/>
            <p:cNvSpPr/>
            <p:nvPr isPhoto="0" userDrawn="0"/>
          </p:nvSpPr>
          <p:spPr bwMode="auto">
            <a:xfrm>
              <a:off x="9603442" y="-8467"/>
              <a:ext cx="2588558" cy="6866466"/>
            </a:xfrm>
            <a:custGeom>
              <a:avLst/>
              <a:gdLst/>
              <a:ahLst/>
              <a:cxnLst/>
              <a:rect l="l" t="t" r="r" b="b"/>
              <a:pathLst>
                <a:path w="2573311" h="6866467" fill="norm" stroke="1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3" hidden="0"/>
            <p:cNvSpPr/>
            <p:nvPr isPhoto="0" userDrawn="0"/>
          </p:nvSpPr>
          <p:spPr bwMode="auto">
            <a:xfrm>
              <a:off x="8932333" y="3048000"/>
              <a:ext cx="3259666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 hidden="0"/>
            <p:cNvSpPr/>
            <p:nvPr isPhoto="0" userDrawn="0"/>
          </p:nvSpPr>
          <p:spPr bwMode="auto">
            <a:xfrm>
              <a:off x="9334500" y="-8467"/>
              <a:ext cx="2854326" cy="6866466"/>
            </a:xfrm>
            <a:custGeom>
              <a:avLst/>
              <a:gdLst/>
              <a:ahLst/>
              <a:cxnLst/>
              <a:rect l="l" t="t" r="r" b="b"/>
              <a:pathLst>
                <a:path w="2858013" h="6866467" fill="norm" stroke="1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 hidden="0"/>
            <p:cNvSpPr/>
            <p:nvPr isPhoto="0" userDrawn="0"/>
          </p:nvSpPr>
          <p:spPr bwMode="auto">
            <a:xfrm>
              <a:off x="10898730" y="-8467"/>
              <a:ext cx="1290094" cy="6866466"/>
            </a:xfrm>
            <a:custGeom>
              <a:avLst/>
              <a:gdLst/>
              <a:ahLst/>
              <a:cxnLst/>
              <a:rect l="l" t="t" r="r" b="b"/>
              <a:pathLst>
                <a:path w="1290094" h="6858000" fill="norm" stroke="1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 hidden="0"/>
            <p:cNvSpPr/>
            <p:nvPr isPhoto="0" userDrawn="0"/>
          </p:nvSpPr>
          <p:spPr bwMode="auto">
            <a:xfrm>
              <a:off x="10938999" y="-8467"/>
              <a:ext cx="1249825" cy="6866466"/>
            </a:xfrm>
            <a:custGeom>
              <a:avLst/>
              <a:gdLst/>
              <a:ahLst/>
              <a:cxnLst/>
              <a:rect l="l" t="t" r="r" b="b"/>
              <a:pathLst>
                <a:path w="1249825" h="6858000" fill="norm" stroke="1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27" hidden="0"/>
            <p:cNvSpPr/>
            <p:nvPr isPhoto="0" userDrawn="0"/>
          </p:nvSpPr>
          <p:spPr bwMode="auto">
            <a:xfrm>
              <a:off x="10371666" y="3589867"/>
              <a:ext cx="1817158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28" hidden="0"/>
            <p:cNvSpPr/>
            <p:nvPr isPhoto="0" userDrawn="0"/>
          </p:nvSpPr>
          <p:spPr bwMode="auto"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6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7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114362F-E3B9-4214-A584-095C81FE32C8}" type="datetimeFigureOut">
              <a:rPr lang="ru-RU"/>
              <a:t/>
            </a:fld>
            <a:endParaRPr lang="ru-RU"/>
          </a:p>
        </p:txBody>
      </p:sp>
      <p:sp>
        <p:nvSpPr>
          <p:cNvPr id="18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677334" y="6041362"/>
            <a:ext cx="62976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EC551C1-F29C-4012-8977-C1B419A0F11E}" type="slidenum">
              <a:rPr lang="ru-RU"/>
              <a:t/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>
        <a:spcBef>
          <a:spcPts val="0"/>
        </a:spcBef>
        <a:buNone/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42900" indent="-3429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8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6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07067" y="2404534"/>
            <a:ext cx="7141983" cy="1646302"/>
          </a:xfrm>
        </p:spPr>
        <p:txBody>
          <a:bodyPr/>
          <a:lstStyle/>
          <a:p>
            <a:pPr algn="ctr">
              <a:defRPr/>
            </a:pPr>
            <a:r>
              <a:rPr lang="ru-RU"/>
              <a:t>Автоматизация звука</a:t>
            </a:r>
            <a:br>
              <a:rPr lang="ru-RU"/>
            </a:br>
            <a:r>
              <a:rPr lang="ru-RU"/>
              <a:t> –р- </a:t>
            </a:r>
            <a:br>
              <a:rPr lang="ru-RU"/>
            </a:br>
            <a:r>
              <a:rPr lang="ru-RU"/>
              <a:t>в конце слова</a:t>
            </a:r>
            <a:br>
              <a:rPr lang="ru-RU"/>
            </a:br>
            <a:endParaRPr lang="ru-RU"/>
          </a:p>
        </p:txBody>
      </p:sp>
      <p:pic>
        <p:nvPicPr>
          <p:cNvPr id="5" name="Рисунок 5" hidden="0"/>
          <p:cNvPicPr>
            <a:picLocks noChangeAspect="1"/>
          </p:cNvPicPr>
          <p:nvPr isPhoto="0" userDrawn="0"/>
        </p:nvPicPr>
        <p:blipFill>
          <a:blip r:embed="rId2"/>
          <a:srcRect l="4018" t="25523" r="10439" b="6219"/>
          <a:stretch/>
        </p:blipFill>
        <p:spPr bwMode="auto">
          <a:xfrm>
            <a:off x="2793533" y="3620189"/>
            <a:ext cx="4590241" cy="27470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77334" y="251670"/>
            <a:ext cx="9481734" cy="660633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3200" b="1" i="1"/>
              <a:t>Повтори предложения: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Маруся собирает помидоры.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 Рома собирает горох. 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Дорога ведёт в город.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 У Раи новый сарафан. 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Тамара печёт пирог.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 Юра не боится мороза.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 Корова идёт в сарай. 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Ворона клюёт кукурузу.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 Роме купили гитару. 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Буратино идёт на урок.</a:t>
            </a:r>
            <a:endParaRPr/>
          </a:p>
          <a:p>
            <a:pPr marL="0" indent="0">
              <a:buNone/>
              <a:defRPr/>
            </a:pPr>
            <a:r>
              <a:rPr lang="ru-RU" sz="2400"/>
              <a:t> На пароходе много детворы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ru-RU" sz="3600" b="1" i="1"/>
              <a:t>Заучиваем  скороговорку:</a:t>
            </a:r>
            <a:endParaRPr/>
          </a:p>
          <a:p>
            <a:pPr marL="0" indent="0">
              <a:buNone/>
              <a:defRPr/>
            </a:pPr>
            <a:endParaRPr lang="ru-RU" sz="3600"/>
          </a:p>
          <a:p>
            <a:pPr marL="0" indent="0" algn="ctr">
              <a:buNone/>
              <a:defRPr/>
            </a:pPr>
            <a:r>
              <a:rPr lang="ru-RU" sz="3600"/>
              <a:t>Из-за леса, из-за гор</a:t>
            </a:r>
            <a:endParaRPr/>
          </a:p>
          <a:p>
            <a:pPr marL="0" indent="0" algn="ctr">
              <a:buNone/>
              <a:defRPr/>
            </a:pPr>
            <a:r>
              <a:rPr lang="ru-RU" sz="3600"/>
              <a:t>Едет дедушка Егор.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23609" y="186725"/>
            <a:ext cx="8907479" cy="1320800"/>
          </a:xfrm>
        </p:spPr>
        <p:txBody>
          <a:bodyPr/>
          <a:lstStyle/>
          <a:p>
            <a:pPr>
              <a:defRPr/>
            </a:pPr>
            <a:r>
              <a:rPr lang="ru-RU"/>
              <a:t>Паровозик артикуляции</a:t>
            </a:r>
            <a:endParaRPr/>
          </a:p>
        </p:txBody>
      </p:sp>
      <p:pic>
        <p:nvPicPr>
          <p:cNvPr id="5" name="Объект 3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rcRect l="0" t="0" r="24837" b="0"/>
          <a:stretch/>
        </p:blipFill>
        <p:spPr bwMode="auto">
          <a:xfrm>
            <a:off x="0" y="752516"/>
            <a:ext cx="8825219" cy="5195278"/>
          </a:xfrm>
          <a:prstGeom prst="rect">
            <a:avLst/>
          </a:prstGeom>
        </p:spPr>
      </p:pic>
      <p:pic>
        <p:nvPicPr>
          <p:cNvPr id="6" name="Picture 6" hidden="0"/>
          <p:cNvPicPr>
            <a:picLocks noChangeAspect="1" noChangeArrowheads="1"/>
          </p:cNvPicPr>
          <p:nvPr isPhoto="0" userDrawn="0"/>
        </p:nvPicPr>
        <p:blipFill>
          <a:blip r:embed="rId3"/>
          <a:srcRect l="-8374" t="3355" r="57783" b="-3355"/>
          <a:stretch/>
        </p:blipFill>
        <p:spPr bwMode="auto">
          <a:xfrm>
            <a:off x="3727048" y="1371931"/>
            <a:ext cx="1131027" cy="1000125"/>
          </a:xfrm>
          <a:prstGeom prst="rect">
            <a:avLst/>
          </a:prstGeom>
          <a:noFill/>
        </p:spPr>
      </p:pic>
      <p:pic>
        <p:nvPicPr>
          <p:cNvPr id="7" name="Picture 10" hidden="0"/>
          <p:cNvPicPr>
            <a:picLocks noChangeAspect="1" noChangeArrowheads="1"/>
          </p:cNvPicPr>
          <p:nvPr isPhoto="0" userDrawn="0"/>
        </p:nvPicPr>
        <p:blipFill>
          <a:blip r:embed="rId4"/>
          <a:srcRect l="0" t="0" r="49636" b="0"/>
          <a:stretch/>
        </p:blipFill>
        <p:spPr bwMode="auto">
          <a:xfrm>
            <a:off x="6906670" y="1303012"/>
            <a:ext cx="973825" cy="933450"/>
          </a:xfrm>
          <a:prstGeom prst="rect">
            <a:avLst/>
          </a:prstGeom>
          <a:noFill/>
        </p:spPr>
      </p:pic>
      <p:pic>
        <p:nvPicPr>
          <p:cNvPr id="8" name="Picture 18" hidden="0"/>
          <p:cNvPicPr>
            <a:picLocks noChangeAspect="1" noChangeArrowheads="1"/>
          </p:cNvPicPr>
          <p:nvPr isPhoto="0" userDrawn="0"/>
        </p:nvPicPr>
        <p:blipFill>
          <a:blip r:embed="rId5"/>
          <a:srcRect l="-1228" t="14397" r="49999" b="17545"/>
          <a:stretch/>
        </p:blipFill>
        <p:spPr bwMode="auto">
          <a:xfrm>
            <a:off x="783040" y="3898850"/>
            <a:ext cx="1049105" cy="855677"/>
          </a:xfrm>
          <a:prstGeom prst="rect">
            <a:avLst/>
          </a:prstGeom>
          <a:noFill/>
        </p:spPr>
      </p:pic>
      <p:pic>
        <p:nvPicPr>
          <p:cNvPr id="9" name="Picture 22" hidden="0"/>
          <p:cNvPicPr>
            <a:picLocks noChangeAspect="1" noChangeArrowheads="1"/>
          </p:cNvPicPr>
          <p:nvPr isPhoto="0" userDrawn="0"/>
        </p:nvPicPr>
        <p:blipFill>
          <a:blip r:embed="rId6"/>
          <a:srcRect l="0" t="0" r="54595" b="0"/>
          <a:stretch/>
        </p:blipFill>
        <p:spPr bwMode="auto">
          <a:xfrm>
            <a:off x="3900118" y="3801679"/>
            <a:ext cx="1024982" cy="971550"/>
          </a:xfrm>
          <a:prstGeom prst="rect">
            <a:avLst/>
          </a:prstGeom>
          <a:noFill/>
        </p:spPr>
      </p:pic>
      <p:pic>
        <p:nvPicPr>
          <p:cNvPr id="10" name="Рисунок 11" hidden="0"/>
          <p:cNvPicPr>
            <a:picLocks noChangeAspect="1"/>
          </p:cNvPicPr>
          <p:nvPr isPhoto="0" userDrawn="0"/>
        </p:nvPicPr>
        <p:blipFill>
          <a:blip r:embed="rId7"/>
          <a:srcRect l="75157" t="0" r="0" b="0"/>
          <a:stretch/>
        </p:blipFill>
        <p:spPr bwMode="auto">
          <a:xfrm>
            <a:off x="8749930" y="752516"/>
            <a:ext cx="2968645" cy="5195278"/>
          </a:xfrm>
          <a:prstGeom prst="rect">
            <a:avLst/>
          </a:prstGeom>
        </p:spPr>
      </p:pic>
      <p:pic>
        <p:nvPicPr>
          <p:cNvPr id="11" name="Picture 24" hidden="0"/>
          <p:cNvPicPr>
            <a:picLocks noChangeAspect="1" noChangeArrowheads="1"/>
          </p:cNvPicPr>
          <p:nvPr isPhoto="0" userDrawn="0"/>
        </p:nvPicPr>
        <p:blipFill>
          <a:blip r:embed="rId8"/>
          <a:srcRect l="0" t="0" r="51475" b="2609"/>
          <a:stretch/>
        </p:blipFill>
        <p:spPr bwMode="auto">
          <a:xfrm>
            <a:off x="6912040" y="3999518"/>
            <a:ext cx="1012228" cy="1029679"/>
          </a:xfrm>
          <a:prstGeom prst="rect">
            <a:avLst/>
          </a:prstGeom>
          <a:noFill/>
        </p:spPr>
      </p:pic>
      <p:pic>
        <p:nvPicPr>
          <p:cNvPr id="12" name="Рисунок 12" hidden="0"/>
          <p:cNvPicPr>
            <a:picLocks noChangeAspect="1"/>
          </p:cNvPicPr>
          <p:nvPr isPhoto="0" userDrawn="0"/>
        </p:nvPicPr>
        <p:blipFill>
          <a:blip r:embed="rId9"/>
          <a:stretch/>
        </p:blipFill>
        <p:spPr bwMode="auto">
          <a:xfrm>
            <a:off x="9734736" y="1298677"/>
            <a:ext cx="1036410" cy="920576"/>
          </a:xfrm>
          <a:prstGeom prst="rect">
            <a:avLst/>
          </a:prstGeom>
        </p:spPr>
      </p:pic>
      <p:pic>
        <p:nvPicPr>
          <p:cNvPr id="13" name="Picture 28" hidden="0"/>
          <p:cNvPicPr>
            <a:picLocks noChangeAspect="1" noChangeArrowheads="1"/>
          </p:cNvPicPr>
          <p:nvPr isPhoto="0" userDrawn="0"/>
        </p:nvPicPr>
        <p:blipFill>
          <a:blip r:embed="rId10"/>
          <a:srcRect l="0" t="7282" r="54727" b="6201"/>
          <a:stretch/>
        </p:blipFill>
        <p:spPr bwMode="auto">
          <a:xfrm>
            <a:off x="9734134" y="3861470"/>
            <a:ext cx="1036410" cy="89305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70450" y="394283"/>
            <a:ext cx="10435905" cy="6342077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sz="3200" b="1" i="1"/>
              <a:t>Повтори обратные слоги со стечением согласных</a:t>
            </a:r>
            <a:r>
              <a:rPr lang="ru-RU" sz="3200"/>
              <a:t>.</a:t>
            </a:r>
            <a:endParaRPr/>
          </a:p>
          <a:p>
            <a:pPr marL="0" indent="0">
              <a:buNone/>
              <a:defRPr/>
            </a:pPr>
            <a:r>
              <a:rPr lang="ru-RU" sz="3200"/>
              <a:t>адр</a:t>
            </a:r>
            <a:r>
              <a:rPr lang="ru-RU" sz="3200"/>
              <a:t> — одр — </a:t>
            </a:r>
            <a:r>
              <a:rPr lang="ru-RU" sz="3200"/>
              <a:t>удр</a:t>
            </a:r>
            <a:r>
              <a:rPr lang="ru-RU" sz="3200"/>
              <a:t> — </a:t>
            </a:r>
            <a:r>
              <a:rPr lang="ru-RU" sz="3200"/>
              <a:t>ыдр</a:t>
            </a:r>
            <a:r>
              <a:rPr lang="ru-RU" sz="3200"/>
              <a:t>        </a:t>
            </a:r>
            <a:r>
              <a:rPr lang="ru-RU" sz="3200"/>
              <a:t>арг</a:t>
            </a:r>
            <a:r>
              <a:rPr lang="ru-RU" sz="3200"/>
              <a:t> — орг — </a:t>
            </a:r>
            <a:r>
              <a:rPr lang="ru-RU" sz="3200"/>
              <a:t>ург</a:t>
            </a:r>
            <a:r>
              <a:rPr lang="ru-RU" sz="3200"/>
              <a:t> — </a:t>
            </a:r>
            <a:r>
              <a:rPr lang="ru-RU" sz="3200"/>
              <a:t>ырг</a:t>
            </a:r>
            <a:endParaRPr lang="ru-RU" sz="3200"/>
          </a:p>
          <a:p>
            <a:pPr marL="0" indent="0">
              <a:buNone/>
              <a:defRPr/>
            </a:pPr>
            <a:endParaRPr lang="ru-RU" sz="3200"/>
          </a:p>
          <a:p>
            <a:pPr marL="0" indent="0">
              <a:buNone/>
              <a:defRPr/>
            </a:pPr>
            <a:r>
              <a:rPr lang="ru-RU" sz="3200"/>
              <a:t>акр — </a:t>
            </a:r>
            <a:r>
              <a:rPr lang="ru-RU" sz="3200"/>
              <a:t>окр</a:t>
            </a:r>
            <a:r>
              <a:rPr lang="ru-RU" sz="3200"/>
              <a:t> — укр — </a:t>
            </a:r>
            <a:r>
              <a:rPr lang="ru-RU" sz="3200"/>
              <a:t>ыкр</a:t>
            </a:r>
            <a:r>
              <a:rPr lang="ru-RU" sz="3200"/>
              <a:t>         </a:t>
            </a:r>
            <a:r>
              <a:rPr lang="ru-RU" sz="3200"/>
              <a:t>арп</a:t>
            </a:r>
            <a:r>
              <a:rPr lang="ru-RU" sz="3200"/>
              <a:t> — </a:t>
            </a:r>
            <a:r>
              <a:rPr lang="ru-RU" sz="3200"/>
              <a:t>орп</a:t>
            </a:r>
            <a:r>
              <a:rPr lang="ru-RU" sz="3200"/>
              <a:t> — </a:t>
            </a:r>
            <a:r>
              <a:rPr lang="ru-RU" sz="3200"/>
              <a:t>урп</a:t>
            </a:r>
            <a:r>
              <a:rPr lang="ru-RU" sz="3200"/>
              <a:t> — </a:t>
            </a:r>
            <a:r>
              <a:rPr lang="ru-RU" sz="3200"/>
              <a:t>ырп</a:t>
            </a:r>
            <a:endParaRPr lang="ru-RU" sz="3200"/>
          </a:p>
          <a:p>
            <a:pPr marL="0" indent="0">
              <a:buNone/>
              <a:defRPr/>
            </a:pPr>
            <a:endParaRPr lang="ru-RU" sz="3200"/>
          </a:p>
          <a:p>
            <a:pPr marL="0" indent="0">
              <a:buNone/>
              <a:defRPr/>
            </a:pPr>
            <a:r>
              <a:rPr lang="ru-RU" sz="3200"/>
              <a:t>агр</a:t>
            </a:r>
            <a:r>
              <a:rPr lang="ru-RU" sz="3200"/>
              <a:t> — </a:t>
            </a:r>
            <a:r>
              <a:rPr lang="ru-RU" sz="3200"/>
              <a:t>огр</a:t>
            </a:r>
            <a:r>
              <a:rPr lang="ru-RU" sz="3200"/>
              <a:t> — </a:t>
            </a:r>
            <a:r>
              <a:rPr lang="ru-RU" sz="3200"/>
              <a:t>угр</a:t>
            </a:r>
            <a:r>
              <a:rPr lang="ru-RU" sz="3200"/>
              <a:t> — </a:t>
            </a:r>
            <a:r>
              <a:rPr lang="ru-RU" sz="3200"/>
              <a:t>ыгр</a:t>
            </a:r>
            <a:r>
              <a:rPr lang="ru-RU" sz="3200"/>
              <a:t>          </a:t>
            </a:r>
            <a:r>
              <a:rPr lang="ru-RU" sz="3200"/>
              <a:t>арк</a:t>
            </a:r>
            <a:r>
              <a:rPr lang="ru-RU" sz="3200"/>
              <a:t> — орк — </a:t>
            </a:r>
            <a:r>
              <a:rPr lang="ru-RU" sz="3200"/>
              <a:t>урк</a:t>
            </a:r>
            <a:r>
              <a:rPr lang="ru-RU" sz="3200"/>
              <a:t> — </a:t>
            </a:r>
            <a:r>
              <a:rPr lang="ru-RU" sz="3200"/>
              <a:t>ырк</a:t>
            </a:r>
            <a:endParaRPr lang="ru-RU" sz="3200"/>
          </a:p>
          <a:p>
            <a:pPr marL="0" indent="0">
              <a:buNone/>
              <a:defRPr/>
            </a:pPr>
            <a:endParaRPr lang="ru-RU" sz="3200"/>
          </a:p>
          <a:p>
            <a:pPr marL="0" indent="0">
              <a:buNone/>
              <a:defRPr/>
            </a:pPr>
            <a:r>
              <a:rPr lang="ru-RU" sz="3200"/>
              <a:t>арг</a:t>
            </a:r>
            <a:r>
              <a:rPr lang="ru-RU" sz="3200"/>
              <a:t> — орг — </a:t>
            </a:r>
            <a:r>
              <a:rPr lang="ru-RU" sz="3200"/>
              <a:t>ург</a:t>
            </a:r>
            <a:r>
              <a:rPr lang="ru-RU" sz="3200"/>
              <a:t> — </a:t>
            </a:r>
            <a:r>
              <a:rPr lang="ru-RU" sz="3200"/>
              <a:t>ырг</a:t>
            </a:r>
            <a:r>
              <a:rPr lang="ru-RU" sz="3200"/>
              <a:t>          </a:t>
            </a:r>
            <a:r>
              <a:rPr lang="ru-RU" sz="3200"/>
              <a:t>абр</a:t>
            </a:r>
            <a:r>
              <a:rPr lang="ru-RU" sz="3200"/>
              <a:t> — </a:t>
            </a:r>
            <a:r>
              <a:rPr lang="ru-RU" sz="3200"/>
              <a:t>обр</a:t>
            </a:r>
            <a:r>
              <a:rPr lang="ru-RU" sz="3200"/>
              <a:t> — </a:t>
            </a:r>
            <a:r>
              <a:rPr lang="ru-RU" sz="3200"/>
              <a:t>убр</a:t>
            </a:r>
            <a:r>
              <a:rPr lang="ru-RU" sz="3200"/>
              <a:t> — </a:t>
            </a:r>
            <a:r>
              <a:rPr lang="ru-RU" sz="3200"/>
              <a:t>ыбр</a:t>
            </a:r>
            <a:endParaRPr lang="ru-RU" sz="3200"/>
          </a:p>
          <a:p>
            <a:pPr marL="0" indent="0">
              <a:buNone/>
              <a:defRPr/>
            </a:pPr>
            <a:endParaRPr lang="ru-RU" sz="3200"/>
          </a:p>
          <a:p>
            <a:pPr marL="0" indent="0">
              <a:buNone/>
              <a:defRPr/>
            </a:pPr>
            <a:r>
              <a:rPr lang="ru-RU" sz="3200"/>
              <a:t>апр</a:t>
            </a:r>
            <a:r>
              <a:rPr lang="ru-RU" sz="3200"/>
              <a:t> — </a:t>
            </a:r>
            <a:r>
              <a:rPr lang="ru-RU" sz="3200"/>
              <a:t>опр</a:t>
            </a:r>
            <a:r>
              <a:rPr lang="ru-RU" sz="3200"/>
              <a:t> — </a:t>
            </a:r>
            <a:r>
              <a:rPr lang="ru-RU" sz="3200"/>
              <a:t>упр</a:t>
            </a:r>
            <a:r>
              <a:rPr lang="ru-RU" sz="3200"/>
              <a:t> — </a:t>
            </a:r>
            <a:r>
              <a:rPr lang="ru-RU" sz="3200"/>
              <a:t>ыпр</a:t>
            </a:r>
            <a:r>
              <a:rPr lang="ru-RU" sz="3200"/>
              <a:t>        арф — </a:t>
            </a:r>
            <a:r>
              <a:rPr lang="ru-RU" sz="3200"/>
              <a:t>орф</a:t>
            </a:r>
            <a:r>
              <a:rPr lang="ru-RU" sz="3200"/>
              <a:t> — </a:t>
            </a:r>
            <a:r>
              <a:rPr lang="ru-RU" sz="3200"/>
              <a:t>урф</a:t>
            </a:r>
            <a:r>
              <a:rPr lang="ru-RU" sz="3200"/>
              <a:t> — </a:t>
            </a:r>
            <a:r>
              <a:rPr lang="ru-RU" sz="3200"/>
              <a:t>ырф</a:t>
            </a:r>
            <a:endParaRPr lang="ru-RU" sz="3200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77333" y="385894"/>
            <a:ext cx="9859239" cy="609879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000" b="1" i="0">
                <a:solidFill>
                  <a:srgbClr val="000000"/>
                </a:solidFill>
                <a:latin typeface="Georgia Pro"/>
              </a:rPr>
              <a:t> Повтори слова, где звук Р находится в конце слова.</a:t>
            </a:r>
            <a:endParaRPr lang="ru-RU" sz="2000" b="0" i="0">
              <a:solidFill>
                <a:srgbClr val="000000"/>
              </a:solidFill>
              <a:latin typeface="Georgia Pro"/>
            </a:endParaRPr>
          </a:p>
          <a:p>
            <a:pPr marL="0" indent="0">
              <a:buNone/>
              <a:defRPr/>
            </a:pPr>
            <a:r>
              <a:rPr lang="ru-RU" sz="2000" b="1" i="0">
                <a:solidFill>
                  <a:srgbClr val="424242"/>
                </a:solidFill>
                <a:latin typeface="Georgia Pro"/>
              </a:rPr>
              <a:t>Ар:</a:t>
            </a:r>
            <a:r>
              <a:rPr lang="ru-RU" sz="2000" b="0" i="0">
                <a:solidFill>
                  <a:srgbClr val="424242"/>
                </a:solidFill>
                <a:latin typeface="Georgia Pro"/>
              </a:rPr>
              <a:t> комар, товар, пар, удар, вар, дар, пар, повар; сахар, загар, санитар, самовар, базар, пожар, жар.</a:t>
            </a:r>
            <a:br>
              <a:rPr lang="ru-RU" sz="2000" b="0" i="0">
                <a:solidFill>
                  <a:srgbClr val="424242"/>
                </a:solidFill>
                <a:latin typeface="Georgia Pro"/>
              </a:rPr>
            </a:br>
            <a:endParaRPr lang="ru-RU" sz="2000" b="0" i="0">
              <a:solidFill>
                <a:srgbClr val="424242"/>
              </a:solidFill>
              <a:latin typeface="Georgia Pro"/>
            </a:endParaRPr>
          </a:p>
          <a:p>
            <a:pPr marL="0" indent="0">
              <a:buNone/>
              <a:defRPr/>
            </a:pPr>
            <a:r>
              <a:rPr lang="ru-RU" sz="2000" b="1" i="0">
                <a:solidFill>
                  <a:srgbClr val="424242"/>
                </a:solidFill>
                <a:latin typeface="Georgia Pro"/>
              </a:rPr>
              <a:t>Ор:</a:t>
            </a:r>
            <a:r>
              <a:rPr lang="ru-RU" sz="2000" b="0" i="0">
                <a:solidFill>
                  <a:srgbClr val="424242"/>
                </a:solidFill>
                <a:latin typeface="Georgia Pro"/>
              </a:rPr>
              <a:t> топор, помидор, мухомор, хор, бор, мотор, двор, Егор; забор, светофор, спор, сор.</a:t>
            </a:r>
            <a:br>
              <a:rPr lang="ru-RU" sz="2000" b="0" i="0">
                <a:solidFill>
                  <a:srgbClr val="424242"/>
                </a:solidFill>
                <a:latin typeface="Georgia Pro"/>
              </a:rPr>
            </a:br>
            <a:endParaRPr lang="ru-RU" sz="2000" b="0" i="0">
              <a:solidFill>
                <a:srgbClr val="424242"/>
              </a:solidFill>
              <a:latin typeface="Georgia Pro"/>
            </a:endParaRPr>
          </a:p>
          <a:p>
            <a:pPr marL="0" indent="0">
              <a:buNone/>
              <a:defRPr/>
            </a:pPr>
            <a:r>
              <a:rPr lang="ru-RU" sz="2000" b="1" i="0">
                <a:solidFill>
                  <a:srgbClr val="424242"/>
                </a:solidFill>
                <a:latin typeface="Georgia Pro"/>
              </a:rPr>
              <a:t>Ур:</a:t>
            </a:r>
            <a:r>
              <a:rPr lang="ru-RU" sz="2000" b="0" i="0">
                <a:solidFill>
                  <a:srgbClr val="424242"/>
                </a:solidFill>
                <a:latin typeface="Georgia Pro"/>
              </a:rPr>
              <a:t> бур, тур; шнур, абажур.</a:t>
            </a:r>
            <a:br>
              <a:rPr lang="ru-RU" sz="2000" b="0" i="0">
                <a:solidFill>
                  <a:srgbClr val="424242"/>
                </a:solidFill>
                <a:latin typeface="Georgia Pro"/>
              </a:rPr>
            </a:br>
            <a:endParaRPr lang="ru-RU" sz="2000" b="0" i="0">
              <a:solidFill>
                <a:srgbClr val="424242"/>
              </a:solidFill>
              <a:latin typeface="Georgia Pro"/>
            </a:endParaRPr>
          </a:p>
          <a:p>
            <a:pPr marL="0" indent="0">
              <a:buNone/>
              <a:defRPr/>
            </a:pPr>
            <a:r>
              <a:rPr lang="ru-RU" sz="2000" b="1" i="0">
                <a:solidFill>
                  <a:srgbClr val="424242"/>
                </a:solidFill>
                <a:latin typeface="Georgia Pro"/>
              </a:rPr>
              <a:t>Ыр:</a:t>
            </a:r>
            <a:r>
              <a:rPr lang="ru-RU" sz="2000" b="0" i="0">
                <a:solidFill>
                  <a:srgbClr val="424242"/>
                </a:solidFill>
                <a:latin typeface="Georgia Pro"/>
              </a:rPr>
              <a:t> сыр.</a:t>
            </a:r>
            <a:br>
              <a:rPr lang="ru-RU" sz="2000" b="0" i="0">
                <a:solidFill>
                  <a:srgbClr val="424242"/>
                </a:solidFill>
                <a:latin typeface="Georgia Pro"/>
              </a:rPr>
            </a:br>
            <a:endParaRPr lang="ru-RU" sz="2000" b="0" i="0">
              <a:solidFill>
                <a:srgbClr val="424242"/>
              </a:solidFill>
              <a:latin typeface="Georgia Pro"/>
            </a:endParaRPr>
          </a:p>
          <a:p>
            <a:pPr marL="0" indent="0">
              <a:buNone/>
              <a:defRPr/>
            </a:pPr>
            <a:r>
              <a:rPr lang="ru-RU" sz="2000" b="1" i="0">
                <a:solidFill>
                  <a:srgbClr val="424242"/>
                </a:solidFill>
                <a:latin typeface="Georgia Pro"/>
              </a:rPr>
              <a:t>Ир:</a:t>
            </a:r>
            <a:r>
              <a:rPr lang="ru-RU" sz="2000" b="0" i="0">
                <a:solidFill>
                  <a:srgbClr val="424242"/>
                </a:solidFill>
                <a:latin typeface="Georgia Pro"/>
              </a:rPr>
              <a:t> пир, мир, тир, кефир; мундир, командир, пассажир, зефир.</a:t>
            </a:r>
            <a:br>
              <a:rPr lang="ru-RU" sz="2000" b="0" i="0">
                <a:solidFill>
                  <a:srgbClr val="424242"/>
                </a:solidFill>
                <a:latin typeface="Georgia Pro"/>
              </a:rPr>
            </a:br>
            <a:endParaRPr lang="ru-RU" sz="2000" b="0" i="0">
              <a:solidFill>
                <a:srgbClr val="424242"/>
              </a:solidFill>
              <a:latin typeface="Georgia Pro"/>
            </a:endParaRPr>
          </a:p>
          <a:p>
            <a:pPr marL="0" indent="0">
              <a:buNone/>
              <a:defRPr/>
            </a:pPr>
            <a:r>
              <a:rPr lang="ru-RU" sz="2000" b="1" i="0">
                <a:solidFill>
                  <a:srgbClr val="424242"/>
                </a:solidFill>
                <a:latin typeface="Georgia Pro"/>
              </a:rPr>
              <a:t>Ер:</a:t>
            </a:r>
            <a:r>
              <a:rPr lang="ru-RU" sz="2000" b="0" i="0">
                <a:solidFill>
                  <a:srgbClr val="424242"/>
                </a:solidFill>
                <a:latin typeface="Georgia Pro"/>
              </a:rPr>
              <a:t>катер,ветер,веер</a:t>
            </a:r>
            <a:r>
              <a:rPr lang="ru-RU" sz="2000" b="0" i="0">
                <a:solidFill>
                  <a:srgbClr val="424242"/>
                </a:solidFill>
                <a:latin typeface="Georgia Pro"/>
              </a:rPr>
              <a:t>; офицер, вечер.</a:t>
            </a:r>
            <a:br>
              <a:rPr lang="ru-RU" sz="2000" b="0" i="0">
                <a:solidFill>
                  <a:srgbClr val="424242"/>
                </a:solidFill>
                <a:latin typeface="Georgia Pro"/>
              </a:rPr>
            </a:br>
            <a:endParaRPr lang="ru-RU" sz="2000" b="0" i="0">
              <a:solidFill>
                <a:srgbClr val="424242"/>
              </a:solidFill>
              <a:latin typeface="Georgia Pro"/>
            </a:endParaRPr>
          </a:p>
          <a:p>
            <a:pPr marL="0" indent="0">
              <a:buNone/>
              <a:defRPr/>
            </a:pPr>
            <a:r>
              <a:rPr lang="ru-RU" sz="2000" b="1" i="0">
                <a:solidFill>
                  <a:srgbClr val="424242"/>
                </a:solidFill>
                <a:latin typeface="Georgia Pro"/>
              </a:rPr>
              <a:t>Ёр:</a:t>
            </a:r>
            <a:r>
              <a:rPr lang="ru-RU" sz="2000" b="0" i="0">
                <a:solidFill>
                  <a:srgbClr val="424242"/>
                </a:solidFill>
                <a:latin typeface="Georgia Pro"/>
              </a:rPr>
              <a:t> ковёр; актёр, театр, педиатр, осмотр, бобр, тигр, кедр, костёр, боксёр, шахтёр, шофёр, министр, центр, осётр, зубр.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70281" y="419451"/>
            <a:ext cx="8596668" cy="5621912"/>
          </a:xfrm>
        </p:spPr>
        <p:txBody>
          <a:bodyPr/>
          <a:lstStyle/>
          <a:p>
            <a:pPr>
              <a:defRPr/>
            </a:pPr>
            <a:r>
              <a:rPr lang="ru-RU" sz="2800" b="1" i="1"/>
              <a:t>Повтори словосочетания</a:t>
            </a:r>
            <a:r>
              <a:rPr lang="ru-RU"/>
              <a:t>.</a:t>
            </a:r>
            <a:endParaRPr/>
          </a:p>
        </p:txBody>
      </p:sp>
      <p:graphicFrame>
        <p:nvGraphicFramePr>
          <p:cNvPr id="5" name="Таблица 4" hidden="0"/>
          <p:cNvGraphicFramePr>
            <a:graphicFrameLocks xmlns:a="http://schemas.openxmlformats.org/drawingml/2006/main" noGrp="1"/>
          </p:cNvGraphicFramePr>
          <p:nvPr isPhoto="0" userDrawn="0"/>
        </p:nvGraphicFramePr>
        <p:xfrm>
          <a:off x="888713" y="1007985"/>
          <a:ext cx="6910689" cy="3590295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{833882F0-8942-9153-C0B4-F35449245C79}</a:tableStyleId>
              </a:tblPr>
              <a:tblGrid>
                <a:gridCol w="3569207"/>
                <a:gridCol w="4394347"/>
              </a:tblGrid>
              <a:tr h="4194708">
                <a:tc>
                  <a:txBody>
                    <a:bodyPr/>
                    <a:p>
                      <a:pPr marL="0" marR="0" lvl="0" indent="0" algn="l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2400"/>
                        <a:t>Бархатная куртка</a:t>
                      </a:r>
                      <a:endParaRPr/>
                    </a:p>
                    <a:p>
                      <a:pPr marL="0" marR="0" lvl="0" indent="0" algn="l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2400"/>
                        <a:t>рыбный пирог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хитрая ворона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ровная тропинка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крутая гора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чёрная смородина огромный арбуз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2400"/>
                        <a:t>мокрая трава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крупная морковь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трудный урок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горная тропка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картонная коробка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крытый рынок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400"/>
                        <a:t>игрушечный барабан румяный пирожок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3200" b="1">
                <a:solidFill>
                  <a:srgbClr val="90C226"/>
                </a:solidFill>
                <a:latin typeface="Times New Roman"/>
              </a:rPr>
              <a:t>«Считаем до 10 и обратно»</a:t>
            </a:r>
            <a:br>
              <a:rPr lang="ru-RU" sz="3200"/>
            </a:br>
            <a:endParaRPr lang="ru-RU" sz="3200"/>
          </a:p>
        </p:txBody>
      </p:sp>
      <p:pic>
        <p:nvPicPr>
          <p:cNvPr id="5" name="Picture 2" hidden="0"/>
          <p:cNvPicPr>
            <a:picLocks noChangeAspect="1" noChangeArrowheads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>
            <a:off x="123773" y="1164830"/>
            <a:ext cx="1785621" cy="1282076"/>
          </a:xfrm>
          <a:prstGeom prst="rect">
            <a:avLst/>
          </a:prstGeom>
          <a:noFill/>
        </p:spPr>
      </p:pic>
      <p:pic>
        <p:nvPicPr>
          <p:cNvPr id="6" name="Рисунок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673514" y="933180"/>
            <a:ext cx="1841152" cy="1322947"/>
          </a:xfrm>
          <a:prstGeom prst="rect">
            <a:avLst/>
          </a:prstGeom>
        </p:spPr>
      </p:pic>
      <p:pic>
        <p:nvPicPr>
          <p:cNvPr id="7" name="Рисунок 9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647024" y="863863"/>
            <a:ext cx="1841152" cy="1322947"/>
          </a:xfrm>
          <a:prstGeom prst="rect">
            <a:avLst/>
          </a:prstGeom>
        </p:spPr>
      </p:pic>
      <p:pic>
        <p:nvPicPr>
          <p:cNvPr id="8" name="Рисунок 10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5805872" y="1087440"/>
            <a:ext cx="1841152" cy="1322947"/>
          </a:xfrm>
          <a:prstGeom prst="rect">
            <a:avLst/>
          </a:prstGeom>
        </p:spPr>
      </p:pic>
      <p:pic>
        <p:nvPicPr>
          <p:cNvPr id="9" name="Рисунок 11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829609" y="1182655"/>
            <a:ext cx="1841152" cy="1322947"/>
          </a:xfrm>
          <a:prstGeom prst="rect">
            <a:avLst/>
          </a:prstGeom>
        </p:spPr>
      </p:pic>
      <p:pic>
        <p:nvPicPr>
          <p:cNvPr id="10" name="Рисунок 1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909394" y="1120274"/>
            <a:ext cx="1841152" cy="1322947"/>
          </a:xfrm>
          <a:prstGeom prst="rect">
            <a:avLst/>
          </a:prstGeom>
        </p:spPr>
      </p:pic>
      <p:pic>
        <p:nvPicPr>
          <p:cNvPr id="11" name="Рисунок 13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4857277" y="2440259"/>
            <a:ext cx="1841152" cy="1322947"/>
          </a:xfrm>
          <a:prstGeom prst="rect">
            <a:avLst/>
          </a:prstGeom>
        </p:spPr>
      </p:pic>
      <p:pic>
        <p:nvPicPr>
          <p:cNvPr id="12" name="Рисунок 1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022192" y="2446906"/>
            <a:ext cx="1841152" cy="1322947"/>
          </a:xfrm>
          <a:prstGeom prst="rect">
            <a:avLst/>
          </a:prstGeom>
        </p:spPr>
      </p:pic>
      <p:pic>
        <p:nvPicPr>
          <p:cNvPr id="13" name="Рисунок 15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795305" y="2440260"/>
            <a:ext cx="1841152" cy="1322947"/>
          </a:xfrm>
          <a:prstGeom prst="rect">
            <a:avLst/>
          </a:prstGeom>
        </p:spPr>
      </p:pic>
      <p:pic>
        <p:nvPicPr>
          <p:cNvPr id="14" name="Рисунок 16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33333" y="2527086"/>
            <a:ext cx="1841152" cy="1322947"/>
          </a:xfrm>
          <a:prstGeom prst="rect">
            <a:avLst/>
          </a:prstGeom>
        </p:spPr>
      </p:pic>
      <p:pic>
        <p:nvPicPr>
          <p:cNvPr id="15" name="Рисунок 17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106065" y="4192125"/>
            <a:ext cx="1460297" cy="1460297"/>
          </a:xfrm>
          <a:prstGeom prst="rect">
            <a:avLst/>
          </a:prstGeom>
        </p:spPr>
      </p:pic>
      <p:pic>
        <p:nvPicPr>
          <p:cNvPr id="16" name="Рисунок 18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7423212" y="3980701"/>
            <a:ext cx="1463167" cy="1463167"/>
          </a:xfrm>
          <a:prstGeom prst="rect">
            <a:avLst/>
          </a:prstGeom>
        </p:spPr>
      </p:pic>
      <p:pic>
        <p:nvPicPr>
          <p:cNvPr id="17" name="Рисунок 19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6233102" y="4030042"/>
            <a:ext cx="1463167" cy="1463167"/>
          </a:xfrm>
          <a:prstGeom prst="rect">
            <a:avLst/>
          </a:prstGeom>
        </p:spPr>
      </p:pic>
      <p:pic>
        <p:nvPicPr>
          <p:cNvPr id="18" name="Рисунок 20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4998005" y="4067579"/>
            <a:ext cx="1463167" cy="1463167"/>
          </a:xfrm>
          <a:prstGeom prst="rect">
            <a:avLst/>
          </a:prstGeom>
        </p:spPr>
      </p:pic>
      <p:pic>
        <p:nvPicPr>
          <p:cNvPr id="19" name="Рисунок 21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3807895" y="4147632"/>
            <a:ext cx="1463167" cy="1463167"/>
          </a:xfrm>
          <a:prstGeom prst="rect">
            <a:avLst/>
          </a:prstGeom>
        </p:spPr>
      </p:pic>
      <p:pic>
        <p:nvPicPr>
          <p:cNvPr id="20" name="Рисунок 22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2572798" y="4188440"/>
            <a:ext cx="1463167" cy="1463167"/>
          </a:xfrm>
          <a:prstGeom prst="rect">
            <a:avLst/>
          </a:prstGeom>
        </p:spPr>
      </p:pic>
      <p:pic>
        <p:nvPicPr>
          <p:cNvPr id="21" name="Рисунок 23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1352944" y="4188440"/>
            <a:ext cx="1463167" cy="1463167"/>
          </a:xfrm>
          <a:prstGeom prst="rect">
            <a:avLst/>
          </a:prstGeom>
        </p:spPr>
      </p:pic>
      <p:pic>
        <p:nvPicPr>
          <p:cNvPr id="22" name="Рисунок 24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8863344" y="4030041"/>
            <a:ext cx="1463167" cy="1463167"/>
          </a:xfrm>
          <a:prstGeom prst="rect">
            <a:avLst/>
          </a:prstGeom>
        </p:spPr>
      </p:pic>
      <p:pic>
        <p:nvPicPr>
          <p:cNvPr id="23" name="Рисунок 25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4650806" y="5386512"/>
            <a:ext cx="1463167" cy="1463167"/>
          </a:xfrm>
          <a:prstGeom prst="rect">
            <a:avLst/>
          </a:prstGeom>
        </p:spPr>
      </p:pic>
      <p:pic>
        <p:nvPicPr>
          <p:cNvPr id="24" name="Рисунок 26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10209769" y="4029949"/>
            <a:ext cx="1463167" cy="14631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77334" y="243281"/>
            <a:ext cx="8596668" cy="579808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i="1"/>
              <a:t>Повторяем «Один – много» </a:t>
            </a:r>
            <a:endParaRPr/>
          </a:p>
        </p:txBody>
      </p:sp>
      <p:graphicFrame>
        <p:nvGraphicFramePr>
          <p:cNvPr id="5" name="Таблица 4" hidden="0"/>
          <p:cNvGraphicFramePr>
            <a:graphicFrameLocks xmlns:a="http://schemas.openxmlformats.org/drawingml/2006/main" noGrp="1"/>
          </p:cNvGraphicFramePr>
          <p:nvPr isPhoto="0" userDrawn="0"/>
        </p:nvGraphicFramePr>
        <p:xfrm>
          <a:off x="780173" y="1082180"/>
          <a:ext cx="8305104" cy="489078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{833882F0-8942-9153-C0B4-F35449245C79}</a:tableStyleId>
              </a:tblPr>
              <a:tblGrid>
                <a:gridCol w="4152552"/>
                <a:gridCol w="4152552"/>
              </a:tblGrid>
              <a:tr h="489078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2800"/>
                        <a:t>Гора-горы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Нора-норы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Дыра дыры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Пар-пары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Комар-комары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Базар-базары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Фара-фары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узор-узоры 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28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2800"/>
                        <a:t>мухомор-мухоморы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 топор-топоры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шар-шары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удар-удары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набор-наборы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2800"/>
                        <a:t>мотор-моторы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28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77334" y="511728"/>
            <a:ext cx="8596668" cy="552963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i="1"/>
              <a:t>Договори последний слог: </a:t>
            </a:r>
            <a:endParaRPr/>
          </a:p>
          <a:p>
            <a:pPr>
              <a:defRPr/>
            </a:pPr>
            <a:endParaRPr lang="ru-RU" sz="3600" b="1" i="1"/>
          </a:p>
          <a:p>
            <a:pPr>
              <a:defRPr/>
            </a:pPr>
            <a:r>
              <a:rPr lang="ru-RU" sz="3600" b="1" i="1"/>
              <a:t>\</a:t>
            </a:r>
            <a:endParaRPr/>
          </a:p>
        </p:txBody>
      </p:sp>
      <p:graphicFrame>
        <p:nvGraphicFramePr>
          <p:cNvPr id="5" name="Таблица 6" hidden="0"/>
          <p:cNvGraphicFramePr>
            <a:graphicFrameLocks xmlns:a="http://schemas.openxmlformats.org/drawingml/2006/main" noGrp="1"/>
          </p:cNvGraphicFramePr>
          <p:nvPr isPhoto="0" userDrawn="0"/>
        </p:nvGraphicFramePr>
        <p:xfrm>
          <a:off x="872455" y="1065153"/>
          <a:ext cx="8596668" cy="563880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{833882F0-8942-9153-C0B4-F35449245C79}</a:tableStyleId>
              </a:tblPr>
              <a:tblGrid>
                <a:gridCol w="4185875"/>
                <a:gridCol w="4410793"/>
              </a:tblGrid>
              <a:tr h="530299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2800">
                          <a:solidFill>
                            <a:srgbClr val="FF0000"/>
                          </a:solidFill>
                        </a:rPr>
                        <a:t>«РЫ»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Мото</a:t>
                      </a:r>
                      <a:r>
                        <a:rPr lang="ru-RU" sz="2800"/>
                        <a:t>…,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 </a:t>
                      </a:r>
                      <a:r>
                        <a:rPr lang="ru-RU" sz="2800"/>
                        <a:t>забо</a:t>
                      </a:r>
                      <a:r>
                        <a:rPr lang="ru-RU" sz="2800"/>
                        <a:t>…,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 </a:t>
                      </a:r>
                      <a:r>
                        <a:rPr lang="ru-RU" sz="2800"/>
                        <a:t>набо</a:t>
                      </a:r>
                      <a:r>
                        <a:rPr lang="ru-RU" sz="2800"/>
                        <a:t>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помидо</a:t>
                      </a:r>
                      <a:r>
                        <a:rPr lang="ru-RU" sz="2800"/>
                        <a:t>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самова</a:t>
                      </a:r>
                      <a:r>
                        <a:rPr lang="ru-RU" sz="2800"/>
                        <a:t>…,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 </a:t>
                      </a:r>
                      <a:r>
                        <a:rPr lang="ru-RU" sz="2800"/>
                        <a:t>узо</a:t>
                      </a:r>
                      <a:r>
                        <a:rPr lang="ru-RU" sz="2800"/>
                        <a:t>…,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 </a:t>
                      </a:r>
                      <a:r>
                        <a:rPr lang="ru-RU" sz="2800"/>
                        <a:t>мунди</a:t>
                      </a:r>
                      <a:r>
                        <a:rPr lang="ru-RU" sz="2800"/>
                        <a:t>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ша</a:t>
                      </a:r>
                      <a:r>
                        <a:rPr lang="ru-RU" sz="2800"/>
                        <a:t>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па…. </a:t>
                      </a:r>
                      <a:endParaRPr/>
                    </a:p>
                    <a:p>
                      <a:pPr>
                        <a:defRPr/>
                      </a:pPr>
                      <a:endParaRPr lang="ru-RU" sz="28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2800">
                          <a:solidFill>
                            <a:srgbClr val="FF0000"/>
                          </a:solidFill>
                        </a:rPr>
                        <a:t>«РА»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Но...,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 го…,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па…,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иг</a:t>
                      </a:r>
                      <a:r>
                        <a:rPr lang="ru-RU" sz="2800"/>
                        <a:t>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детво</a:t>
                      </a:r>
                      <a:r>
                        <a:rPr lang="ru-RU" sz="2800"/>
                        <a:t>...,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жа</a:t>
                      </a:r>
                      <a:r>
                        <a:rPr lang="ru-RU" sz="2800"/>
                        <a:t>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Ю…,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И…,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кону…,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 фа…,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панте</a:t>
                      </a:r>
                      <a:r>
                        <a:rPr lang="ru-RU" sz="2800"/>
                        <a:t>…</a:t>
                      </a:r>
                      <a:endParaRPr/>
                    </a:p>
                    <a:p>
                      <a:pPr>
                        <a:defRPr/>
                      </a:pPr>
                      <a:endParaRPr lang="ru-RU" sz="28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87059" y="260059"/>
            <a:ext cx="8596668" cy="6157019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3200" b="1" i="1"/>
              <a:t>«Назови ласково»</a:t>
            </a:r>
            <a:endParaRPr/>
          </a:p>
        </p:txBody>
      </p:sp>
      <p:graphicFrame>
        <p:nvGraphicFramePr>
          <p:cNvPr id="5" name="Таблица 4" hidden="0"/>
          <p:cNvGraphicFramePr>
            <a:graphicFrameLocks xmlns:a="http://schemas.openxmlformats.org/drawingml/2006/main" noGrp="1"/>
          </p:cNvGraphicFramePr>
          <p:nvPr isPhoto="0" userDrawn="0"/>
        </p:nvGraphicFramePr>
        <p:xfrm>
          <a:off x="486558" y="1214616"/>
          <a:ext cx="7986322" cy="396978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{833882F0-8942-9153-C0B4-F35449245C79}</a:tableStyleId>
              </a:tblPr>
              <a:tblGrid>
                <a:gridCol w="3993161"/>
                <a:gridCol w="3993161"/>
              </a:tblGrid>
              <a:tr h="3969780">
                <a:tc>
                  <a:txBody>
                    <a:bodyPr/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Торт – тортик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 Марка-… 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Парта -… 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Карта-… 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карман -… 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гармонь -… 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картина -… </a:t>
                      </a:r>
                      <a:endParaRPr/>
                    </a:p>
                    <a:p>
                      <a:pPr>
                        <a:defRPr/>
                      </a:pPr>
                      <a:endParaRPr lang="ru-RU" sz="2800"/>
                    </a:p>
                  </a:txBody>
                  <a:tcPr/>
                </a:tc>
                <a:tc>
                  <a:txBody>
                    <a:bodyPr/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верба -… 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Мурка -… 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морс -… 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шарф -… </a:t>
                      </a:r>
                      <a:endParaRPr/>
                    </a:p>
                    <a:p>
                      <a:pPr marL="0" indent="0">
                        <a:buNone/>
                        <a:defRPr/>
                      </a:pPr>
                      <a:r>
                        <a:rPr lang="ru-RU" sz="2800"/>
                        <a:t>зерно -…</a:t>
                      </a:r>
                      <a:endParaRPr/>
                    </a:p>
                    <a:p>
                      <a:pPr>
                        <a:defRPr/>
                      </a:pPr>
                      <a:endParaRPr lang="ru-RU" sz="28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Arial"/>
        <a:cs typeface="Arial"/>
      </a:majorFont>
      <a:minorFont>
        <a:latin typeface="Trebuchet MS"/>
        <a:ea typeface="Arial"/>
        <a:cs typeface="Arial"/>
      </a:minorFont>
    </a:fontScheme>
    <a:fmtScheme name="Аспект"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0</Words>
  <Application>ONLYOFFICE/6.0.0.110</Application>
  <DocSecurity>0</DocSecurity>
  <PresentationFormat>Широкоэкранный</PresentationFormat>
  <Paragraphs>0</Paragraphs>
  <Slides>11</Slides>
  <Notes>11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 –р-  в конце слова </dc:title>
  <dc:subject/>
  <dc:creator>Ольга</dc:creator>
  <cp:keywords/>
  <dc:description/>
  <dc:identifier/>
  <dc:language/>
  <cp:lastModifiedBy/>
  <cp:revision>2</cp:revision>
  <dcterms:created xsi:type="dcterms:W3CDTF">2022-03-31T03:36:10Z</dcterms:created>
  <dcterms:modified xsi:type="dcterms:W3CDTF">2022-04-05T06:27:27Z</dcterms:modified>
  <cp:category/>
  <cp:contentStatus/>
  <cp:version/>
</cp:coreProperties>
</file>