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61" r:id="rId5"/>
    <p:sldId id="280" r:id="rId6"/>
    <p:sldId id="267" r:id="rId7"/>
    <p:sldId id="268" r:id="rId8"/>
    <p:sldId id="270" r:id="rId9"/>
    <p:sldId id="271" r:id="rId10"/>
    <p:sldId id="272" r:id="rId11"/>
    <p:sldId id="273" r:id="rId12"/>
    <p:sldId id="274" r:id="rId13"/>
    <p:sldId id="275" r:id="rId14"/>
    <p:sldId id="266" r:id="rId15"/>
  </p:sldIdLst>
  <p:sldSz cx="9144000" cy="6858000" type="screen4x3"/>
  <p:notesSz cx="6858000" cy="9144000"/>
  <p:custDataLst>
    <p:tags r:id="rId16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6699"/>
    <a:srgbClr val="F9D9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24" autoAdjust="0"/>
    <p:restoredTop sz="94631" autoAdjust="0"/>
  </p:normalViewPr>
  <p:slideViewPr>
    <p:cSldViewPr>
      <p:cViewPr varScale="1">
        <p:scale>
          <a:sx n="75" d="100"/>
          <a:sy n="75" d="100"/>
        </p:scale>
        <p:origin x="120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Relationship Id="rId5" Type="http://schemas.openxmlformats.org/officeDocument/2006/relationships/hyperlink" Target="http://ku4mina.ucoz.ru/index/0-2" TargetMode="External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Relationship Id="rId5" Type="http://schemas.openxmlformats.org/officeDocument/2006/relationships/hyperlink" Target="http://ku4mina.ucoz.ru/index/0-2" TargetMode="External"/><Relationship Id="rId4" Type="http://schemas.openxmlformats.org/officeDocument/2006/relationships/image" Target="../media/image2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1566725-a2aea034d42df6f5.gif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57356" y="428604"/>
            <a:ext cx="1500188" cy="150018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4AFCD-D041-414A-AF65-E0B4C056E6B8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35225-ABA5-4870-A964-178ACC20C5BE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" name="Рисунок 8" descr="1234353658_ramka-u-okna.jpg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906" t="3125" r="7031" b="8333"/>
          <a:stretch>
            <a:fillRect/>
          </a:stretch>
        </p:blipFill>
        <p:spPr>
          <a:xfrm>
            <a:off x="0" y="-24"/>
            <a:ext cx="9197820" cy="6858024"/>
          </a:xfrm>
          <a:prstGeom prst="rect">
            <a:avLst/>
          </a:prstGeom>
        </p:spPr>
      </p:pic>
      <p:pic>
        <p:nvPicPr>
          <p:cNvPr id="11" name="Рисунок 10" descr="da3927222ce7.jpg"/>
          <p:cNvPicPr>
            <a:picLocks noChangeAspect="1"/>
          </p:cNvPicPr>
          <p:nvPr userDrawn="1"/>
        </p:nvPicPr>
        <p:blipFill>
          <a:blip r:embed="rId4" cstate="print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29388" y="4286256"/>
            <a:ext cx="2952749" cy="2214562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214282" y="6215082"/>
            <a:ext cx="120417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ma-SE" sz="800" dirty="0" smtClean="0">
                <a:solidFill>
                  <a:srgbClr val="002060"/>
                </a:solidFill>
                <a:hlinkClick r:id="rId5"/>
              </a:rPr>
              <a:t>http://ku4mina.ucoz.ru/</a:t>
            </a:r>
            <a:endParaRPr lang="ru-RU" sz="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4AFCD-D041-414A-AF65-E0B4C056E6B8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35225-ABA5-4870-A964-178ACC20C5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4AFCD-D041-414A-AF65-E0B4C056E6B8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35225-ABA5-4870-A964-178ACC20C5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4AFCD-D041-414A-AF65-E0B4C056E6B8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35225-ABA5-4870-A964-178ACC20C5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1566725-a2aea034d42df6f5.gif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57356" y="214290"/>
            <a:ext cx="1500198" cy="1500198"/>
          </a:xfrm>
          <a:prstGeom prst="rect">
            <a:avLst/>
          </a:prstGeom>
        </p:spPr>
      </p:pic>
      <p:pic>
        <p:nvPicPr>
          <p:cNvPr id="10" name="Рисунок 9" descr="1234353658_ramka-u-okna.jpg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906" t="3125" r="7031" b="8333"/>
          <a:stretch>
            <a:fillRect/>
          </a:stretch>
        </p:blipFill>
        <p:spPr>
          <a:xfrm>
            <a:off x="0" y="-24"/>
            <a:ext cx="9197820" cy="685802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4AFCD-D041-414A-AF65-E0B4C056E6B8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35225-ABA5-4870-A964-178ACC20C5BE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1" name="Рисунок 10" descr="da3927222ce7.jpg"/>
          <p:cNvPicPr>
            <a:picLocks noChangeAspect="1"/>
          </p:cNvPicPr>
          <p:nvPr userDrawn="1"/>
        </p:nvPicPr>
        <p:blipFill>
          <a:blip r:embed="rId4" cstate="print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29388" y="4286256"/>
            <a:ext cx="2952749" cy="2214562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214282" y="6215082"/>
            <a:ext cx="120417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ma-SE" sz="800" dirty="0" smtClean="0">
                <a:solidFill>
                  <a:srgbClr val="002060"/>
                </a:solidFill>
                <a:hlinkClick r:id="rId5"/>
              </a:rPr>
              <a:t>http://ku4mina.ucoz.ru/</a:t>
            </a:r>
            <a:endParaRPr lang="ru-RU" sz="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571480"/>
            <a:ext cx="7143800" cy="84615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4AFCD-D041-414A-AF65-E0B4C056E6B8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35225-ABA5-4870-A964-178ACC20C5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000924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75761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72066" y="2174875"/>
            <a:ext cx="361473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4AFCD-D041-414A-AF65-E0B4C056E6B8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35225-ABA5-4870-A964-178ACC20C5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714356"/>
            <a:ext cx="6143668" cy="70328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4AFCD-D041-414A-AF65-E0B4C056E6B8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35225-ABA5-4870-A964-178ACC20C5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4AFCD-D041-414A-AF65-E0B4C056E6B8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35225-ABA5-4870-A964-178ACC20C5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4AFCD-D041-414A-AF65-E0B4C056E6B8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35225-ABA5-4870-A964-178ACC20C5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4AFCD-D041-414A-AF65-E0B4C056E6B8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35225-ABA5-4870-A964-178ACC20C5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ku4mina.ucoz.ru/index/0-2" TargetMode="Externa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20000"/>
                <a:lumOff val="80000"/>
              </a:scheme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1234353658_ramka-u-okna.jpg"/>
          <p:cNvPicPr>
            <a:picLocks noChangeAspect="1"/>
          </p:cNvPicPr>
          <p:nvPr userDrawn="1"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906" t="3125" r="7031" b="8333"/>
          <a:stretch>
            <a:fillRect/>
          </a:stretch>
        </p:blipFill>
        <p:spPr>
          <a:xfrm>
            <a:off x="-32" y="1"/>
            <a:ext cx="9197820" cy="6858024"/>
          </a:xfrm>
          <a:prstGeom prst="rect">
            <a:avLst/>
          </a:prstGeom>
        </p:spPr>
      </p:pic>
      <p:pic>
        <p:nvPicPr>
          <p:cNvPr id="11" name="Рисунок 10" descr="da3927222ce7.jpg"/>
          <p:cNvPicPr>
            <a:picLocks noChangeAspect="1"/>
          </p:cNvPicPr>
          <p:nvPr userDrawn="1"/>
        </p:nvPicPr>
        <p:blipFill>
          <a:blip r:embed="rId14" cstate="print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29388" y="4286256"/>
            <a:ext cx="2952749" cy="221456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04AFCD-D041-414A-AF65-E0B4C056E6B8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935225-ABA5-4870-A964-178ACC20C5B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TextBox 12"/>
          <p:cNvSpPr txBox="1"/>
          <p:nvPr userDrawn="1"/>
        </p:nvSpPr>
        <p:spPr>
          <a:xfrm>
            <a:off x="214282" y="6215082"/>
            <a:ext cx="120417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ma-SE" sz="800" dirty="0" smtClean="0">
                <a:solidFill>
                  <a:srgbClr val="002060"/>
                </a:solidFill>
                <a:hlinkClick r:id="rId15"/>
              </a:rPr>
              <a:t>http://ku4mina.ucoz.ru/</a:t>
            </a:r>
            <a:endParaRPr lang="ru-RU" sz="800" dirty="0">
              <a:solidFill>
                <a:srgbClr val="00206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7243" y="2204864"/>
            <a:ext cx="8352928" cy="3888431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Театрализованная деятельность  с детьми раннего возраста»</a:t>
            </a:r>
          </a:p>
          <a:p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руппа№23</a:t>
            </a:r>
            <a:r>
              <a:rPr lang="en-US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младшая)</a:t>
            </a:r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ctrTitle"/>
          </p:nvPr>
        </p:nvSpPr>
        <p:spPr>
          <a:xfrm>
            <a:off x="1691680" y="620688"/>
            <a:ext cx="5608331" cy="1943794"/>
          </a:xfrm>
        </p:spPr>
        <p:txBody>
          <a:bodyPr>
            <a:noAutofit/>
          </a:bodyPr>
          <a:lstStyle/>
          <a:p>
            <a:r>
              <a:rPr lang="ru-RU" sz="2000" dirty="0">
                <a:latin typeface="Georgia Pro Semibold" panose="02040702050405020303" pitchFamily="18" charset="0"/>
              </a:rPr>
              <a:t>Государственное бюджетное дошкольное образовательное учреждение</a:t>
            </a:r>
            <a:br>
              <a:rPr lang="ru-RU" sz="2000" dirty="0">
                <a:latin typeface="Georgia Pro Semibold" panose="02040702050405020303" pitchFamily="18" charset="0"/>
              </a:rPr>
            </a:br>
            <a:r>
              <a:rPr lang="ru-RU" sz="2000" dirty="0">
                <a:latin typeface="Georgia Pro Semibold" panose="02040702050405020303" pitchFamily="18" charset="0"/>
              </a:rPr>
              <a:t>Центр развития ребенка – детский сад №115</a:t>
            </a:r>
            <a:br>
              <a:rPr lang="ru-RU" sz="2000" dirty="0">
                <a:latin typeface="Georgia Pro Semibold" panose="02040702050405020303" pitchFamily="18" charset="0"/>
              </a:rPr>
            </a:br>
            <a:r>
              <a:rPr lang="ru-RU" sz="2000" dirty="0">
                <a:latin typeface="Georgia Pro Semibold" panose="02040702050405020303" pitchFamily="18" charset="0"/>
              </a:rPr>
              <a:t>Невского района Санкт- Петербурга</a:t>
            </a:r>
            <a:r>
              <a:rPr lang="ru-RU" sz="2800" dirty="0">
                <a:latin typeface="Georgia Pro Semibold" panose="02040702050405020303" pitchFamily="18" charset="0"/>
              </a:rPr>
              <a:t/>
            </a:r>
            <a:br>
              <a:rPr lang="ru-RU" sz="2800" dirty="0">
                <a:latin typeface="Georgia Pro Semibold" panose="02040702050405020303" pitchFamily="18" charset="0"/>
              </a:rPr>
            </a:br>
            <a:endParaRPr lang="ru-RU" sz="28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91680" y="4149080"/>
            <a:ext cx="53285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Выполнил</a:t>
            </a:r>
            <a:r>
              <a:rPr lang="en-US" b="1" dirty="0" smtClean="0"/>
              <a:t>:</a:t>
            </a:r>
            <a:r>
              <a:rPr lang="ru-RU" b="1" dirty="0" smtClean="0"/>
              <a:t> Соловьева Е.В. воспитатель 1 категории</a:t>
            </a:r>
          </a:p>
          <a:p>
            <a:r>
              <a:rPr lang="ru-RU" b="1" dirty="0"/>
              <a:t> </a:t>
            </a:r>
            <a:r>
              <a:rPr lang="ru-RU" b="1" dirty="0" smtClean="0"/>
              <a:t>                    </a:t>
            </a:r>
            <a:endParaRPr lang="ru-RU" b="1" dirty="0"/>
          </a:p>
        </p:txBody>
      </p:sp>
      <p:sp>
        <p:nvSpPr>
          <p:cNvPr id="2" name="TextBox 1"/>
          <p:cNvSpPr txBox="1"/>
          <p:nvPr/>
        </p:nvSpPr>
        <p:spPr>
          <a:xfrm>
            <a:off x="3563888" y="5121187"/>
            <a:ext cx="2736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г.</a:t>
            </a:r>
            <a:r>
              <a:rPr lang="en-US" dirty="0" smtClean="0"/>
              <a:t>  </a:t>
            </a:r>
            <a:r>
              <a:rPr lang="ru-RU" dirty="0" smtClean="0"/>
              <a:t>Санкт-Петербург</a:t>
            </a:r>
          </a:p>
          <a:p>
            <a:r>
              <a:rPr lang="ru-RU" dirty="0"/>
              <a:t> </a:t>
            </a:r>
            <a:r>
              <a:rPr lang="ru-RU" dirty="0" smtClean="0"/>
              <a:t>            2021г.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>
            <a:norm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ru-RU" b="1" dirty="0" smtClean="0">
                <a:ln/>
                <a:solidFill>
                  <a:srgbClr val="C00000"/>
                </a:solidFill>
              </a:rPr>
              <a:t>В гостях у сказки «Репка»</a:t>
            </a:r>
            <a:endParaRPr lang="ru-RU" b="1" dirty="0">
              <a:ln/>
              <a:solidFill>
                <a:srgbClr val="C0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2982" y="4110166"/>
            <a:ext cx="3274570" cy="18419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4110166"/>
            <a:ext cx="3071342" cy="17276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396905" y="1542573"/>
            <a:ext cx="4617218" cy="25971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8" name="Picture 2" descr="Сказка Репка и цензура в Яндекс.Дзен | Евгений Шуравин | Яндекс Дзен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4882" y="2247930"/>
            <a:ext cx="2353468" cy="13002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4128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>
            <a:norm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ru-RU" b="1" dirty="0" smtClean="0">
                <a:ln/>
                <a:solidFill>
                  <a:srgbClr val="C00000"/>
                </a:solidFill>
              </a:rPr>
              <a:t>Развивающая среда в группе</a:t>
            </a:r>
            <a:endParaRPr lang="ru-RU" b="1" dirty="0">
              <a:ln/>
              <a:solidFill>
                <a:srgbClr val="C0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632" y="1803431"/>
            <a:ext cx="2380241" cy="374103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7873" y="2043785"/>
            <a:ext cx="5109381" cy="32603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92873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5383" y="548680"/>
            <a:ext cx="8229600" cy="1143000"/>
          </a:xfrm>
        </p:spPr>
        <p:txBody>
          <a:bodyPr>
            <a:no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ru-RU" sz="3600" b="1" dirty="0" smtClean="0">
                <a:ln/>
                <a:solidFill>
                  <a:srgbClr val="C00000"/>
                </a:solidFill>
              </a:rPr>
              <a:t>Игра-драматизация </a:t>
            </a:r>
            <a:r>
              <a:rPr lang="ru-RU" sz="3600" b="1" dirty="0">
                <a:ln/>
                <a:solidFill>
                  <a:srgbClr val="C00000"/>
                </a:solidFill>
              </a:rPr>
              <a:t>сказки </a:t>
            </a:r>
            <a:r>
              <a:rPr lang="ru-RU" sz="3600" b="1" dirty="0" smtClean="0">
                <a:ln/>
                <a:solidFill>
                  <a:srgbClr val="C00000"/>
                </a:solidFill>
              </a:rPr>
              <a:t>«Теремок», «Курочка ряба»</a:t>
            </a:r>
            <a:endParaRPr lang="ru-RU" sz="3600" b="1" dirty="0">
              <a:ln/>
              <a:solidFill>
                <a:srgbClr val="C0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648140"/>
            <a:ext cx="4489448" cy="22995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8778" y="4201007"/>
            <a:ext cx="3008555" cy="1692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6" name="Picture 2" descr="https://avatars.mds.yandex.net/get-zen_doc/3956291/pub_5f8d9b043f59f84e2cc666a1_5f8deb579095e028cd3894d8/scale_120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076067"/>
            <a:ext cx="2358554" cy="16659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printonic.ru/uploads/images/2016/02/22/img_56cae3ec1094c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8286" y="1844824"/>
            <a:ext cx="2447110" cy="197143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9808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143000"/>
          </a:xfrm>
        </p:spPr>
        <p:txBody>
          <a:bodyPr>
            <a:norm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ru-RU" sz="3200" b="1" dirty="0" smtClean="0">
                <a:ln/>
                <a:solidFill>
                  <a:srgbClr val="C00000"/>
                </a:solidFill>
              </a:rPr>
              <a:t>Работа с родителями</a:t>
            </a:r>
            <a:r>
              <a:rPr lang="en-US" sz="3200" b="1" dirty="0" smtClean="0">
                <a:ln/>
                <a:solidFill>
                  <a:srgbClr val="C00000"/>
                </a:solidFill>
              </a:rPr>
              <a:t>: </a:t>
            </a:r>
            <a:r>
              <a:rPr lang="ru-RU" sz="3200" b="1" i="1" dirty="0" smtClean="0">
                <a:ln/>
                <a:solidFill>
                  <a:srgbClr val="C00000"/>
                </a:solidFill>
              </a:rPr>
              <a:t>Выставка </a:t>
            </a:r>
            <a:br>
              <a:rPr lang="ru-RU" sz="3200" b="1" i="1" dirty="0" smtClean="0">
                <a:ln/>
                <a:solidFill>
                  <a:srgbClr val="C00000"/>
                </a:solidFill>
              </a:rPr>
            </a:br>
            <a:r>
              <a:rPr lang="ru-RU" sz="3200" b="1" i="1" dirty="0" smtClean="0">
                <a:ln/>
                <a:solidFill>
                  <a:srgbClr val="C00000"/>
                </a:solidFill>
              </a:rPr>
              <a:t>«Мой любимый сказочный персонаж»</a:t>
            </a:r>
            <a:endParaRPr lang="ru-RU" sz="3200" b="1" i="1" dirty="0">
              <a:ln/>
              <a:solidFill>
                <a:srgbClr val="C0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2060848"/>
            <a:ext cx="4091770" cy="337504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8648" y="2659233"/>
            <a:ext cx="2304256" cy="342024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TextBox 5"/>
          <p:cNvSpPr txBox="1"/>
          <p:nvPr/>
        </p:nvSpPr>
        <p:spPr>
          <a:xfrm>
            <a:off x="5518648" y="1763688"/>
            <a:ext cx="33947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</a:rPr>
              <a:t>Консультации для родителей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7554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93746" y="4581128"/>
            <a:ext cx="4572000" cy="4986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 smtClean="0">
                <a:ln/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2000" b="1" dirty="0">
              <a:ln/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2" name="Picture 4" descr="https://ds04.infourok.ru/uploads/ex/080f/000e38de-64410042/img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982501"/>
            <a:ext cx="6431699" cy="48237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4832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611560" y="1052736"/>
            <a:ext cx="8229600" cy="1143000"/>
          </a:xfrm>
        </p:spPr>
        <p:txBody>
          <a:bodyPr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ru-RU" b="1" dirty="0" smtClean="0">
                <a:ln/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</a:t>
            </a:r>
            <a:r>
              <a:rPr lang="en-US" b="1" dirty="0" smtClean="0">
                <a:ln/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b="1" dirty="0">
              <a:ln/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981944" y="2492896"/>
            <a:ext cx="7488832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Приобщение детей к русской художественной литературе через знакомство со сказками.</a:t>
            </a:r>
            <a:endParaRPr lang="ru-RU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4" descr="ᐈ Для русских народных сказок фон, рисунки русская сказка вектор | скачать  на Depositphotos®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4221088"/>
            <a:ext cx="1631032" cy="16310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4848" y="260648"/>
            <a:ext cx="8769152" cy="1800201"/>
          </a:xfrm>
        </p:spPr>
        <p:txBody>
          <a:bodyPr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ru-RU" b="1" dirty="0" smtClean="0">
                <a:ln/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проекта</a:t>
            </a:r>
            <a:r>
              <a:rPr lang="en-US" b="1" dirty="0" smtClean="0">
                <a:ln/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b="1" dirty="0">
              <a:ln/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484784"/>
            <a:ext cx="8229600" cy="5364089"/>
          </a:xfrm>
        </p:spPr>
        <p:txBody>
          <a:bodyPr>
            <a:normAutofit/>
          </a:bodyPr>
          <a:lstStyle/>
          <a:p>
            <a:pPr marL="514350" indent="-514350" algn="ctr">
              <a:lnSpc>
                <a:spcPct val="150000"/>
              </a:lnSpc>
              <a:buFont typeface="+mj-lt"/>
              <a:buAutoNum type="arabicPeriod"/>
            </a:pP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Приобщать детей к русской народной литературе</a:t>
            </a:r>
          </a:p>
          <a:p>
            <a:pPr marL="514350" indent="-514350" algn="ctr">
              <a:lnSpc>
                <a:spcPct val="150000"/>
              </a:lnSpc>
              <a:buFont typeface="+mj-lt"/>
              <a:buAutoNum type="arabicPeriod"/>
            </a:pP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накоплению у детей эстетического и эмоционального опыта при чтении и обсуждении сказок. </a:t>
            </a:r>
          </a:p>
          <a:p>
            <a:pPr marL="514350" indent="-514350" algn="ctr">
              <a:lnSpc>
                <a:spcPct val="150000"/>
              </a:lnSpc>
              <a:buFont typeface="+mj-lt"/>
              <a:buAutoNum type="arabicPeriod"/>
            </a:pP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образное мышление, фантазию, творческие способности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ctr">
              <a:lnSpc>
                <a:spcPct val="150000"/>
              </a:lnSpc>
              <a:buNone/>
            </a:pP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algn="ctr">
              <a:lnSpc>
                <a:spcPct val="150000"/>
              </a:lnSpc>
              <a:buFont typeface="+mj-lt"/>
              <a:buAutoNum type="arabicPeriod"/>
            </a:pP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8362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7040" y="2060848"/>
            <a:ext cx="6494621" cy="452596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дети любят сказки. Сказка входит в жизнь ребенка с самого раннего возраста, сопровождает на протяжении  всего дошкольного детства и остается с ним на всю жизнь. Со сказки начинается его знакомство с миром литературы, с миром человеческих взаимоотношений и со всем окружающим миром в целом. Сказка занимает настолько прочное место в жизни ребенка, что некоторые исследователи называют дошкольный возраст «возрастом сказок». Сказочные образы ярко эмоционально окрашены и долго живут в сознании детей. Сказка учит детей мечтать, усиливает мыслительную деятельность. Сказочный вымысел всегда педагогичен. Он используется как средство воспитания лучших человеческих качеств. Сказка обогащает внутренний мир детей.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539551" y="1061864"/>
            <a:ext cx="8229600" cy="1143000"/>
          </a:xfrm>
        </p:spPr>
        <p:txBody>
          <a:bodyPr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ru-RU" b="1" dirty="0" smtClean="0">
                <a:ln/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проекта</a:t>
            </a:r>
            <a:endParaRPr lang="ru-RU" b="1" dirty="0">
              <a:ln/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580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timoha69.ru/wp-content/uploads/2019/08/ima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980728"/>
            <a:ext cx="6502871" cy="48819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2048699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052736"/>
            <a:ext cx="8229600" cy="1143000"/>
          </a:xfrm>
        </p:spPr>
        <p:txBody>
          <a:bodyPr>
            <a:normAutofit fontScale="90000"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ru-RU" b="1" dirty="0">
                <a:ln/>
                <a:solidFill>
                  <a:srgbClr val="C00000"/>
                </a:solidFill>
              </a:rPr>
              <a:t>Разрезные </a:t>
            </a:r>
            <a:r>
              <a:rPr lang="ru-RU" b="1" dirty="0" smtClean="0">
                <a:ln/>
                <a:solidFill>
                  <a:srgbClr val="C00000"/>
                </a:solidFill>
              </a:rPr>
              <a:t>картинки(</a:t>
            </a:r>
            <a:r>
              <a:rPr lang="ru-RU" b="1" dirty="0" err="1" smtClean="0">
                <a:ln/>
                <a:solidFill>
                  <a:srgbClr val="C00000"/>
                </a:solidFill>
              </a:rPr>
              <a:t>пазлы</a:t>
            </a:r>
            <a:r>
              <a:rPr lang="ru-RU" b="1" dirty="0" smtClean="0">
                <a:ln/>
                <a:solidFill>
                  <a:srgbClr val="C00000"/>
                </a:solidFill>
              </a:rPr>
              <a:t>) </a:t>
            </a:r>
            <a:r>
              <a:rPr lang="ru-RU" b="1" dirty="0">
                <a:ln/>
                <a:solidFill>
                  <a:srgbClr val="C00000"/>
                </a:solidFill>
              </a:rPr>
              <a:t>с изображением эпизодов </a:t>
            </a:r>
            <a:r>
              <a:rPr lang="ru-RU" b="1" dirty="0" smtClean="0">
                <a:ln/>
                <a:solidFill>
                  <a:srgbClr val="C00000"/>
                </a:solidFill>
              </a:rPr>
              <a:t>сказок</a:t>
            </a:r>
            <a:r>
              <a:rPr lang="ru-RU" b="1" dirty="0">
                <a:ln/>
                <a:solidFill>
                  <a:srgbClr val="C00000"/>
                </a:solidFill>
              </a:rPr>
              <a:t/>
            </a:r>
            <a:br>
              <a:rPr lang="ru-RU" b="1" dirty="0">
                <a:ln/>
                <a:solidFill>
                  <a:srgbClr val="C00000"/>
                </a:solidFill>
              </a:rPr>
            </a:br>
            <a:endParaRPr lang="ru-RU" b="1" dirty="0">
              <a:ln/>
              <a:solidFill>
                <a:srgbClr val="C0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988840"/>
            <a:ext cx="4096455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3107637"/>
            <a:ext cx="3709242" cy="2771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4167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00820" y="664005"/>
            <a:ext cx="2304256" cy="1008112"/>
          </a:xfrm>
        </p:spPr>
        <p:txBody>
          <a:bodyPr>
            <a:no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ru-RU" sz="1800" b="1" dirty="0" smtClean="0">
                <a:ln/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</a:t>
            </a:r>
            <a:br>
              <a:rPr lang="ru-RU" sz="1800" b="1" dirty="0" smtClean="0">
                <a:ln/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ln/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«Дорожка для колобка»</a:t>
            </a:r>
            <a:endParaRPr lang="ru-RU" sz="1800" b="1" dirty="0">
              <a:ln/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652120" y="980728"/>
            <a:ext cx="28083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Лепка «Колобок»</a:t>
            </a:r>
            <a:endParaRPr lang="ru-RU" sz="3200" b="1" dirty="0">
              <a:solidFill>
                <a:srgbClr val="7030A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9868" y="2170101"/>
            <a:ext cx="3096344" cy="37564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7570" y="1684445"/>
            <a:ext cx="2092482" cy="17971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3621" y="4437976"/>
            <a:ext cx="2646431" cy="14886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1646436" y="3775105"/>
            <a:ext cx="27586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Чтение сказки «Колобок»</a:t>
            </a: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0607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836712"/>
            <a:ext cx="8229600" cy="1143000"/>
          </a:xfrm>
        </p:spPr>
        <p:txBody>
          <a:bodyPr>
            <a:normAutofit fontScale="90000"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ru-RU" b="1" dirty="0">
                <a:ln/>
                <a:solidFill>
                  <a:srgbClr val="C00000"/>
                </a:solidFill>
              </a:rPr>
              <a:t>Танцевальные движения </a:t>
            </a:r>
            <a:r>
              <a:rPr lang="ru-RU" b="1" dirty="0" smtClean="0">
                <a:ln/>
                <a:solidFill>
                  <a:srgbClr val="C00000"/>
                </a:solidFill>
              </a:rPr>
              <a:t/>
            </a:r>
            <a:br>
              <a:rPr lang="ru-RU" b="1" dirty="0" smtClean="0">
                <a:ln/>
                <a:solidFill>
                  <a:srgbClr val="C00000"/>
                </a:solidFill>
              </a:rPr>
            </a:br>
            <a:r>
              <a:rPr lang="ru-RU" b="1" dirty="0" smtClean="0">
                <a:ln/>
                <a:solidFill>
                  <a:srgbClr val="C00000"/>
                </a:solidFill>
              </a:rPr>
              <a:t>под </a:t>
            </a:r>
            <a:r>
              <a:rPr lang="ru-RU" b="1" dirty="0">
                <a:ln/>
                <a:solidFill>
                  <a:srgbClr val="C00000"/>
                </a:solidFill>
              </a:rPr>
              <a:t>песенку </a:t>
            </a:r>
            <a:r>
              <a:rPr lang="ru-RU" b="1" dirty="0" smtClean="0">
                <a:ln/>
                <a:solidFill>
                  <a:srgbClr val="C00000"/>
                </a:solidFill>
              </a:rPr>
              <a:t>колобка</a:t>
            </a:r>
            <a:endParaRPr lang="ru-RU" b="1" dirty="0">
              <a:ln/>
              <a:solidFill>
                <a:srgbClr val="C0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111" y="1916832"/>
            <a:ext cx="3024336" cy="22682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2125954"/>
            <a:ext cx="3720413" cy="27903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4" name="Picture 2" descr="ᐈ Сказки рисунок рисунки, иллюстрация русские народные сказки | скачать на  Depositphotos®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6433" y="4869160"/>
            <a:ext cx="1255837" cy="12558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русская сказка скачать бесплатно - Русская Йога Asento русские сказки  физические упражнения - Йога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4365104"/>
            <a:ext cx="1372443" cy="14780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8928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143000"/>
          </a:xfrm>
        </p:spPr>
        <p:txBody>
          <a:bodyPr>
            <a:normAutofit fontScale="90000"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ru-RU" b="1" dirty="0" smtClean="0">
                <a:ln/>
                <a:solidFill>
                  <a:srgbClr val="C00000"/>
                </a:solidFill>
              </a:rPr>
              <a:t>«Показ сказок с помощью настольного театра»</a:t>
            </a:r>
            <a:endParaRPr lang="ru-RU" b="1" dirty="0">
              <a:ln/>
              <a:solidFill>
                <a:srgbClr val="C0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965" y="1920442"/>
            <a:ext cx="2230445" cy="1161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0962" y="3063442"/>
            <a:ext cx="2754327" cy="15493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0962" y="4612751"/>
            <a:ext cx="2820945" cy="14579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8525" y="3856352"/>
            <a:ext cx="3707904" cy="20856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-5460000">
            <a:off x="4325180" y="1651860"/>
            <a:ext cx="1658938" cy="22942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9" y="1712899"/>
            <a:ext cx="1809078" cy="24002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83997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" val="73f988fe6df8ae7d8013c6fd66a1c042d9bb9d"/>
  <p:tag name="ISPRING_RESOURCE_PATHS_HASH_2" val="e520cd16bb532249a0b8776ee3848b4b7cb755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08102014_2201</Template>
  <TotalTime>868</TotalTime>
  <Words>248</Words>
  <Application>Microsoft Office PowerPoint</Application>
  <PresentationFormat>Экран (4:3)</PresentationFormat>
  <Paragraphs>27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Georgia Pro Semibold</vt:lpstr>
      <vt:lpstr>Monotype Corsiva</vt:lpstr>
      <vt:lpstr>Times New Roman</vt:lpstr>
      <vt:lpstr>Тема Office</vt:lpstr>
      <vt:lpstr>Государственное бюджетное дошкольное образовательное учреждение Центр развития ребенка – детский сад №115 Невского района Санкт- Петербурга </vt:lpstr>
      <vt:lpstr>Цель проекта:</vt:lpstr>
      <vt:lpstr>Задачи проекта:</vt:lpstr>
      <vt:lpstr>Актуальность проекта</vt:lpstr>
      <vt:lpstr>Презентация PowerPoint</vt:lpstr>
      <vt:lpstr>Разрезные картинки(пазлы) с изображением эпизодов сказок </vt:lpstr>
      <vt:lpstr>Рисование  «Дорожка для колобка»</vt:lpstr>
      <vt:lpstr>Танцевальные движения  под песенку колобка</vt:lpstr>
      <vt:lpstr>«Показ сказок с помощью настольного театра»</vt:lpstr>
      <vt:lpstr>В гостях у сказки «Репка»</vt:lpstr>
      <vt:lpstr>Развивающая среда в группе</vt:lpstr>
      <vt:lpstr>Игра-драматизация сказки «Теремок», «Курочка ряба»</vt:lpstr>
      <vt:lpstr>Работа с родителями: Выставка  «Мой любимый сказочный персонаж»</vt:lpstr>
      <vt:lpstr>Презентация PowerPoint</vt:lpstr>
    </vt:vector>
  </TitlesOfParts>
  <Company>DNS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Олег Грибан</dc:creator>
  <cp:lastModifiedBy>Maks</cp:lastModifiedBy>
  <cp:revision>57</cp:revision>
  <dcterms:created xsi:type="dcterms:W3CDTF">2014-11-30T15:44:12Z</dcterms:created>
  <dcterms:modified xsi:type="dcterms:W3CDTF">2022-11-16T15:38:27Z</dcterms:modified>
</cp:coreProperties>
</file>