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59" d="100"/>
          <a:sy n="59" d="100"/>
        </p:scale>
        <p:origin x="108" y="2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81300" y="1347216"/>
            <a:ext cx="7738109" cy="480745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58311" y="294119"/>
            <a:ext cx="6374130" cy="95937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42234" y="483870"/>
            <a:ext cx="6907530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99764" y="580389"/>
            <a:ext cx="54959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У</a:t>
            </a:r>
            <a:r>
              <a:rPr dirty="0" err="1" smtClean="0">
                <a:solidFill>
                  <a:srgbClr val="000000"/>
                </a:solidFill>
              </a:rPr>
              <a:t>рок</a:t>
            </a:r>
            <a:r>
              <a:rPr spc="-15" dirty="0" smtClean="0">
                <a:solidFill>
                  <a:srgbClr val="000000"/>
                </a:solidFill>
              </a:rPr>
              <a:t> </a:t>
            </a:r>
            <a:r>
              <a:rPr spc="-5" dirty="0">
                <a:solidFill>
                  <a:srgbClr val="000000"/>
                </a:solidFill>
              </a:rPr>
              <a:t>музыки</a:t>
            </a:r>
            <a:r>
              <a:rPr spc="-2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в 4</a:t>
            </a:r>
            <a:r>
              <a:rPr spc="-5" dirty="0">
                <a:solidFill>
                  <a:srgbClr val="000000"/>
                </a:solidFill>
              </a:rPr>
              <a:t> классе</a:t>
            </a:r>
            <a:r>
              <a:rPr spc="-20" dirty="0">
                <a:solidFill>
                  <a:srgbClr val="000000"/>
                </a:solidFill>
              </a:rPr>
              <a:t> </a:t>
            </a:r>
            <a:r>
              <a:rPr spc="-10" dirty="0">
                <a:solidFill>
                  <a:srgbClr val="000000"/>
                </a:solidFill>
              </a:rPr>
              <a:t>«Водят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spc="-5" dirty="0">
                <a:solidFill>
                  <a:srgbClr val="000000"/>
                </a:solidFill>
              </a:rPr>
              <a:t>ноты</a:t>
            </a:r>
            <a:r>
              <a:rPr spc="-10" dirty="0">
                <a:solidFill>
                  <a:srgbClr val="000000"/>
                </a:solidFill>
              </a:rPr>
              <a:t> хоровод»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C000">
              <a:alpha val="5294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0095" cy="6856095"/>
            <a:chOff x="0" y="0"/>
            <a:chExt cx="12190095" cy="685609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4944" y="1818132"/>
              <a:ext cx="2407920" cy="18074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89714" cy="6855713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3584575" y="508253"/>
            <a:ext cx="342963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592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Семь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подружек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голосистых,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Семь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звоночков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серебристых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Дружно,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весело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живут,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Звонко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песенки</a:t>
            </a:r>
            <a:r>
              <a:rPr sz="18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поют.</a:t>
            </a:r>
            <a:endParaRPr sz="1800">
              <a:latin typeface="Times New Roman"/>
              <a:cs typeface="Times New Roman"/>
            </a:endParaRPr>
          </a:p>
          <a:p>
            <a:pPr marL="12700" marR="334010" algn="just">
              <a:lnSpc>
                <a:spcPct val="100000"/>
              </a:lnSpc>
            </a:pP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Домик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их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открыт 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всем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детям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Заходите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 они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вас встретят!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Тайны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музыки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расскажут,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мир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волшебный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путь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покажут.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Если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будете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стараться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усердно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заниматься,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То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терпение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труд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Вас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к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успеху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приведут!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65175" y="774191"/>
            <a:ext cx="11257280" cy="5681980"/>
            <a:chOff x="265175" y="774191"/>
            <a:chExt cx="11257280" cy="568198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5175" y="4181856"/>
              <a:ext cx="3340608" cy="227380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87768" y="774191"/>
              <a:ext cx="4234433" cy="317677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05199" y="4378451"/>
              <a:ext cx="1825752" cy="193548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30367" y="4181856"/>
              <a:ext cx="3340608" cy="227380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467344" y="4407407"/>
              <a:ext cx="1825752" cy="19354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344881"/>
            <a:ext cx="16414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CC0000"/>
                </a:solidFill>
                <a:latin typeface="Arial"/>
                <a:cs typeface="Arial"/>
              </a:rPr>
              <a:t>Нотная</a:t>
            </a:r>
            <a:r>
              <a:rPr sz="1800" b="1" spc="-4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CC0000"/>
                </a:solidFill>
                <a:latin typeface="Arial"/>
                <a:cs typeface="Arial"/>
              </a:rPr>
              <a:t>азбука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834643"/>
            <a:ext cx="2980055" cy="4445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03225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гаммы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составляют, </a:t>
            </a:r>
            <a:r>
              <a:rPr sz="1600" b="1" spc="-4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Если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выстроятся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ряд.</a:t>
            </a:r>
            <a:endParaRPr sz="1600">
              <a:latin typeface="Arial"/>
              <a:cs typeface="Arial"/>
            </a:endParaRPr>
          </a:p>
          <a:p>
            <a:pPr marL="12700" marR="407670">
              <a:lnSpc>
                <a:spcPct val="100000"/>
              </a:lnSpc>
            </a:pP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чувства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выражают,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Если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музыке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40" dirty="0">
                <a:solidFill>
                  <a:srgbClr val="001F5F"/>
                </a:solidFill>
                <a:latin typeface="Arial"/>
                <a:cs typeface="Arial"/>
              </a:rPr>
              <a:t>звучат.</a:t>
            </a:r>
            <a:endParaRPr sz="1600">
              <a:latin typeface="Arial"/>
              <a:cs typeface="Arial"/>
            </a:endParaRPr>
          </a:p>
          <a:p>
            <a:pPr marL="12700" marR="508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И, как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буквы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предложенье,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001F5F"/>
                </a:solidFill>
                <a:latin typeface="Arial"/>
                <a:cs typeface="Arial"/>
              </a:rPr>
              <a:t>–</a:t>
            </a:r>
            <a:r>
              <a:rPr sz="1000" b="1" spc="1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музыки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прочтенье.</a:t>
            </a:r>
            <a:endParaRPr sz="1600">
              <a:latin typeface="Arial"/>
              <a:cs typeface="Arial"/>
            </a:endParaRPr>
          </a:p>
          <a:p>
            <a:pPr marL="12700" marR="214629">
              <a:lnSpc>
                <a:spcPts val="1970"/>
              </a:lnSpc>
              <a:spcBef>
                <a:spcPts val="219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А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всего-то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их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1F5F"/>
                </a:solidFill>
                <a:latin typeface="Arial"/>
                <a:cs typeface="Arial"/>
              </a:rPr>
              <a:t>-</a:t>
            </a:r>
            <a:r>
              <a:rPr sz="18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семь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штук.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И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у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каждой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001F5F"/>
                </a:solidFill>
                <a:latin typeface="Arial"/>
                <a:cs typeface="Arial"/>
              </a:rPr>
              <a:t>–</a:t>
            </a:r>
            <a:r>
              <a:rPr sz="1000" b="1" spc="1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сольный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звук.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1845"/>
              </a:lnSpc>
            </a:pPr>
            <a:r>
              <a:rPr sz="1600" b="1" spc="-35" dirty="0">
                <a:solidFill>
                  <a:srgbClr val="001F5F"/>
                </a:solidFill>
                <a:latin typeface="Arial"/>
                <a:cs typeface="Arial"/>
              </a:rPr>
              <a:t>Только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сколько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комбинаций,</a:t>
            </a:r>
            <a:endParaRPr sz="1600">
              <a:latin typeface="Arial"/>
              <a:cs typeface="Arial"/>
            </a:endParaRPr>
          </a:p>
          <a:p>
            <a:pPr marL="12700" marR="501650">
              <a:lnSpc>
                <a:spcPct val="100000"/>
              </a:lnSpc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Музыкальных вариаций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Память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нотная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хранит!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Нет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числа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для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всех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 мелодий,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Что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из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этих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выходит,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 музыкальный</a:t>
            </a:r>
            <a:r>
              <a:rPr sz="1600" b="1" spc="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мир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40" dirty="0">
                <a:solidFill>
                  <a:srgbClr val="001F5F"/>
                </a:solidFill>
                <a:latin typeface="Arial"/>
                <a:cs typeface="Arial"/>
              </a:rPr>
              <a:t>манит.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*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*</a:t>
            </a:r>
            <a:r>
              <a:rPr sz="16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*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у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меня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спроси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001F5F"/>
                </a:solidFill>
                <a:latin typeface="Arial"/>
                <a:cs typeface="Arial"/>
              </a:rPr>
              <a:t>–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До,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ре,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ми,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фа,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соль,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ля,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си.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i="1" spc="-5" dirty="0">
                <a:solidFill>
                  <a:srgbClr val="001F5F"/>
                </a:solidFill>
                <a:latin typeface="Arial"/>
                <a:cs typeface="Arial"/>
              </a:rPr>
              <a:t>(Е.</a:t>
            </a:r>
            <a:r>
              <a:rPr sz="1600" b="1" i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i="1" spc="-15" dirty="0">
                <a:solidFill>
                  <a:srgbClr val="001F5F"/>
                </a:solidFill>
                <a:latin typeface="Arial"/>
                <a:cs typeface="Arial"/>
              </a:rPr>
              <a:t>Загорученко)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36738" y="396621"/>
            <a:ext cx="3192780" cy="2269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2357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Нот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свете</a:t>
            </a:r>
            <a:r>
              <a:rPr sz="18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ровно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СЕМЬ, </a:t>
            </a:r>
            <a:r>
              <a:rPr sz="1800" b="1" spc="-39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они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известны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всем.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30" dirty="0">
                <a:solidFill>
                  <a:srgbClr val="C00000"/>
                </a:solidFill>
                <a:latin typeface="Calibri"/>
                <a:cs typeface="Calibri"/>
              </a:rPr>
              <a:t>ДО,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РЕ,</a:t>
            </a: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МИ, </a:t>
            </a: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ФА, </a:t>
            </a:r>
            <a:r>
              <a:rPr sz="1800" b="1" spc="-15" dirty="0">
                <a:solidFill>
                  <a:srgbClr val="C00000"/>
                </a:solidFill>
                <a:latin typeface="Calibri"/>
                <a:cs typeface="Calibri"/>
              </a:rPr>
              <a:t>СОЛЬ,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ЛЯ,</a:t>
            </a:r>
            <a:r>
              <a:rPr sz="1800" b="1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СИ</a:t>
            </a:r>
            <a:r>
              <a:rPr sz="1800" b="1" spc="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–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Нотки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гости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пригласи!</a:t>
            </a:r>
            <a:endParaRPr sz="1800">
              <a:latin typeface="Calibri"/>
              <a:cs typeface="Calibri"/>
            </a:endParaRPr>
          </a:p>
          <a:p>
            <a:pPr marL="12700" marR="604520">
              <a:lnSpc>
                <a:spcPct val="100000"/>
              </a:lnSpc>
              <a:spcBef>
                <a:spcPts val="385"/>
              </a:spcBef>
            </a:pPr>
            <a:r>
              <a:rPr sz="1800" b="1" spc="-20" dirty="0">
                <a:solidFill>
                  <a:srgbClr val="C00000"/>
                </a:solidFill>
                <a:latin typeface="Calibri"/>
                <a:cs typeface="Calibri"/>
              </a:rPr>
              <a:t>ДО </a:t>
            </a:r>
            <a:r>
              <a:rPr sz="1800" b="1" dirty="0">
                <a:solidFill>
                  <a:srgbClr val="C00000"/>
                </a:solidFill>
                <a:latin typeface="Calibri"/>
                <a:cs typeface="Calibri"/>
              </a:rPr>
              <a:t>–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это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Домик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во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дворе,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это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Репка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нотка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РЕ.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Ми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бурый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Мишка косолапый,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Сосёт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берлоге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сладко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лапу.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36738" y="2805176"/>
            <a:ext cx="4049395" cy="1245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0" dirty="0">
                <a:solidFill>
                  <a:srgbClr val="C00000"/>
                </a:solidFill>
                <a:latin typeface="Calibri"/>
                <a:cs typeface="Calibri"/>
              </a:rPr>
              <a:t>ФА</a:t>
            </a:r>
            <a:r>
              <a:rPr sz="2000" b="1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будто</a:t>
            </a:r>
            <a:r>
              <a:rPr sz="20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машины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Фара,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СОЛЬ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– 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Солнце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синем небе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встало. </a:t>
            </a:r>
            <a:r>
              <a:rPr sz="2000" b="1" spc="-4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 вместе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ноты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40" dirty="0">
                <a:solidFill>
                  <a:srgbClr val="C00000"/>
                </a:solidFill>
                <a:latin typeface="Calibri"/>
                <a:cs typeface="Calibri"/>
              </a:rPr>
              <a:t>ФА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 и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СОЛЬ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Стручок</a:t>
            </a:r>
            <a:r>
              <a:rPr sz="20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000" b="1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имени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ФАСОЛЬ.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36738" y="4329429"/>
            <a:ext cx="3604260" cy="1245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ЛЯ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реки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поёт</a:t>
            </a:r>
            <a:r>
              <a:rPr sz="20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Лягушка,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Ей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вторят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0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камышах подружки. </a:t>
            </a:r>
            <a:r>
              <a:rPr sz="2000" b="1" spc="-43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C00000"/>
                </a:solidFill>
                <a:latin typeface="Calibri"/>
                <a:cs typeface="Calibri"/>
              </a:rPr>
              <a:t>СИ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– 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сине-жёлтая</a:t>
            </a:r>
            <a:r>
              <a:rPr sz="20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Синица</a:t>
            </a:r>
            <a:r>
              <a:rPr sz="20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Красивая</a:t>
            </a:r>
            <a:r>
              <a:rPr sz="20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лесная</a:t>
            </a:r>
            <a:r>
              <a:rPr sz="20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птица.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1503" y="978408"/>
            <a:ext cx="4093463" cy="2785872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3080004" y="4236720"/>
            <a:ext cx="4697730" cy="2285365"/>
            <a:chOff x="3080004" y="4236720"/>
            <a:chExt cx="4697730" cy="228536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13988" y="4236720"/>
              <a:ext cx="4063746" cy="228523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80004" y="4332732"/>
              <a:ext cx="1271016" cy="198577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61534" y="519760"/>
            <a:ext cx="4008120" cy="3745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Ноты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домике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живут,</a:t>
            </a:r>
            <a:endParaRPr sz="1800">
              <a:latin typeface="Calibri"/>
              <a:cs typeface="Calibri"/>
            </a:endParaRPr>
          </a:p>
          <a:p>
            <a:pPr marL="12700" marR="1042035">
              <a:lnSpc>
                <a:spcPct val="100000"/>
              </a:lnSpc>
              <a:spcBef>
                <a:spcPts val="5"/>
              </a:spcBef>
            </a:pPr>
            <a:r>
              <a:rPr sz="1800" b="1" spc="-10" dirty="0">
                <a:solidFill>
                  <a:srgbClr val="C00000"/>
                </a:solidFill>
                <a:latin typeface="Calibri"/>
                <a:cs typeface="Calibri"/>
              </a:rPr>
              <a:t>НОТНЫМ </a:t>
            </a:r>
            <a:r>
              <a:rPr sz="1800" b="1" spc="-25" dirty="0">
                <a:solidFill>
                  <a:srgbClr val="C00000"/>
                </a:solidFill>
                <a:latin typeface="Calibri"/>
                <a:cs typeface="Calibri"/>
              </a:rPr>
              <a:t>СТАНОМ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дом 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зовут.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Пять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ЛИНЕЕК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начертили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Дом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ноток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получили.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Чтобы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нотки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зазвучали,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Нужен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ноткам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свой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начальник.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Познакомьтесь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КЛЮЧ</a:t>
            </a:r>
            <a:r>
              <a:rPr sz="1800" b="1" spc="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C00000"/>
                </a:solidFill>
                <a:latin typeface="Calibri"/>
                <a:cs typeface="Calibri"/>
              </a:rPr>
              <a:t>СКРИПИЧНЫЙ</a:t>
            </a:r>
            <a:r>
              <a:rPr sz="1800" b="1" spc="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– </a:t>
            </a:r>
            <a:r>
              <a:rPr sz="1800" b="1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Командир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отличный!</a:t>
            </a:r>
            <a:endParaRPr sz="1800">
              <a:latin typeface="Calibri"/>
              <a:cs typeface="Calibri"/>
            </a:endParaRPr>
          </a:p>
          <a:p>
            <a:pPr marL="76835" marR="1418590">
              <a:lnSpc>
                <a:spcPct val="100000"/>
              </a:lnSpc>
              <a:spcBef>
                <a:spcPts val="1200"/>
              </a:spcBef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Днём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ночью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неустанно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Он</a:t>
            </a:r>
            <a:r>
              <a:rPr sz="1800" b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стоит</a:t>
            </a:r>
            <a:r>
              <a:rPr sz="18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b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начале</a:t>
            </a:r>
            <a:r>
              <a:rPr sz="1800" b="1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стана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всем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нотам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говорит:</a:t>
            </a:r>
            <a:endParaRPr sz="1800">
              <a:latin typeface="Calibri"/>
              <a:cs typeface="Calibri"/>
            </a:endParaRPr>
          </a:p>
          <a:p>
            <a:pPr marL="76835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«Путь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для музыки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открыт!»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31352" y="487680"/>
            <a:ext cx="2279904" cy="2132076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635508" y="1037844"/>
            <a:ext cx="9377680" cy="4648200"/>
            <a:chOff x="635508" y="1037844"/>
            <a:chExt cx="9377680" cy="46482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5508" y="1037844"/>
              <a:ext cx="4201668" cy="46482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23972" y="1737360"/>
              <a:ext cx="422148" cy="36118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33016" y="2790444"/>
              <a:ext cx="347471" cy="29718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6119" y="1615440"/>
              <a:ext cx="423671" cy="3596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54779" y="2612136"/>
              <a:ext cx="432816" cy="36880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8488" y="2827020"/>
              <a:ext cx="347472" cy="29718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9503" y="3589020"/>
              <a:ext cx="422147" cy="36118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1180" y="4323588"/>
              <a:ext cx="423671" cy="36118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31591" y="5326379"/>
              <a:ext cx="423671" cy="35966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52087" y="5245608"/>
              <a:ext cx="423672" cy="36118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46804" y="5166359"/>
              <a:ext cx="422148" cy="3596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79263" y="4728972"/>
              <a:ext cx="1385315" cy="95707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73140" y="4727447"/>
              <a:ext cx="1385315" cy="95859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51776" y="4727447"/>
              <a:ext cx="1383792" cy="95859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28888" y="4727447"/>
              <a:ext cx="1383792" cy="9585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35807" y="4261103"/>
            <a:ext cx="5830824" cy="21564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37743" y="2682620"/>
            <a:ext cx="5321935" cy="1457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CC0000"/>
                </a:solidFill>
                <a:latin typeface="Arial"/>
                <a:cs typeface="Arial"/>
              </a:rPr>
              <a:t>Скрипичный</a:t>
            </a:r>
            <a:r>
              <a:rPr sz="1600" b="1" spc="-2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CC0000"/>
                </a:solidFill>
                <a:latin typeface="Arial"/>
                <a:cs typeface="Arial"/>
              </a:rPr>
              <a:t>ключ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35" dirty="0">
                <a:solidFill>
                  <a:srgbClr val="001F5F"/>
                </a:solidFill>
                <a:latin typeface="Arial"/>
                <a:cs typeface="Arial"/>
              </a:rPr>
              <a:t>Только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скажет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нотам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он: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«Быстро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стройтесь</a:t>
            </a:r>
            <a:r>
              <a:rPr sz="1600" b="1" spc="7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ряд!»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бегут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к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нему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все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встают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подряд.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25" dirty="0">
                <a:solidFill>
                  <a:srgbClr val="001F5F"/>
                </a:solidFill>
                <a:latin typeface="Arial"/>
                <a:cs typeface="Arial"/>
              </a:rPr>
              <a:t>Ключ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скрипичный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строит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по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порядку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тесно,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75" dirty="0">
                <a:solidFill>
                  <a:srgbClr val="001F5F"/>
                </a:solidFill>
                <a:latin typeface="Arial"/>
                <a:cs typeface="Arial"/>
              </a:rPr>
              <a:t>Тот,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кто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их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1F5F"/>
                </a:solidFill>
                <a:latin typeface="Arial"/>
                <a:cs typeface="Arial"/>
              </a:rPr>
              <a:t>потом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споёт,</a:t>
            </a:r>
            <a:r>
              <a:rPr sz="1600" b="1" spc="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тот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получит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песню.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19520" y="414019"/>
            <a:ext cx="484378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CC0000"/>
                </a:solidFill>
                <a:latin typeface="Arial"/>
                <a:cs typeface="Arial"/>
              </a:rPr>
              <a:t>Скрипичный</a:t>
            </a:r>
            <a:r>
              <a:rPr sz="1600" b="1" spc="-2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CC0000"/>
                </a:solidFill>
                <a:latin typeface="Arial"/>
                <a:cs typeface="Arial"/>
              </a:rPr>
              <a:t>ключ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Строчка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пять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линеек,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как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пальцы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у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руки,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 на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каждой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линии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написаны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значки.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А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начале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строчки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–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знак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необычный.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музыке</a:t>
            </a:r>
            <a:r>
              <a:rPr sz="1600" b="1" spc="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все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знают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–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это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ключ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скрипичный.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Командир,</a:t>
            </a:r>
            <a:r>
              <a:rPr sz="1600" b="1" spc="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скрипичный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ключ,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всеми</a:t>
            </a:r>
            <a:r>
              <a:rPr sz="16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1F5F"/>
                </a:solidFill>
                <a:latin typeface="Arial"/>
                <a:cs typeface="Arial"/>
              </a:rPr>
              <a:t>управляет,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001F5F"/>
                </a:solidFill>
                <a:latin typeface="Arial"/>
                <a:cs typeface="Arial"/>
              </a:rPr>
              <a:t>Потому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Arial"/>
                <a:cs typeface="Arial"/>
              </a:rPr>
              <a:t>ноты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1F5F"/>
                </a:solidFill>
                <a:latin typeface="Arial"/>
                <a:cs typeface="Arial"/>
              </a:rPr>
              <a:t>ключ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5" dirty="0">
                <a:solidFill>
                  <a:srgbClr val="001F5F"/>
                </a:solidFill>
                <a:latin typeface="Arial"/>
                <a:cs typeface="Arial"/>
              </a:rPr>
              <a:t>этот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35" dirty="0">
                <a:solidFill>
                  <a:srgbClr val="001F5F"/>
                </a:solidFill>
                <a:latin typeface="Arial"/>
                <a:cs typeface="Arial"/>
              </a:rPr>
              <a:t>уважают.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891027" y="541019"/>
            <a:ext cx="7876540" cy="4069079"/>
            <a:chOff x="2891027" y="541019"/>
            <a:chExt cx="7876540" cy="4069079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63583" y="2592324"/>
              <a:ext cx="1903476" cy="20177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91027" y="541019"/>
              <a:ext cx="1613915" cy="252069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26807" y="2432303"/>
              <a:ext cx="1447800" cy="204825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54373" y="1047369"/>
            <a:ext cx="3851910" cy="5147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481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День</a:t>
            </a:r>
            <a:r>
              <a:rPr sz="2400" b="1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24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днём, </a:t>
            </a:r>
            <a:r>
              <a:rPr sz="2400" b="1" spc="-5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25" dirty="0">
                <a:solidFill>
                  <a:srgbClr val="001F5F"/>
                </a:solidFill>
                <a:latin typeface="Calibri"/>
                <a:cs typeface="Calibri"/>
              </a:rPr>
              <a:t>годом</a:t>
            </a:r>
            <a:r>
              <a:rPr sz="24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год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Водят</a:t>
            </a:r>
            <a:r>
              <a:rPr sz="24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ноты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хоровод,</a:t>
            </a:r>
            <a:endParaRPr sz="2400">
              <a:latin typeface="Calibri"/>
              <a:cs typeface="Calibri"/>
            </a:endParaRPr>
          </a:p>
          <a:p>
            <a:pPr marL="12700" marR="570230">
              <a:lnSpc>
                <a:spcPct val="100000"/>
              </a:lnSpc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давно известно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всем</a:t>
            </a:r>
            <a:r>
              <a:rPr sz="24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– </a:t>
            </a:r>
            <a:r>
              <a:rPr sz="2400" b="1" spc="-5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Их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на свете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ровно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семь.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Хорошо</a:t>
            </a:r>
            <a:r>
              <a:rPr sz="2400" b="1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бы</a:t>
            </a:r>
            <a:r>
              <a:rPr sz="2400" b="1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нам</a:t>
            </a:r>
            <a:r>
              <a:rPr sz="2400" b="1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суметь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 В 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хороводе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ними петь. </a:t>
            </a:r>
            <a:r>
              <a:rPr sz="2400" b="1" spc="-5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5" dirty="0">
                <a:solidFill>
                  <a:srgbClr val="001F5F"/>
                </a:solidFill>
                <a:latin typeface="Calibri"/>
                <a:cs typeface="Calibri"/>
              </a:rPr>
              <a:t>Так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пойди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же 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пригласи: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До,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ре,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ми, фа,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соль,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ля,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си.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Ля-ля,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фа-фа,</a:t>
            </a:r>
            <a:r>
              <a:rPr sz="2400" b="1" spc="5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соль-ля-соль,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круг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вступает</a:t>
            </a:r>
            <a:r>
              <a:rPr sz="24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знак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Бемоль. </a:t>
            </a:r>
            <a:r>
              <a:rPr sz="2400" b="1" spc="-5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Пляшут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 ноты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чудеса!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До-си-ля-соль,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До-си-ля-соль</a:t>
            </a:r>
            <a:r>
              <a:rPr sz="24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Фа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ля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фа!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2635" y="198107"/>
            <a:ext cx="7006590" cy="95784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9584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Музыка</a:t>
            </a:r>
            <a:r>
              <a:rPr spc="-20" dirty="0"/>
              <a:t> </a:t>
            </a:r>
            <a:r>
              <a:rPr dirty="0"/>
              <a:t>В.</a:t>
            </a:r>
            <a:r>
              <a:rPr spc="-5" dirty="0"/>
              <a:t> </a:t>
            </a:r>
            <a:r>
              <a:rPr spc="-25" dirty="0"/>
              <a:t>Герчика,</a:t>
            </a:r>
            <a:r>
              <a:rPr spc="-40" dirty="0"/>
              <a:t> </a:t>
            </a:r>
            <a:r>
              <a:rPr spc="-5" dirty="0"/>
              <a:t>стихи</a:t>
            </a:r>
            <a:r>
              <a:rPr spc="-10" dirty="0"/>
              <a:t> </a:t>
            </a:r>
            <a:r>
              <a:rPr spc="-5" dirty="0"/>
              <a:t>Н.</a:t>
            </a:r>
            <a:r>
              <a:rPr dirty="0"/>
              <a:t> </a:t>
            </a:r>
            <a:r>
              <a:rPr spc="-10" dirty="0"/>
              <a:t>Френкель</a:t>
            </a:r>
            <a:r>
              <a:rPr spc="-15" dirty="0"/>
              <a:t> </a:t>
            </a:r>
            <a:r>
              <a:rPr dirty="0"/>
              <a:t>«Нотный</a:t>
            </a:r>
            <a:r>
              <a:rPr spc="-20" dirty="0"/>
              <a:t> </a:t>
            </a:r>
            <a:r>
              <a:rPr spc="-10" dirty="0"/>
              <a:t>хоровод»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434340" y="1650492"/>
            <a:ext cx="11252200" cy="4872355"/>
            <a:chOff x="434340" y="1650492"/>
            <a:chExt cx="11252200" cy="487235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19999" y="1650492"/>
              <a:ext cx="4066032" cy="333908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4340" y="4835652"/>
              <a:ext cx="2945892" cy="168706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0488" y="228600"/>
            <a:ext cx="7369302" cy="64137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9204" y="1903476"/>
              <a:ext cx="4294632" cy="290626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220" y="140195"/>
              <a:ext cx="4662678" cy="974610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567334" y="281178"/>
            <a:ext cx="40481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Музыка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А.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Островский,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слова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З.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Петрова</a:t>
            </a:r>
            <a:endParaRPr sz="1800">
              <a:latin typeface="Calibri"/>
              <a:cs typeface="Calibri"/>
            </a:endParaRPr>
          </a:p>
          <a:p>
            <a:pPr marR="45085" algn="ctr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«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До,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Ре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Ми,Фа,</a:t>
            </a:r>
            <a:r>
              <a:rPr sz="18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Соль»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10683" y="354838"/>
            <a:ext cx="335597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14094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Чтоб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выучиться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пению, </a:t>
            </a:r>
            <a:r>
              <a:rPr sz="1800" b="1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Имеем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мы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терпение.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чтоб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урок у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нас не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зря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прошел,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Должны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мы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старательны,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Послушны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внимательны,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выучить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все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ноты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хорошо!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10683" y="2275459"/>
            <a:ext cx="3916679" cy="4141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C00000"/>
                </a:solidFill>
                <a:latin typeface="Calibri"/>
                <a:cs typeface="Calibri"/>
              </a:rPr>
              <a:t>Припев: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ре,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ми, фа,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соль,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ля,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си,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си,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ля,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соль,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фа,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ми,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ре,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12700" marR="109982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Возьмем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свои</a:t>
            </a:r>
            <a:r>
              <a:rPr sz="18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тетрадки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мы, </a:t>
            </a:r>
            <a:r>
              <a:rPr sz="1800" b="1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ноты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порядку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мы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Запишем,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чтобы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каждый помнить 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мог. </a:t>
            </a:r>
            <a:r>
              <a:rPr sz="1800" b="1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Должны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мы</a:t>
            </a:r>
            <a:r>
              <a:rPr sz="18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sz="18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старательны,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Послушны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внимательны,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дома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каждый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день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учить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урок!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i="1" spc="-5" dirty="0">
                <a:solidFill>
                  <a:srgbClr val="C00000"/>
                </a:solidFill>
                <a:latin typeface="Calibri"/>
                <a:cs typeface="Calibri"/>
              </a:rPr>
              <a:t>Припев: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ре,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ми,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фа,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соль,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ля,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си,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До,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си,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ля,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соль,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фа,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ми,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ре,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05543" y="1973579"/>
            <a:ext cx="1793748" cy="28041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5911" y="192023"/>
            <a:ext cx="4656582" cy="81610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19176" y="424053"/>
            <a:ext cx="10837545" cy="490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8861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«Как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мальчик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познакомился</a:t>
            </a:r>
            <a:r>
              <a:rPr sz="1800" b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нотками»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200">
              <a:latin typeface="Calibri"/>
              <a:cs typeface="Calibri"/>
            </a:endParaRPr>
          </a:p>
          <a:p>
            <a:pPr marL="12700" marR="5080">
              <a:lnSpc>
                <a:spcPct val="114999"/>
              </a:lnSpc>
            </a:pP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Вечером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мальчик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долго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мог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заснуть.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Уже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давно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спало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солнышко,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спала 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вся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Земля. Не спали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только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звезды.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Они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звенели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вышине.</a:t>
            </a:r>
            <a:r>
              <a:rPr sz="1800" b="1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Мальчику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очень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хотелось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поймать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песенку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но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звезды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были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слишком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высоко.</a:t>
            </a:r>
            <a:endParaRPr sz="1800">
              <a:latin typeface="Times New Roman"/>
              <a:cs typeface="Times New Roman"/>
            </a:endParaRPr>
          </a:p>
          <a:p>
            <a:pPr marL="297180" indent="-285115">
              <a:lnSpc>
                <a:spcPct val="100000"/>
              </a:lnSpc>
              <a:spcBef>
                <a:spcPts val="1320"/>
              </a:spcBef>
              <a:buChar char="—"/>
              <a:tabLst>
                <a:tab pos="297815" algn="l"/>
              </a:tabLst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Музыка,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помоги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мне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поймать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песню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звезд,</a:t>
            </a:r>
            <a:r>
              <a:rPr sz="18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попросил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мальчик.</a:t>
            </a:r>
            <a:endParaRPr sz="1800">
              <a:latin typeface="Times New Roman"/>
              <a:cs typeface="Times New Roman"/>
            </a:endParaRPr>
          </a:p>
          <a:p>
            <a:pPr marL="12700" marR="201295">
              <a:lnSpc>
                <a:spcPct val="114999"/>
              </a:lnSpc>
              <a:spcBef>
                <a:spcPts val="1000"/>
              </a:spcBef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Звезды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запели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громче,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 с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небес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спустилась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фея.</a:t>
            </a:r>
            <a:r>
              <a:rPr sz="18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ее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бездонных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глазах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сверкали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звезды.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Ее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солнечные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локоны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блестели,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как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песня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солнышка.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Ее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платье,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сотканное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из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хрустальных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капель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воды,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журчало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голосом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ручьев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рек.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При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взмахе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ее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радужных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воздушных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крыльев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звучала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песня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радуги.</a:t>
            </a:r>
            <a:endParaRPr sz="1800">
              <a:latin typeface="Times New Roman"/>
              <a:cs typeface="Times New Roman"/>
            </a:endParaRPr>
          </a:p>
          <a:p>
            <a:pPr marL="12700" marR="2339975">
              <a:lnSpc>
                <a:spcPct val="114999"/>
              </a:lnSpc>
              <a:spcBef>
                <a:spcPts val="844"/>
              </a:spcBef>
              <a:buChar char="—"/>
              <a:tabLst>
                <a:tab pos="297815" algn="l"/>
              </a:tabLst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фея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Музыки,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малыш.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подарила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тебе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чудесный</a:t>
            </a:r>
            <a:r>
              <a:rPr sz="18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дар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слышать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Музыку.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Люди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очень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редко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получают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меня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этот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небесный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дар.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Но </a:t>
            </a:r>
            <a:r>
              <a:rPr sz="1800"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вижу,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тебе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этого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мало.</a:t>
            </a:r>
            <a:endParaRPr sz="1800">
              <a:latin typeface="Times New Roman"/>
              <a:cs typeface="Times New Roman"/>
            </a:endParaRPr>
          </a:p>
          <a:p>
            <a:pPr marL="297180" indent="-285115">
              <a:lnSpc>
                <a:spcPct val="100000"/>
              </a:lnSpc>
              <a:spcBef>
                <a:spcPts val="1175"/>
              </a:spcBef>
              <a:buChar char="—"/>
              <a:tabLst>
                <a:tab pos="297815" algn="l"/>
              </a:tabLst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Спасибо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за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твой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волшебный</a:t>
            </a:r>
            <a:r>
              <a:rPr sz="18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подарок,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Музыка,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—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вежливо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поблагодарил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мальчик.</a:t>
            </a:r>
            <a:endParaRPr sz="1800">
              <a:latin typeface="Times New Roman"/>
              <a:cs typeface="Times New Roman"/>
            </a:endParaRPr>
          </a:p>
          <a:p>
            <a:pPr marL="12700" marR="343535">
              <a:lnSpc>
                <a:spcPct val="114999"/>
              </a:lnSpc>
              <a:spcBef>
                <a:spcPts val="5"/>
              </a:spcBef>
              <a:buChar char="—"/>
              <a:tabLst>
                <a:tab pos="297815" algn="l"/>
              </a:tabLst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Мне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жаль,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что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другие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люди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не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получили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от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тебя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такого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подарка.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Если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я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поймаю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твои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песенки,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все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смогут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услышать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их.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808" y="442422"/>
            <a:ext cx="11141075" cy="424624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97180" indent="-285115">
              <a:lnSpc>
                <a:spcPct val="100000"/>
              </a:lnSpc>
              <a:spcBef>
                <a:spcPts val="425"/>
              </a:spcBef>
              <a:buChar char="—"/>
              <a:tabLst>
                <a:tab pos="297815" algn="l"/>
              </a:tabLst>
            </a:pP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Это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достойная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цель, —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засмеялась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фея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Музыки.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—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На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самом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деле 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все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просто.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Что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делают 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люди,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чтобы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сохранить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свои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слова?</a:t>
            </a:r>
            <a:endParaRPr sz="1800">
              <a:latin typeface="Times New Roman"/>
              <a:cs typeface="Times New Roman"/>
            </a:endParaRPr>
          </a:p>
          <a:p>
            <a:pPr marL="297180" indent="-285115">
              <a:lnSpc>
                <a:spcPct val="100000"/>
              </a:lnSpc>
              <a:spcBef>
                <a:spcPts val="1320"/>
              </a:spcBef>
              <a:buChar char="—"/>
              <a:tabLst>
                <a:tab pos="297815" algn="l"/>
              </a:tabLst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Они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их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записывают,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—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ответил</a:t>
            </a:r>
            <a:r>
              <a:rPr sz="18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мальчик.</a:t>
            </a:r>
            <a:endParaRPr sz="1800">
              <a:latin typeface="Times New Roman"/>
              <a:cs typeface="Times New Roman"/>
            </a:endParaRPr>
          </a:p>
          <a:p>
            <a:pPr marL="297180" indent="-285115">
              <a:lnSpc>
                <a:spcPct val="100000"/>
              </a:lnSpc>
              <a:spcBef>
                <a:spcPts val="1320"/>
              </a:spcBef>
              <a:buChar char="—"/>
              <a:tabLst>
                <a:tab pos="297815" algn="l"/>
              </a:tabLst>
            </a:pP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Правильно,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нужно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научиться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записывать</a:t>
            </a:r>
            <a:r>
              <a:rPr sz="1800" b="1" spc="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музыку.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Тебе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помогут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в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этом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деле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семь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моих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дочек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ноток</a:t>
            </a:r>
            <a:r>
              <a:rPr sz="18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нотная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тетрадь.</a:t>
            </a:r>
            <a:endParaRPr sz="1800">
              <a:latin typeface="Times New Roman"/>
              <a:cs typeface="Times New Roman"/>
            </a:endParaRPr>
          </a:p>
          <a:p>
            <a:pPr marL="12700" marR="158750">
              <a:lnSpc>
                <a:spcPct val="114999"/>
              </a:lnSpc>
              <a:spcBef>
                <a:spcPts val="204"/>
              </a:spcBef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Фея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Музыки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взмахнула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одним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радужным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крылом,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перед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мальчиком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появилась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тетрадка,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которой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все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страницы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были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разлинованы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пятью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линеечками.</a:t>
            </a:r>
            <a:endParaRPr sz="1800">
              <a:latin typeface="Times New Roman"/>
              <a:cs typeface="Times New Roman"/>
            </a:endParaRPr>
          </a:p>
          <a:p>
            <a:pPr marL="12700" marR="313055" indent="55880">
              <a:lnSpc>
                <a:spcPct val="114999"/>
              </a:lnSpc>
              <a:spcBef>
                <a:spcPts val="1010"/>
              </a:spcBef>
            </a:pP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Это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нотная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тетрадь,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а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пять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линеечек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это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дом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ноток,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нотный</a:t>
            </a:r>
            <a:r>
              <a:rPr sz="1800" b="1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стан,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—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объяснила</a:t>
            </a:r>
            <a:r>
              <a:rPr sz="1800" b="1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фея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Музыки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взмахнула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другим крылом.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8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Оттуда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вылетели</a:t>
            </a:r>
            <a:r>
              <a:rPr sz="18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семь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ноток.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Они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кружились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воздухе,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превращаясь</a:t>
            </a:r>
            <a:r>
              <a:rPr sz="1800" b="1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то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золотые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искорки,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то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14999"/>
              </a:lnSpc>
              <a:spcBef>
                <a:spcPts val="5"/>
              </a:spcBef>
            </a:pP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хрустальные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капельки.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Потом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нотки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превратились</a:t>
            </a:r>
            <a:r>
              <a:rPr sz="1800" b="1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в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овальчики,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прыгнули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 в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нотную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тетрадь</a:t>
            </a:r>
            <a:r>
              <a:rPr sz="1800" b="1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1F5F"/>
                </a:solidFill>
                <a:latin typeface="Times New Roman"/>
                <a:cs typeface="Times New Roman"/>
              </a:rPr>
              <a:t>и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 уселись</a:t>
            </a:r>
            <a:r>
              <a:rPr sz="1800" b="1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на </a:t>
            </a:r>
            <a:r>
              <a:rPr sz="1800" b="1" spc="-43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линеечках.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35323" y="4764023"/>
            <a:ext cx="4130039" cy="15270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980</Words>
  <Application>Microsoft Office PowerPoint</Application>
  <PresentationFormat>Широкоэкранный</PresentationFormat>
  <Paragraphs>96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 Урок музыки в 4 классе «Водят ноты хоровод»</vt:lpstr>
      <vt:lpstr>Презентация PowerPoint</vt:lpstr>
      <vt:lpstr>Презентация PowerPoint</vt:lpstr>
      <vt:lpstr>Презентация PowerPoint</vt:lpstr>
      <vt:lpstr>Музыка В. Герчика, стихи Н. Френкель «Нотный хоровод»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Гулин</dc:creator>
  <cp:lastModifiedBy>Лариса</cp:lastModifiedBy>
  <cp:revision>1</cp:revision>
  <dcterms:created xsi:type="dcterms:W3CDTF">2022-11-16T07:46:21Z</dcterms:created>
  <dcterms:modified xsi:type="dcterms:W3CDTF">2022-11-16T16:37:50Z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2017-11-16T00:00:00Z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2022-11-16T00:00:00Z</vt:filetime>
  </property>
</Properties>
</file>