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7" r:id="rId2"/>
    <p:sldId id="313" r:id="rId3"/>
    <p:sldId id="314" r:id="rId4"/>
    <p:sldId id="315" r:id="rId5"/>
    <p:sldId id="351" r:id="rId6"/>
    <p:sldId id="367" r:id="rId7"/>
    <p:sldId id="352" r:id="rId8"/>
    <p:sldId id="368" r:id="rId9"/>
    <p:sldId id="369" r:id="rId10"/>
    <p:sldId id="370" r:id="rId11"/>
    <p:sldId id="371" r:id="rId12"/>
    <p:sldId id="372" r:id="rId13"/>
    <p:sldId id="373" r:id="rId14"/>
    <p:sldId id="374" r:id="rId15"/>
    <p:sldId id="317" r:id="rId16"/>
    <p:sldId id="376" r:id="rId17"/>
    <p:sldId id="377" r:id="rId18"/>
    <p:sldId id="378" r:id="rId19"/>
    <p:sldId id="379" r:id="rId20"/>
    <p:sldId id="380" r:id="rId21"/>
    <p:sldId id="381" r:id="rId22"/>
    <p:sldId id="382" r:id="rId23"/>
    <p:sldId id="384" r:id="rId24"/>
    <p:sldId id="383" r:id="rId25"/>
    <p:sldId id="385" r:id="rId26"/>
    <p:sldId id="387" r:id="rId27"/>
    <p:sldId id="388" r:id="rId28"/>
    <p:sldId id="277" r:id="rId29"/>
  </p:sldIdLst>
  <p:sldSz cx="9144000" cy="6858000" type="screen4x3"/>
  <p:notesSz cx="6761163" cy="9942513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C794"/>
    <a:srgbClr val="777777"/>
    <a:srgbClr val="A87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>
      <p:cViewPr varScale="1">
        <p:scale>
          <a:sx n="69" d="100"/>
          <a:sy n="69" d="100"/>
        </p:scale>
        <p:origin x="36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>
            <a:grpSpLocks/>
          </p:cNvGrpSpPr>
          <p:nvPr userDrawn="1"/>
        </p:nvGrpSpPr>
        <p:grpSpPr bwMode="auto">
          <a:xfrm>
            <a:off x="228600" y="228600"/>
            <a:ext cx="8915400" cy="6527800"/>
            <a:chOff x="144" y="144"/>
            <a:chExt cx="5616" cy="4112"/>
          </a:xfrm>
        </p:grpSpPr>
        <p:sp>
          <p:nvSpPr>
            <p:cNvPr id="5" name="Freeform 7"/>
            <p:cNvSpPr>
              <a:spLocks/>
            </p:cNvSpPr>
            <p:nvPr userDrawn="1"/>
          </p:nvSpPr>
          <p:spPr bwMode="auto">
            <a:xfrm>
              <a:off x="144" y="144"/>
              <a:ext cx="5376" cy="3488"/>
            </a:xfrm>
            <a:custGeom>
              <a:avLst/>
              <a:gdLst>
                <a:gd name="T0" fmla="*/ 0 w 5040"/>
                <a:gd name="T1" fmla="*/ 55732 h 3200"/>
                <a:gd name="T2" fmla="*/ 3878 w 5040"/>
                <a:gd name="T3" fmla="*/ 41358 h 3200"/>
                <a:gd name="T4" fmla="*/ 8613 w 5040"/>
                <a:gd name="T5" fmla="*/ 53059 h 3200"/>
                <a:gd name="T6" fmla="*/ 45232 w 5040"/>
                <a:gd name="T7" fmla="*/ 0 h 32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040" h="3200">
                  <a:moveTo>
                    <a:pt x="0" y="2976"/>
                  </a:moveTo>
                  <a:cubicBezTo>
                    <a:pt x="136" y="2604"/>
                    <a:pt x="272" y="2232"/>
                    <a:pt x="432" y="2208"/>
                  </a:cubicBezTo>
                  <a:cubicBezTo>
                    <a:pt x="592" y="2184"/>
                    <a:pt x="192" y="3200"/>
                    <a:pt x="960" y="2832"/>
                  </a:cubicBezTo>
                  <a:cubicBezTo>
                    <a:pt x="1728" y="2464"/>
                    <a:pt x="3384" y="1232"/>
                    <a:pt x="5040" y="0"/>
                  </a:cubicBezTo>
                </a:path>
              </a:pathLst>
            </a:custGeom>
            <a:noFill/>
            <a:ln w="9525">
              <a:solidFill>
                <a:srgbClr val="CC6600"/>
              </a:solidFill>
              <a:round/>
              <a:headEnd/>
              <a:tailEnd/>
            </a:ln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CC6600"/>
              </a:extrusionClr>
              <a:contourClr>
                <a:srgbClr val="CC6600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flatTx/>
            </a:bodyPr>
            <a:lstStyle/>
            <a:p>
              <a:endParaRPr lang="ru-RU"/>
            </a:p>
          </p:txBody>
        </p:sp>
        <p:sp>
          <p:nvSpPr>
            <p:cNvPr id="6" name="Freeform 8"/>
            <p:cNvSpPr>
              <a:spLocks/>
            </p:cNvSpPr>
            <p:nvPr userDrawn="1"/>
          </p:nvSpPr>
          <p:spPr bwMode="auto">
            <a:xfrm>
              <a:off x="288" y="336"/>
              <a:ext cx="5424" cy="3488"/>
            </a:xfrm>
            <a:custGeom>
              <a:avLst/>
              <a:gdLst>
                <a:gd name="T0" fmla="*/ 0 w 5040"/>
                <a:gd name="T1" fmla="*/ 55732 h 3200"/>
                <a:gd name="T2" fmla="*/ 5229 w 5040"/>
                <a:gd name="T3" fmla="*/ 41358 h 3200"/>
                <a:gd name="T4" fmla="*/ 11665 w 5040"/>
                <a:gd name="T5" fmla="*/ 53059 h 3200"/>
                <a:gd name="T6" fmla="*/ 61189 w 5040"/>
                <a:gd name="T7" fmla="*/ 0 h 32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040" h="3200">
                  <a:moveTo>
                    <a:pt x="0" y="2976"/>
                  </a:moveTo>
                  <a:cubicBezTo>
                    <a:pt x="136" y="2604"/>
                    <a:pt x="272" y="2232"/>
                    <a:pt x="432" y="2208"/>
                  </a:cubicBezTo>
                  <a:cubicBezTo>
                    <a:pt x="592" y="2184"/>
                    <a:pt x="192" y="3200"/>
                    <a:pt x="960" y="2832"/>
                  </a:cubicBezTo>
                  <a:cubicBezTo>
                    <a:pt x="1728" y="2464"/>
                    <a:pt x="3384" y="1232"/>
                    <a:pt x="5040" y="0"/>
                  </a:cubicBezTo>
                </a:path>
              </a:pathLst>
            </a:custGeom>
            <a:noFill/>
            <a:ln w="9525">
              <a:solidFill>
                <a:srgbClr val="987342"/>
              </a:solidFill>
              <a:round/>
              <a:headEnd/>
              <a:tailEnd/>
            </a:ln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987342"/>
              </a:extrusionClr>
              <a:contourClr>
                <a:srgbClr val="987342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flatTx/>
            </a:bodyPr>
            <a:lstStyle/>
            <a:p>
              <a:endParaRPr lang="ru-RU"/>
            </a:p>
          </p:txBody>
        </p:sp>
        <p:sp>
          <p:nvSpPr>
            <p:cNvPr id="7" name="Freeform 9"/>
            <p:cNvSpPr>
              <a:spLocks/>
            </p:cNvSpPr>
            <p:nvPr userDrawn="1"/>
          </p:nvSpPr>
          <p:spPr bwMode="auto">
            <a:xfrm>
              <a:off x="432" y="672"/>
              <a:ext cx="5328" cy="3344"/>
            </a:xfrm>
            <a:custGeom>
              <a:avLst/>
              <a:gdLst>
                <a:gd name="T0" fmla="*/ 0 w 5040"/>
                <a:gd name="T1" fmla="*/ 13289 h 3200"/>
                <a:gd name="T2" fmla="*/ 2867 w 5040"/>
                <a:gd name="T3" fmla="*/ 9851 h 3200"/>
                <a:gd name="T4" fmla="*/ 6354 w 5040"/>
                <a:gd name="T5" fmla="*/ 12646 h 3200"/>
                <a:gd name="T6" fmla="*/ 33340 w 5040"/>
                <a:gd name="T7" fmla="*/ 0 h 32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040" h="3200">
                  <a:moveTo>
                    <a:pt x="0" y="2976"/>
                  </a:moveTo>
                  <a:cubicBezTo>
                    <a:pt x="136" y="2604"/>
                    <a:pt x="272" y="2232"/>
                    <a:pt x="432" y="2208"/>
                  </a:cubicBezTo>
                  <a:cubicBezTo>
                    <a:pt x="592" y="2184"/>
                    <a:pt x="192" y="3200"/>
                    <a:pt x="960" y="2832"/>
                  </a:cubicBezTo>
                  <a:cubicBezTo>
                    <a:pt x="1728" y="2464"/>
                    <a:pt x="3384" y="1232"/>
                    <a:pt x="5040" y="0"/>
                  </a:cubicBezTo>
                </a:path>
              </a:pathLst>
            </a:custGeom>
            <a:noFill/>
            <a:ln w="25400">
              <a:solidFill>
                <a:srgbClr val="9E9A00"/>
              </a:solidFill>
              <a:round/>
              <a:headEnd/>
              <a:tailEnd/>
            </a:ln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9E9A00"/>
              </a:extrusionClr>
              <a:contourClr>
                <a:srgbClr val="9E9A00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flatTx/>
            </a:bodyPr>
            <a:lstStyle/>
            <a:p>
              <a:endParaRPr lang="ru-RU"/>
            </a:p>
          </p:txBody>
        </p:sp>
        <p:sp>
          <p:nvSpPr>
            <p:cNvPr id="8" name="Freeform 10"/>
            <p:cNvSpPr>
              <a:spLocks/>
            </p:cNvSpPr>
            <p:nvPr userDrawn="1"/>
          </p:nvSpPr>
          <p:spPr bwMode="auto">
            <a:xfrm>
              <a:off x="672" y="1056"/>
              <a:ext cx="5040" cy="3200"/>
            </a:xfrm>
            <a:custGeom>
              <a:avLst/>
              <a:gdLst>
                <a:gd name="T0" fmla="*/ 0 w 5040"/>
                <a:gd name="T1" fmla="*/ 2976 h 3200"/>
                <a:gd name="T2" fmla="*/ 432 w 5040"/>
                <a:gd name="T3" fmla="*/ 2208 h 3200"/>
                <a:gd name="T4" fmla="*/ 960 w 5040"/>
                <a:gd name="T5" fmla="*/ 2832 h 3200"/>
                <a:gd name="T6" fmla="*/ 5040 w 5040"/>
                <a:gd name="T7" fmla="*/ 0 h 32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040" h="3200">
                  <a:moveTo>
                    <a:pt x="0" y="2976"/>
                  </a:moveTo>
                  <a:cubicBezTo>
                    <a:pt x="136" y="2604"/>
                    <a:pt x="272" y="2232"/>
                    <a:pt x="432" y="2208"/>
                  </a:cubicBezTo>
                  <a:cubicBezTo>
                    <a:pt x="592" y="2184"/>
                    <a:pt x="192" y="3200"/>
                    <a:pt x="960" y="2832"/>
                  </a:cubicBezTo>
                  <a:cubicBezTo>
                    <a:pt x="1728" y="2464"/>
                    <a:pt x="3384" y="1232"/>
                    <a:pt x="5040" y="0"/>
                  </a:cubicBezTo>
                </a:path>
              </a:pathLst>
            </a:custGeom>
            <a:noFill/>
            <a:ln w="25400">
              <a:solidFill>
                <a:srgbClr val="BCB800"/>
              </a:solidFill>
              <a:round/>
              <a:headEnd/>
              <a:tailEnd/>
            </a:ln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BCB800"/>
              </a:extrusionClr>
              <a:contourClr>
                <a:srgbClr val="BCB800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flatTx/>
            </a:bodyPr>
            <a:lstStyle/>
            <a:p>
              <a:endParaRPr lang="ru-RU"/>
            </a:p>
          </p:txBody>
        </p:sp>
      </p:grpSp>
      <p:sp>
        <p:nvSpPr>
          <p:cNvPr id="9" name="AutoShape 12"/>
          <p:cNvSpPr>
            <a:spLocks noChangeArrowheads="1"/>
          </p:cNvSpPr>
          <p:nvPr userDrawn="1"/>
        </p:nvSpPr>
        <p:spPr bwMode="auto">
          <a:xfrm>
            <a:off x="533400" y="1295400"/>
            <a:ext cx="8077200" cy="3352800"/>
          </a:xfrm>
          <a:prstGeom prst="roundRect">
            <a:avLst>
              <a:gd name="adj" fmla="val 9755"/>
            </a:avLst>
          </a:prstGeom>
          <a:solidFill>
            <a:srgbClr val="FFFF99">
              <a:alpha val="58038"/>
            </a:srgbClr>
          </a:solidFill>
          <a:ln w="9525">
            <a:round/>
            <a:headEnd/>
            <a:tailEnd/>
          </a:ln>
          <a:effectLst/>
          <a:scene3d>
            <a:camera prst="legacyObliqueTopRight"/>
            <a:lightRig rig="legacyFlat3" dir="t"/>
          </a:scene3d>
          <a:sp3d extrusionH="100000" prstMaterial="legacyMetal">
            <a:bevelT w="13500" h="13500" prst="angle"/>
            <a:bevelB w="13500" h="13500" prst="angle"/>
            <a:extrusionClr>
              <a:srgbClr val="FFFF99"/>
            </a:extrusionClr>
            <a:contourClr>
              <a:srgbClr val="FFFF99"/>
            </a:contourClr>
          </a:sp3d>
          <a:extLst/>
        </p:spPr>
        <p:txBody>
          <a:bodyPr wrap="none" anchor="ctr">
            <a:flatTx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altLang="ru-RU" smtClean="0"/>
          </a:p>
        </p:txBody>
      </p:sp>
      <p:pic>
        <p:nvPicPr>
          <p:cNvPr id="10" name="Picture 22" descr="22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4800600"/>
            <a:ext cx="1371600" cy="1309688"/>
          </a:xfrm>
          <a:prstGeom prst="rect">
            <a:avLst/>
          </a:prstGeom>
          <a:noFill/>
          <a:ln>
            <a:noFill/>
          </a:ln>
          <a:effectLst>
            <a:outerShdw dist="141990" dir="618291" algn="ctr" rotWithShape="0">
              <a:srgbClr val="777777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5" descr="43"/>
          <p:cNvPicPr>
            <a:picLocks noChangeAspect="1" noChangeArrowheads="1" noCrop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352800"/>
            <a:ext cx="290512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A6973-C56C-4E48-8525-5009AD2612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467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F6117-C9A0-4D0D-B986-A3C8E8D9985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76547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793AB-29A7-4524-995D-16C9D828C7F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31365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03DFA-EC50-422D-A24A-66374B7A94A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07553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816D3-25C2-4417-AC84-90D0CA94457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26426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FCB57-E684-4247-97A3-4AAE3C2B330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42294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AAB0F-EF41-435B-9365-9EE1D1683BB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52063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B7C8E-5C57-4492-8E1A-EBBCB5EC1A7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09965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92C92-C8E9-41D5-8FB2-478E042A75F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36329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17974-6C13-4E43-8A28-D61DD82362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01780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9CD98-37B1-44EB-B44F-9B0B0684588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0136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0584948-61CC-4996-8E09-867AC19CB02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AutoShape 12" descr="Почтовая бумага"/>
          <p:cNvSpPr>
            <a:spLocks noChangeArrowheads="1"/>
          </p:cNvSpPr>
          <p:nvPr userDrawn="1"/>
        </p:nvSpPr>
        <p:spPr bwMode="auto">
          <a:xfrm>
            <a:off x="228600" y="228600"/>
            <a:ext cx="8686800" cy="6477000"/>
          </a:xfrm>
          <a:prstGeom prst="roundRect">
            <a:avLst>
              <a:gd name="adj" fmla="val 8213"/>
            </a:avLst>
          </a:prstGeom>
          <a:blipFill dpi="0" rotWithShape="1">
            <a:blip r:embed="rId13" cstate="print">
              <a:alphaModFix amt="47000"/>
            </a:blip>
            <a:srcRect/>
            <a:tile tx="0" ty="0" sx="100000" sy="100000" flip="none" algn="tl"/>
          </a:blip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9200" prstMaterial="legacyMatte">
            <a:bevelT w="13500" h="13500" prst="angle"/>
            <a:bevelB w="13500" h="13500" prst="angle"/>
            <a:extrusionClr>
              <a:srgbClr val="FFFFCC"/>
            </a:extrusionClr>
            <a:contourClr>
              <a:srgbClr val="FFFFFF"/>
            </a:contourClr>
          </a:sp3d>
          <a:extLst/>
        </p:spPr>
        <p:txBody>
          <a:bodyPr wrap="none" anchor="ctr">
            <a:flatTx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altLang="ru-RU" smtClean="0"/>
          </a:p>
        </p:txBody>
      </p:sp>
      <p:pic>
        <p:nvPicPr>
          <p:cNvPr id="1032" name="Picture 13" descr="223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066800" cy="1019175"/>
          </a:xfrm>
          <a:prstGeom prst="rect">
            <a:avLst/>
          </a:prstGeom>
          <a:noFill/>
          <a:ln>
            <a:noFill/>
          </a:ln>
          <a:effectLst>
            <a:outerShdw dist="141990" dir="618291" algn="ctr" rotWithShape="0">
              <a:srgbClr val="777777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91" r:id="rId1"/>
    <p:sldLayoutId id="2147484081" r:id="rId2"/>
    <p:sldLayoutId id="2147484082" r:id="rId3"/>
    <p:sldLayoutId id="2147484083" r:id="rId4"/>
    <p:sldLayoutId id="2147484084" r:id="rId5"/>
    <p:sldLayoutId id="2147484085" r:id="rId6"/>
    <p:sldLayoutId id="2147484086" r:id="rId7"/>
    <p:sldLayoutId id="2147484087" r:id="rId8"/>
    <p:sldLayoutId id="2147484088" r:id="rId9"/>
    <p:sldLayoutId id="2147484089" r:id="rId10"/>
    <p:sldLayoutId id="2147484090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33600" y="381000"/>
            <a:ext cx="7010400" cy="728663"/>
          </a:xfrm>
        </p:spPr>
        <p:txBody>
          <a:bodyPr>
            <a:normAutofit/>
          </a:bodyPr>
          <a:lstStyle/>
          <a:p>
            <a:pPr indent="449263" algn="ctr">
              <a:defRPr/>
            </a:pP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Выступление на педагогическом совете </a:t>
            </a:r>
            <a:b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06.11.2020</a:t>
            </a:r>
          </a:p>
        </p:txBody>
      </p:sp>
      <p:sp>
        <p:nvSpPr>
          <p:cNvPr id="9" name="Объект 1"/>
          <p:cNvSpPr>
            <a:spLocks noGrp="1"/>
          </p:cNvSpPr>
          <p:nvPr>
            <p:ph idx="1"/>
          </p:nvPr>
        </p:nvSpPr>
        <p:spPr>
          <a:xfrm>
            <a:off x="457200" y="2355850"/>
            <a:ext cx="8077200" cy="22907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altLang="ru-RU" sz="1400" b="1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ru-RU" altLang="ru-RU" sz="1400" b="1" i="1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ru-RU" altLang="ru-RU" sz="1400" b="1" i="1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ru-RU" altLang="ru-RU" sz="1400" b="1" i="1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ru-RU" altLang="ru-RU" sz="1400" b="1" i="1" dirty="0" smtClean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altLang="ru-RU" sz="1400" b="1" i="1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ru-RU" altLang="ru-RU" sz="1400" b="1" i="1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ru-RU" altLang="ru-RU" sz="1400" b="1" dirty="0" smtClean="0"/>
          </a:p>
        </p:txBody>
      </p:sp>
      <p:sp>
        <p:nvSpPr>
          <p:cNvPr id="10" name="Объект 1"/>
          <p:cNvSpPr txBox="1">
            <a:spLocks/>
          </p:cNvSpPr>
          <p:nvPr/>
        </p:nvSpPr>
        <p:spPr bwMode="auto">
          <a:xfrm>
            <a:off x="228600" y="5334000"/>
            <a:ext cx="8610600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None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+mn-lt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+mn-lt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endParaRPr lang="ru-RU" altLang="ru-RU" sz="1400" b="1" kern="0" dirty="0" smtClean="0"/>
          </a:p>
          <a:p>
            <a:pPr algn="r">
              <a:defRPr/>
            </a:pPr>
            <a:r>
              <a:rPr lang="ru-RU" altLang="ru-RU" sz="2400" b="1" kern="0" dirty="0" smtClean="0"/>
              <a:t>Рыбакова Лариса Владимировна</a:t>
            </a:r>
            <a:endParaRPr lang="ru-RU" altLang="ru-RU" sz="2000" b="1" kern="0" dirty="0" smtClean="0"/>
          </a:p>
        </p:txBody>
      </p:sp>
      <p:pic>
        <p:nvPicPr>
          <p:cNvPr id="3078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80963"/>
            <a:ext cx="2895600" cy="197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006" y="2934609"/>
            <a:ext cx="7848600" cy="11332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8099" y="381000"/>
            <a:ext cx="8571101" cy="712236"/>
          </a:xfrm>
        </p:spPr>
        <p:txBody>
          <a:bodyPr>
            <a:noAutofit/>
          </a:bodyPr>
          <a:lstStyle/>
          <a:p>
            <a:pPr algn="ctr" latinLnBrk="1"/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3. </a:t>
            </a:r>
            <a:r>
              <a:rPr lang="ru-RU" sz="2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«Виды, формы и содержание деятельности»</a:t>
            </a:r>
            <a:endParaRPr lang="ru-RU" sz="26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099" y="1524000"/>
            <a:ext cx="6248400" cy="37338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Инвариантные (обязательные) модули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530225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«Классное руководство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0225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«Школьный урок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0225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«Курсы внеурочной деятельности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0225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«Работа с родителями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0225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«Самоуправление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0225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«Профориентация».</a:t>
            </a:r>
          </a:p>
          <a:p>
            <a:pPr marL="0" indent="0">
              <a:buNone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D:\МАРИНА\Изображения\учитель\BizWoma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6181" y="3171187"/>
            <a:ext cx="1826519" cy="3077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Картинки по запросу вопрос 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4058" y="3361403"/>
            <a:ext cx="575755" cy="1041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81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104" y="514268"/>
            <a:ext cx="8571101" cy="712236"/>
          </a:xfrm>
        </p:spPr>
        <p:txBody>
          <a:bodyPr>
            <a:noAutofit/>
          </a:bodyPr>
          <a:lstStyle/>
          <a:p>
            <a:pPr algn="ctr" latinLnBrk="1"/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3. </a:t>
            </a:r>
            <a:r>
              <a:rPr lang="ru-RU" sz="2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«Виды, формы и содержание деятельности»</a:t>
            </a:r>
            <a:endParaRPr lang="ru-RU" sz="26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494595" y="1912299"/>
            <a:ext cx="7372350" cy="2517775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Вариативные модули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Ключевые общешкольные дела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«Волонтерство».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Экскурсии, экспедиции, походы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предметно-эстетической среды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3" descr="D:\МАРИНА\Изображения\учитель\BizWoma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686" y="3171187"/>
            <a:ext cx="1826519" cy="3077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Картинки по запросу вопрос 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1396" y="3283889"/>
            <a:ext cx="575755" cy="1041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007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8099" y="381000"/>
            <a:ext cx="8571101" cy="712236"/>
          </a:xfrm>
        </p:spPr>
        <p:txBody>
          <a:bodyPr>
            <a:noAutofit/>
          </a:bodyPr>
          <a:lstStyle/>
          <a:p>
            <a:pPr algn="ctr" latinLnBrk="1"/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</a:t>
            </a: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«Основные направления самоанализа воспитательной работы»</a:t>
            </a:r>
            <a:endParaRPr lang="ru-RU" sz="26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ъект 2"/>
          <p:cNvSpPr>
            <a:spLocks noGrp="1"/>
          </p:cNvSpPr>
          <p:nvPr>
            <p:ph idx="1"/>
          </p:nvPr>
        </p:nvSpPr>
        <p:spPr>
          <a:xfrm>
            <a:off x="438849" y="1371600"/>
            <a:ext cx="8229600" cy="4724400"/>
          </a:xfrm>
        </p:spPr>
        <p:txBody>
          <a:bodyPr>
            <a:noAutofit/>
          </a:bodyPr>
          <a:lstStyle/>
          <a:p>
            <a:pPr marL="457200" indent="-457200" algn="just"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воспитания: 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Критерием является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личностного развития школьников каждого класса. 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 анализ классными руководителями совместно с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педагогом-организатором с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последующим обсуждением его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результатов.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Способом получения информации о результатах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 школьников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педагогическое наблюдение. 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уделяется следующим вопросам:          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проблемы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личностного развития школьников удалось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решить, какие не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удалось и почему;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новые проблемы появились, над чем далее предстоит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работать.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80293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8099" y="381000"/>
            <a:ext cx="8571101" cy="712236"/>
          </a:xfrm>
        </p:spPr>
        <p:txBody>
          <a:bodyPr>
            <a:noAutofit/>
          </a:bodyPr>
          <a:lstStyle/>
          <a:p>
            <a:pPr algn="ctr" latinLnBrk="1"/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</a:t>
            </a: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«Основные направления самоанализа воспитательной работы»</a:t>
            </a:r>
            <a:endParaRPr lang="ru-RU" sz="26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 bwMode="auto">
          <a:xfrm>
            <a:off x="438849" y="1447800"/>
            <a:ext cx="82296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171450" indent="-17145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Состояние организуемой в Центре совместной деятельности детей и взрослых.</a:t>
            </a:r>
          </a:p>
          <a:p>
            <a:pPr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Критерием является наличие в Центре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интересной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событийно насыщенной и личностно развивающей совместной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детей и взрослых. </a:t>
            </a:r>
          </a:p>
          <a:p>
            <a:pPr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 анализ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педагогом-организатором, классными руководителями, родителями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Способами получения информации о совместной деятельности детей и взрослых могут быть беседы со школьниками и их родителями, педагогами, при необходимости – их анкетирование. Полученные результаты обсуждаются на заседании методического объединения классных руководителей.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18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8099" y="381000"/>
            <a:ext cx="8571101" cy="712236"/>
          </a:xfrm>
        </p:spPr>
        <p:txBody>
          <a:bodyPr>
            <a:noAutofit/>
          </a:bodyPr>
          <a:lstStyle/>
          <a:p>
            <a:pPr algn="ctr" latinLnBrk="1"/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</a:t>
            </a: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«Основные направления самоанализа </a:t>
            </a:r>
            <a:br>
              <a:rPr lang="ru-RU" sz="2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воспитательной работы»</a:t>
            </a:r>
            <a:endParaRPr lang="ru-RU" sz="26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 bwMode="auto">
          <a:xfrm>
            <a:off x="438849" y="1447800"/>
            <a:ext cx="82296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171450" indent="-17145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Сосредотачиваемся на вопросах, связанных с 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качеством: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проводимых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общешкольных ключевых дел;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классных руководителей и их классов;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организуемой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внеурочной деятельности;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личностно - развивающего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потенциала школьных уроков;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проводимых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школе экскурсий, экспедиций, походов; 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профориентационной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школы;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предметно-эстетической среды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школы;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взаимодействия Центра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семей школьников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i="1" dirty="0">
              <a:solidFill>
                <a:srgbClr val="675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Итогом 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самоанализа ВР является перечень выявленных проблем,          над которыми предстоит работать педагогическому 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коллективу.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6790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207729"/>
            <a:ext cx="7886700" cy="1325563"/>
          </a:xfrm>
        </p:spPr>
        <p:txBody>
          <a:bodyPr/>
          <a:lstStyle/>
          <a:p>
            <a:pPr algn="ctr"/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«Современные воспитательные технологии, их применение в работе классного руководителя»</a:t>
            </a: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11668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Объект 2"/>
          <p:cNvSpPr>
            <a:spLocks noGrp="1"/>
          </p:cNvSpPr>
          <p:nvPr>
            <p:ph idx="1"/>
          </p:nvPr>
        </p:nvSpPr>
        <p:spPr>
          <a:xfrm>
            <a:off x="1981200" y="1600200"/>
            <a:ext cx="6686550" cy="4194175"/>
          </a:xfrm>
        </p:spPr>
        <p:txBody>
          <a:bodyPr/>
          <a:lstStyle/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система совокупности знаний, умений, навыков, методов, способов деятельности и алгоритм, научная разработка решения каких-либо проблем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одно из средств воспитания, система научно обоснованных приемов и методик, способствующих установлению таких отношений между субъектами процесса, при которых в непосредственном контакте достигается поставленная цель – приобщение воспитуемых к общечеловеческим культурным ценностям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Выбору современной технологии воспитания предшествует такой важный фактор, как  диагностика. </a:t>
            </a:r>
          </a:p>
        </p:txBody>
      </p:sp>
      <p:pic>
        <p:nvPicPr>
          <p:cNvPr id="12" name="Picture 3" descr="D:\МАРИНА\Изображения\учитель\BizWoma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28600" y="1588621"/>
            <a:ext cx="2026659" cy="3316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861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207729"/>
            <a:ext cx="7886700" cy="1325563"/>
          </a:xfrm>
        </p:spPr>
        <p:txBody>
          <a:bodyPr/>
          <a:lstStyle/>
          <a:p>
            <a:pPr algn="ctr"/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«Современные воспитательные технологии, их применение в работе классного руководителя»</a:t>
            </a: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11668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Объект 2"/>
          <p:cNvSpPr>
            <a:spLocks noGrp="1"/>
          </p:cNvSpPr>
          <p:nvPr>
            <p:ph idx="1"/>
          </p:nvPr>
        </p:nvSpPr>
        <p:spPr>
          <a:xfrm>
            <a:off x="1981200" y="1295400"/>
            <a:ext cx="6686550" cy="49530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Овладение педагогическими технологиями, умение самостоятельно разрабатывать конкретные воспитательные технологии позволяет педагогу наилучшим образом осуществлять профессиональную деятельность, быстрее стать мастером своего дела.</a:t>
            </a:r>
          </a:p>
          <a:p>
            <a:pPr marL="0" indent="0" algn="ctr">
              <a:buNone/>
            </a:pPr>
            <a:endPara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включают следующие системообразующие компоненты: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Диагностирование;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целеполагание;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проектирование;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конструирование;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организационно – деятельностный компонент;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управленческий компонент;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содержательный компонент.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3" descr="D:\МАРИНА\Изображения\учитель\BizWoma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4300" y="1605116"/>
            <a:ext cx="1866900" cy="3316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075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207729"/>
            <a:ext cx="7886700" cy="1325563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«Современные воспитательные технологии, их применение в работе классного руководителя»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11668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Объект 2"/>
          <p:cNvSpPr>
            <a:spLocks noGrp="1"/>
          </p:cNvSpPr>
          <p:nvPr>
            <p:ph idx="1"/>
          </p:nvPr>
        </p:nvSpPr>
        <p:spPr>
          <a:xfrm>
            <a:off x="1752600" y="1588621"/>
            <a:ext cx="7124700" cy="4715108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технологии условно можно разделить на две группы: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традиционные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Много лет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используются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большим успехом 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традиционные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технологии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0225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и проведения группового воспитательного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0225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Педагогика сотрудничества.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0225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Гуманно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личностная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технология. 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0225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коллективного творческого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0225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гуманного коллективного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воспитания. 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3" descr="D:\МАРИНА\Изображения\учитель\BizWoma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11407" y="1828800"/>
            <a:ext cx="1866900" cy="3316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742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207729"/>
            <a:ext cx="7886700" cy="1325563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«Современные воспитательные технологии, их применение в работе классного руководителя»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11668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D:\МАРИНА\Изображения\учитель\BizWoma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28600" y="1774988"/>
            <a:ext cx="1866900" cy="3316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66950" y="1617578"/>
            <a:ext cx="6610350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последнее время большое распространение получили также </a:t>
            </a:r>
            <a:r>
              <a:rPr lang="ru-RU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современные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воспитательные технологии: </a:t>
            </a:r>
            <a:endParaRPr lang="ru-RU" sz="20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здоровьесберегающая технология;</a:t>
            </a:r>
          </a:p>
          <a:p>
            <a:pPr marL="457200" indent="-45720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технология проектов; </a:t>
            </a:r>
          </a:p>
          <a:p>
            <a:pPr marL="457200" indent="-45720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технология личностно-развивающего диалога;</a:t>
            </a:r>
          </a:p>
          <a:p>
            <a:pPr marL="457200" indent="-45720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технология педагогического разрешения конфликта;</a:t>
            </a:r>
          </a:p>
          <a:p>
            <a:pPr marL="457200" indent="-45720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информационно-коммуникативная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технология;</a:t>
            </a:r>
          </a:p>
          <a:p>
            <a:pPr marL="457200" indent="-45720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социальное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проектирование;</a:t>
            </a:r>
          </a:p>
          <a:p>
            <a:pPr marL="457200" indent="-45720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арт-технология.</a:t>
            </a:r>
          </a:p>
        </p:txBody>
      </p:sp>
    </p:spTree>
    <p:extLst>
      <p:ext uri="{BB962C8B-B14F-4D97-AF65-F5344CB8AC3E}">
        <p14:creationId xmlns:p14="http://schemas.microsoft.com/office/powerpoint/2010/main" val="105072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207729"/>
            <a:ext cx="7886700" cy="1325563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«Современные воспитательные технологии, их применение в работе классного руководителя»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11668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D:\МАРИНА\Изображения\учитель\BizWoma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28600" y="1981200"/>
            <a:ext cx="1866900" cy="3316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47850" y="1530834"/>
            <a:ext cx="7029450" cy="483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10198" y="1644616"/>
            <a:ext cx="7147437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 все современные технологии воспитания осуществляются по </a:t>
            </a:r>
            <a:r>
              <a:rPr lang="ru-RU" sz="20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определенному </a:t>
            </a:r>
            <a:r>
              <a:rPr lang="ru-RU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эффективному алгоритму</a:t>
            </a:r>
            <a:r>
              <a:rPr lang="ru-RU" sz="20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0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подготовительный этап (диагностирование);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пробуждение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интереса к знаниям у ребёнка;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 психологический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настрой (вступительное слово);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4) содержательная часть (подробное описание предметной деятельности);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5) завершающий этап;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6) планы на будущее.</a:t>
            </a:r>
          </a:p>
        </p:txBody>
      </p:sp>
    </p:spTree>
    <p:extLst>
      <p:ext uri="{BB962C8B-B14F-4D97-AF65-F5344CB8AC3E}">
        <p14:creationId xmlns:p14="http://schemas.microsoft.com/office/powerpoint/2010/main" val="176217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029200" y="457200"/>
            <a:ext cx="3733800" cy="28243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2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Мир «особого» ребенка интересен и пуглив.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2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Мир «особого» ребенка безобразен и красив.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2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Неуклюж, порою странен, добродушен и открыт.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2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Мир «особого» ребенка. Иногда он нас страшит.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2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Почему он агрессивен? Почему он так закрыт?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2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Почему он так испуган? Почему не говорит?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2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Мир «особого» ребенка – он закрыт от глаз чужих.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2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Мир «особого» ребенка допускает лишь своих.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2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</a:t>
            </a:r>
            <a:r>
              <a:rPr lang="ru-RU" sz="12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12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Н.А. </a:t>
            </a:r>
            <a:r>
              <a:rPr lang="ru-RU" sz="12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Калиман</a:t>
            </a:r>
            <a:r>
              <a:rPr lang="ru-RU" sz="12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12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11668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905000"/>
            <a:ext cx="4331817" cy="3304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14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243" y="684571"/>
            <a:ext cx="7886700" cy="782871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Коллективное творческое дело</a:t>
            </a:r>
            <a:b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Игоря 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Петровича Иванова </a:t>
            </a: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11668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47850" y="1530834"/>
            <a:ext cx="7029450" cy="483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90168" y="1772342"/>
            <a:ext cx="6744813" cy="4080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Постулаты </a:t>
            </a: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КТД</a:t>
            </a:r>
            <a:r>
              <a:rPr lang="ru-RU" sz="24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24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коллективное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творчество;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единое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дело и добровольное участие в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нем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свобода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выбора форм деятельности;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содружество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взрослых и детей;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коллектива. </a:t>
            </a:r>
          </a:p>
          <a:p>
            <a:pPr algn="just">
              <a:spcAft>
                <a:spcPts val="0"/>
              </a:spcAft>
            </a:pP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4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Направленность </a:t>
            </a: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КТД – стремление к общению, к познавательной активности. </a:t>
            </a:r>
            <a:endParaRPr lang="ru-RU" sz="24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3" descr="D:\МАРИНА\Изображения\учитель\BizWoma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28600" y="1981200"/>
            <a:ext cx="1866900" cy="3316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218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990600"/>
            <a:ext cx="7886700" cy="685799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Виды </a:t>
            </a: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коллективных </a:t>
            </a: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дел:</a:t>
            </a:r>
            <a:b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Трудовые </a:t>
            </a: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КТД (пример: «Трудовой десант»).</a:t>
            </a:r>
            <a:b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99" y="1676398"/>
            <a:ext cx="4064001" cy="30480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819400"/>
            <a:ext cx="41656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25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066800"/>
            <a:ext cx="8229600" cy="854075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Виды коллективных </a:t>
            </a: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дел:</a:t>
            </a:r>
            <a:b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Интеллектуальные </a:t>
            </a: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КТД </a:t>
            </a: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пример: «</a:t>
            </a:r>
            <a:r>
              <a:rPr lang="ru-RU" sz="28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Брейн</a:t>
            </a: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-ринг»).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752600"/>
            <a:ext cx="4038600" cy="30289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8594" y="2514600"/>
            <a:ext cx="4419600" cy="331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74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990600"/>
            <a:ext cx="8363488" cy="990600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Виды коллективных дел</a:t>
            </a: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b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Художественные КТД </a:t>
            </a: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пример: художественно-эстетическое творчество).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182761"/>
            <a:ext cx="3729281" cy="24889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667000"/>
            <a:ext cx="4477288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7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679553"/>
            <a:ext cx="7886700" cy="854075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Виды коллективных дел</a:t>
            </a: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b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Спортивные </a:t>
            </a: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КТД (пример: «Спартакиада»).</a:t>
            </a:r>
            <a:b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1295400"/>
            <a:ext cx="2895600" cy="21717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1295400"/>
            <a:ext cx="4057650" cy="244316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099" y="3581400"/>
            <a:ext cx="5418667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30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886700" cy="1082675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Виды коллективных дел</a:t>
            </a: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b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Экологические КТД (пример: забота о живом мире природы).</a:t>
            </a:r>
            <a:b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570703"/>
            <a:ext cx="3505200" cy="46736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600200"/>
            <a:ext cx="3352800" cy="44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21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11668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47850" y="1530834"/>
            <a:ext cx="7029450" cy="483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3" descr="D:\МАРИНА\Изображения\учитель\BizWoma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28600" y="1981200"/>
            <a:ext cx="1866900" cy="3316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2095500" y="1143000"/>
            <a:ext cx="6781800" cy="4351338"/>
          </a:xfrm>
        </p:spPr>
        <p:txBody>
          <a:bodyPr/>
          <a:lstStyle/>
          <a:p>
            <a:pPr marL="0" indent="633413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педагогических технологий позволяет наполнить воспитательный процесс конкретным содержанием, а ценностно–ориентированные педагогические идеи обогащают профессиональное сознание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педагога. </a:t>
            </a:r>
          </a:p>
          <a:p>
            <a:pPr marL="0" indent="633413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Становится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очевидным необходимость повышения статуса воспитательной работы, изменения в целом идей, подходов, принципов, характера воспитательной работы.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08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11668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47850" y="1530834"/>
            <a:ext cx="7029450" cy="483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3" descr="D:\МАРИНА\Изображения\учитель\BizWoma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28600" y="1981200"/>
            <a:ext cx="1866900" cy="3316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05166" y="1219200"/>
            <a:ext cx="6872134" cy="38880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Современный французский ученый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Эрнест </a:t>
            </a:r>
            <a:r>
              <a:rPr lang="ru-RU" sz="24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Легуве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 определил науку воспитания: </a:t>
            </a: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«Воспитание – это наука, которая обучает наших детей обходиться без нас». </a:t>
            </a:r>
            <a:endParaRPr lang="ru-RU" sz="2400" b="1" i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себя позволю продолжить эту мысль – потому что нас когда-то не станет, но мир останется, и каким он будет – добрым или злым – во многом будет зависеть от  того, что мы заложим в души наших детей.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080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75" y="7938"/>
            <a:ext cx="9140825" cy="6854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66800" y="684664"/>
            <a:ext cx="7696200" cy="1199443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 для разработки программы воспитания</a:t>
            </a:r>
            <a:b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3" descr="D:\МАРИНА\Изображения\учитель\BizWoma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6247" y="3333806"/>
            <a:ext cx="1826519" cy="3077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Картинки по запросу вопрос 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6247" y="3333806"/>
            <a:ext cx="575755" cy="1041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11668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367106" y="2105671"/>
            <a:ext cx="7772400" cy="245627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31 июля 2020 года принят закон N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304-ФЗ</a:t>
            </a:r>
          </a:p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ctr"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 внесении изменений в Федеральный закон </a:t>
            </a:r>
          </a:p>
          <a:p>
            <a:pPr marL="0" indent="0" algn="ctr"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«Об образовании в российской федерации»</a:t>
            </a:r>
          </a:p>
          <a:p>
            <a:pPr marL="0" indent="0" algn="ctr"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по вопросам воспитания обучающихся.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258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876607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 НОВОГО…</a:t>
            </a: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11668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Объект 2"/>
          <p:cNvSpPr>
            <a:spLocks noGrp="1"/>
          </p:cNvSpPr>
          <p:nvPr>
            <p:ph idx="1"/>
          </p:nvPr>
        </p:nvSpPr>
        <p:spPr>
          <a:xfrm>
            <a:off x="228600" y="1454457"/>
            <a:ext cx="8686800" cy="5022543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</a:t>
            </a:r>
            <a:r>
              <a:rPr lang="ru-RU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направлений воспитательной работы, а именно включение в него направлений по формированию у обучающихся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ctr">
              <a:buNone/>
            </a:pPr>
            <a:endParaRPr 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2913" lvl="0" indent="-442913" algn="just"/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Чувства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патриотизма и 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гражданственности;</a:t>
            </a:r>
            <a:endParaRPr 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2913" lvl="0" indent="-442913" algn="just"/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уважения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памятникам защитников Отечества и подвигов героев 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Отечества;</a:t>
            </a:r>
            <a:endParaRPr 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2913" lvl="0" indent="-442913" algn="just"/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уважения к закону и 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правопорядку;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442913" lvl="0" indent="-442913" algn="just"/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уважения к человеку труда и старшему поколению, взаимного 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уважения;</a:t>
            </a:r>
            <a:endParaRPr 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2913" lvl="0" indent="-442913" algn="just"/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бережного отношения к культурному наследию и традициям многонационального народа Российской 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42913" lvl="0" indent="-442913" algn="just"/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бережного отношения к природе и окружающей 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среде.</a:t>
            </a:r>
            <a:endParaRPr 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929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876607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НОВОГО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28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11668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Объект 2"/>
          <p:cNvSpPr>
            <a:spLocks noGrp="1"/>
          </p:cNvSpPr>
          <p:nvPr>
            <p:ph idx="1"/>
          </p:nvPr>
        </p:nvSpPr>
        <p:spPr>
          <a:xfrm>
            <a:off x="594236" y="1676400"/>
            <a:ext cx="8321163" cy="4652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таких документов по организации воспитательной работы, как: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«рабочая программа воспитания»</a:t>
            </a:r>
          </a:p>
          <a:p>
            <a:pPr lvl="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«календарный план воспитательной работы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0" lvl="0" indent="0" algn="ctr">
              <a:buNone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Они 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быть включены в основную образовательную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программу!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образовательными организациями права на самостоятельную разработку этих документов.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344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876607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воспитания</a:t>
            </a:r>
            <a:endParaRPr lang="ru-RU" sz="28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11668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Объект 2"/>
          <p:cNvSpPr>
            <a:spLocks noGrp="1"/>
          </p:cNvSpPr>
          <p:nvPr>
            <p:ph idx="1"/>
          </p:nvPr>
        </p:nvSpPr>
        <p:spPr>
          <a:xfrm>
            <a:off x="594236" y="1676400"/>
            <a:ext cx="8321163" cy="4652963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spcAft>
                <a:spcPts val="0"/>
              </a:spcAft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Единые разделы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lvl="0" indent="-342900" algn="just">
              <a:lnSpc>
                <a:spcPct val="100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361950" algn="l"/>
              </a:tabLst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«Особенности организуемого 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воспитательного процесса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0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361950" algn="l"/>
              </a:tabLst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«Цель и задачи воспитания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0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361950" algn="l"/>
              </a:tabLst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«Виды, формы и содержание деятельности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0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361950" algn="l"/>
              </a:tabLst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«Основные направления самоанализа воспитательной работы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 latinLnBrk="1">
              <a:lnSpc>
                <a:spcPct val="150000"/>
              </a:lnSpc>
              <a:spcAft>
                <a:spcPts val="0"/>
              </a:spcAft>
              <a:buNone/>
              <a:tabLst>
                <a:tab pos="540385" algn="l"/>
              </a:tabLst>
            </a:pPr>
            <a:r>
              <a:rPr lang="ru-RU" sz="24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Особенные </a:t>
            </a:r>
            <a:r>
              <a:rPr lang="ru-RU" sz="2400" b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приложения</a:t>
            </a:r>
            <a:r>
              <a:rPr lang="ru-RU" sz="24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0" indent="0" algn="ctr" latinLnBrk="1">
              <a:lnSpc>
                <a:spcPct val="100000"/>
              </a:lnSpc>
              <a:spcAft>
                <a:spcPts val="0"/>
              </a:spcAft>
              <a:buNone/>
              <a:tabLst>
                <a:tab pos="540385" algn="l"/>
              </a:tabLst>
            </a:pPr>
            <a:r>
              <a:rPr lang="ru-RU" sz="24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Календарные </a:t>
            </a:r>
            <a:r>
              <a:rPr lang="ru-RU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планы воспитательной работы</a:t>
            </a:r>
          </a:p>
          <a:p>
            <a:pPr marL="0" indent="0" algn="just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762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015" y="609600"/>
            <a:ext cx="7886700" cy="712236"/>
          </a:xfrm>
        </p:spPr>
        <p:txBody>
          <a:bodyPr>
            <a:noAutofit/>
          </a:bodyPr>
          <a:lstStyle/>
          <a:p>
            <a:pPr algn="ctr" latinLnBrk="1"/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1. «</a:t>
            </a: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организуемого в </a:t>
            </a: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Центре </a:t>
            </a: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воспитательного процесса»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015" y="1905000"/>
            <a:ext cx="7567977" cy="416280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краткая информация о:</a:t>
            </a: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специфике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расположения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Центра;</a:t>
            </a: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источниках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положительного или отрицательного влияния на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значимых партнерах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Центра;</a:t>
            </a: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особенностях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контингента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учащихся;</a:t>
            </a: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оригинальных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воспитательных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находках; </a:t>
            </a: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важных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 традициях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воспитания.</a:t>
            </a:r>
          </a:p>
        </p:txBody>
      </p:sp>
    </p:spTree>
    <p:extLst>
      <p:ext uri="{BB962C8B-B14F-4D97-AF65-F5344CB8AC3E}">
        <p14:creationId xmlns:p14="http://schemas.microsoft.com/office/powerpoint/2010/main" val="367353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015" y="609600"/>
            <a:ext cx="7886700" cy="712236"/>
          </a:xfrm>
        </p:spPr>
        <p:txBody>
          <a:bodyPr>
            <a:noAutofit/>
          </a:bodyPr>
          <a:lstStyle/>
          <a:p>
            <a:pPr algn="ctr" latinLnBrk="1"/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2. «Цель и задачи воспитания»</a:t>
            </a:r>
            <a:endParaRPr lang="ru-RU" sz="28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098" y="1524000"/>
            <a:ext cx="8571102" cy="45720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бщая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личностное развитие школьников, проявляющееся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в усвоении ими знаний основных норм, которые общество выработало на основе этих ценностей (то есть, в усвоении ими социально значимых знаний); 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в развитии их позитивных отношений к этим общественным ценностям (то есть в развитии их социально значимых отношений);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в приобретении ими соответствующего этим ценностям опыта поведения, опыта применения сформированных знаний и отношений на практике (то есть в приобретении ими опыта осуществления социально значимых дел).</a:t>
            </a:r>
          </a:p>
          <a:p>
            <a:pPr marL="0" indent="0">
              <a:buNone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9870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757" y="228600"/>
            <a:ext cx="7886700" cy="712236"/>
          </a:xfrm>
        </p:spPr>
        <p:txBody>
          <a:bodyPr>
            <a:noAutofit/>
          </a:bodyPr>
          <a:lstStyle/>
          <a:p>
            <a:pPr algn="ctr" latinLnBrk="1"/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2. «Цель и задачи воспитания»</a:t>
            </a:r>
            <a:endParaRPr lang="ru-RU" sz="28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6814" y="1110442"/>
            <a:ext cx="8718586" cy="5715000"/>
          </a:xfrm>
        </p:spPr>
        <p:txBody>
          <a:bodyPr>
            <a:noAutofit/>
          </a:bodyPr>
          <a:lstStyle/>
          <a:p>
            <a:pPr lvl="0" algn="just">
              <a:lnSpc>
                <a:spcPct val="100000"/>
              </a:lnSpc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Реализовывать воспитательные возможности общешкольных ключевых дел, поддерживать традиции их коллективного планирования, организации и проведения;</a:t>
            </a:r>
          </a:p>
          <a:p>
            <a:pPr lvl="0" algn="just">
              <a:lnSpc>
                <a:spcPct val="100000"/>
              </a:lnSpc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реализовывать потенциал классного руководства в воспитании младших школьников, поддерживать активное участие классных сообществ в жизни школы; создание актива класса;</a:t>
            </a:r>
          </a:p>
          <a:p>
            <a:pPr lvl="0" algn="just">
              <a:lnSpc>
                <a:spcPct val="100000"/>
              </a:lnSpc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вовлекать школьников в кружки, творческие объединения и курсы внеурочной деятельности, работающие по школьным программам дополнительного образования, реализовывать их воспитательные возможности;</a:t>
            </a:r>
          </a:p>
          <a:p>
            <a:pPr lvl="0" algn="just">
              <a:lnSpc>
                <a:spcPct val="100000"/>
              </a:lnSpc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в воспитании детей возможности школьного урока, поддерживать использование на уроках интерактивных форм занятий с учащимися; </a:t>
            </a:r>
          </a:p>
          <a:p>
            <a:pPr lvl="0" algn="just">
              <a:lnSpc>
                <a:spcPct val="100000"/>
              </a:lnSpc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инициировать и поддерживать ученическое самоуправление на уровне классных сообществ; </a:t>
            </a:r>
          </a:p>
          <a:p>
            <a:pPr lvl="0" algn="just">
              <a:lnSpc>
                <a:spcPct val="100000"/>
              </a:lnSpc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организовывать профориентационную работу со школьниками;</a:t>
            </a:r>
          </a:p>
          <a:p>
            <a:pPr lvl="0" algn="just">
              <a:lnSpc>
                <a:spcPct val="100000"/>
              </a:lnSpc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работу с семьями школьников, их родителями или законными представителями;</a:t>
            </a:r>
          </a:p>
          <a:p>
            <a:pPr lvl="0" algn="just">
              <a:lnSpc>
                <a:spcPct val="100000"/>
              </a:lnSpc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организовывать для школьников экскурсии, пешие прогулки и походы и реализовывать их воспитательный потенциал;</a:t>
            </a:r>
          </a:p>
          <a:p>
            <a:pPr lvl="0" algn="just">
              <a:lnSpc>
                <a:spcPct val="100000"/>
              </a:lnSpc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предметно-эстетическую среду Центра и реализовывать ее воспитательные возможности. </a:t>
            </a:r>
          </a:p>
          <a:p>
            <a:pPr marL="0" indent="0" algn="just">
              <a:buNone/>
            </a:pP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23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750</TotalTime>
  <Words>1471</Words>
  <Application>Microsoft Office PowerPoint</Application>
  <PresentationFormat>Экран (4:3)</PresentationFormat>
  <Paragraphs>173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5" baseType="lpstr">
      <vt:lpstr>Arial</vt:lpstr>
      <vt:lpstr>Calibri</vt:lpstr>
      <vt:lpstr>Calibri Light</vt:lpstr>
      <vt:lpstr>Symbol</vt:lpstr>
      <vt:lpstr>Times New Roman</vt:lpstr>
      <vt:lpstr>Wingdings</vt:lpstr>
      <vt:lpstr>Тема Office</vt:lpstr>
      <vt:lpstr>Выступление на педагогическом совете  06.11.2020</vt:lpstr>
      <vt:lpstr>Презентация PowerPoint</vt:lpstr>
      <vt:lpstr>Основания для разработки программы воспитания </vt:lpstr>
      <vt:lpstr>ЧТО НОВОГО…</vt:lpstr>
      <vt:lpstr>ЧТО НОВОГО…</vt:lpstr>
      <vt:lpstr>Программа воспитания</vt:lpstr>
      <vt:lpstr>Раздел 1. «Особенности организуемого в  Центре воспитательного процесса»</vt:lpstr>
      <vt:lpstr>Раздел 2. «Цель и задачи воспитания»</vt:lpstr>
      <vt:lpstr>Раздел 2. «Цель и задачи воспитания»</vt:lpstr>
      <vt:lpstr>Раздел 3. «Виды, формы и содержание деятельности»</vt:lpstr>
      <vt:lpstr>Раздел 3. «Виды, формы и содержание деятельности»</vt:lpstr>
      <vt:lpstr>Раздел 4. «Основные направления самоанализа воспитательной работы»</vt:lpstr>
      <vt:lpstr>Раздел 4. «Основные направления самоанализа воспитательной работы»</vt:lpstr>
      <vt:lpstr>Раздел 4. «Основные направления самоанализа  воспитательной работы»</vt:lpstr>
      <vt:lpstr>«Современные воспитательные технологии, их применение в работе классного руководителя»</vt:lpstr>
      <vt:lpstr>«Современные воспитательные технологии, их применение в работе классного руководителя»</vt:lpstr>
      <vt:lpstr>«Современные воспитательные технологии, их применение в работе классного руководителя»</vt:lpstr>
      <vt:lpstr>«Современные воспитательные технологии, их применение в работе классного руководителя»</vt:lpstr>
      <vt:lpstr>«Современные воспитательные технологии, их применение в работе классного руководителя»</vt:lpstr>
      <vt:lpstr>Технология Коллективное творческое дело Игоря Петровича Иванова </vt:lpstr>
      <vt:lpstr> Виды коллективных дел: Трудовые КТД (пример: «Трудовой десант»).   </vt:lpstr>
      <vt:lpstr>Виды коллективных дел: Интеллектуальные КТД (пример: «Брейн-ринг»).  </vt:lpstr>
      <vt:lpstr>Виды коллективных дел: Художественные КТД  (пример: художественно-эстетическое творчество).  </vt:lpstr>
      <vt:lpstr>Виды коллективных дел:  Спортивные КТД (пример: «Спартакиада»).  </vt:lpstr>
      <vt:lpstr>Виды коллективных дел:  Экологические КТД (пример: забота о живом мире природы).  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урок</dc:subject>
  <dc:creator>Стрелкова Н.</dc:creator>
  <cp:lastModifiedBy>Лариса</cp:lastModifiedBy>
  <cp:revision>118</cp:revision>
  <cp:lastPrinted>2020-03-16T17:56:11Z</cp:lastPrinted>
  <dcterms:created xsi:type="dcterms:W3CDTF">1601-01-01T00:00:00Z</dcterms:created>
  <dcterms:modified xsi:type="dcterms:W3CDTF">2022-11-16T16:57:19Z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