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3" r:id="rId6"/>
    <p:sldId id="260" r:id="rId7"/>
    <p:sldId id="264" r:id="rId8"/>
    <p:sldId id="265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C1EA49-B709-4F8A-AE40-52EF88A1B012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5706FB-E85C-4BE9-9117-900AE86CBF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14356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Проверка знаний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928802"/>
            <a:ext cx="750099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800" dirty="0" smtClean="0"/>
              <a:t>Что называют паром?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Какой пар называют насыщенным?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Что такое динамическое равновесие?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Почему давление насыщенного пара не зависит от объема?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Как рассчитать давление насыщенного пара при данной температуре?</a:t>
            </a:r>
          </a:p>
          <a:p>
            <a:pPr marL="342900" indent="-342900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928670"/>
            <a:ext cx="45720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Домашнее задание:</a:t>
            </a:r>
          </a:p>
          <a:p>
            <a:endParaRPr lang="ru-RU" sz="3200" dirty="0"/>
          </a:p>
          <a:p>
            <a:r>
              <a:rPr lang="ru-RU" sz="3200" dirty="0" smtClean="0"/>
              <a:t>1) П.     , вопросы, записи в тетради;</a:t>
            </a:r>
          </a:p>
          <a:p>
            <a:endParaRPr lang="ru-RU" sz="3200" dirty="0" smtClean="0"/>
          </a:p>
          <a:p>
            <a:r>
              <a:rPr lang="ru-RU" sz="3200" dirty="0" smtClean="0"/>
              <a:t>2)</a:t>
            </a:r>
            <a:r>
              <a:rPr lang="ru-RU" sz="3200" dirty="0" err="1" smtClean="0"/>
              <a:t>_Сбор</a:t>
            </a:r>
            <a:r>
              <a:rPr lang="ru-RU" sz="3200" dirty="0" smtClean="0"/>
              <a:t> материала для проекта «Кристаллы»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28604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Задача№1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7" name="Формула" r:id="rId3" imgW="114120" imgH="2156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1000108"/>
            <a:ext cx="70009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воздухе объемом 10 м куб содержится водяной пар массой 120 г. Определите абсолютную влажность воздуха. </a:t>
            </a:r>
            <a:endParaRPr lang="ru-RU" sz="2400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3000372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Задача №2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3929066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Абсолютная влажность воздуха в комнате при температуре 20 градусов по Цельсию равна 10 г./м куб. Чему равна относительная влажность воздуха?( плотность насыщенных паров при данной температуре равна 17,3 г/м куб) 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1214422"/>
            <a:ext cx="51435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  <a:t>Свойства твердых тел жидкостей и газов</a:t>
            </a:r>
            <a:endParaRPr lang="ru-RU" sz="6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71480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Основные состояния вещества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428868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Газ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4572008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жидкость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2000240"/>
            <a:ext cx="2928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Твердое вещество</a:t>
            </a:r>
            <a:endParaRPr lang="ru-RU" sz="4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714480" y="1643050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86314" y="1643050"/>
            <a:ext cx="150019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2393141" y="3107529"/>
            <a:ext cx="300039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8572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Газообразные вещества</a:t>
            </a:r>
            <a:endParaRPr lang="ru-RU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500166" y="1928802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1928802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3" idx="6"/>
            <a:endCxn id="4" idx="2"/>
          </p:cNvCxnSpPr>
          <p:nvPr/>
        </p:nvCxnSpPr>
        <p:spPr>
          <a:xfrm>
            <a:off x="2500298" y="2428868"/>
            <a:ext cx="2286016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3" idx="2"/>
            <a:endCxn id="3" idx="6"/>
          </p:cNvCxnSpPr>
          <p:nvPr/>
        </p:nvCxnSpPr>
        <p:spPr>
          <a:xfrm rot="10800000" flipH="1">
            <a:off x="1500166" y="2428868"/>
            <a:ext cx="1000132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868" y="1785926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785918" y="1285860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3143240" y="3071810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</a:t>
            </a:r>
            <a:r>
              <a:rPr lang="en-US" sz="3200" dirty="0" smtClean="0"/>
              <a:t>&gt;&gt;r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000100" y="4000504"/>
            <a:ext cx="69294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/>
              <a:t>Не сохраняют форму</a:t>
            </a:r>
          </a:p>
          <a:p>
            <a:pPr>
              <a:buFontTx/>
              <a:buChar char="-"/>
            </a:pPr>
            <a:r>
              <a:rPr lang="ru-RU" sz="2800" dirty="0" smtClean="0"/>
              <a:t>Не сохраняют объем</a:t>
            </a:r>
          </a:p>
          <a:p>
            <a:pPr>
              <a:buFontTx/>
              <a:buChar char="-"/>
            </a:pPr>
            <a:r>
              <a:rPr lang="ru-RU" sz="2800" dirty="0" smtClean="0"/>
              <a:t>Давление создается ударами молекул о стенки сосуда</a:t>
            </a:r>
          </a:p>
          <a:p>
            <a:pPr>
              <a:buFontTx/>
              <a:buChar char="-"/>
            </a:pPr>
            <a:r>
              <a:rPr lang="ru-RU" sz="2800" dirty="0" smtClean="0"/>
              <a:t>Слабое взаимодействие молекул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50004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Жидкости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500166" y="1928802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00364" y="1857364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6"/>
          </p:cNvCxnSpPr>
          <p:nvPr/>
        </p:nvCxnSpPr>
        <p:spPr>
          <a:xfrm>
            <a:off x="2500298" y="2428868"/>
            <a:ext cx="500066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7" idx="2"/>
            <a:endCxn id="7" idx="6"/>
          </p:cNvCxnSpPr>
          <p:nvPr/>
        </p:nvCxnSpPr>
        <p:spPr>
          <a:xfrm rot="10800000" flipH="1">
            <a:off x="1500166" y="2428868"/>
            <a:ext cx="1000132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71736" y="1571612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785918" y="1285860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0628" y="1857364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r</a:t>
            </a:r>
            <a:r>
              <a:rPr lang="en-US" sz="4000" dirty="0" smtClean="0"/>
              <a:t>&gt;d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642910" y="3214686"/>
            <a:ext cx="728667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</a:t>
            </a:r>
            <a:r>
              <a:rPr lang="ru-RU" dirty="0" smtClean="0"/>
              <a:t> </a:t>
            </a:r>
            <a:r>
              <a:rPr lang="ru-RU" sz="2800" dirty="0" smtClean="0"/>
              <a:t>Не сохраняют форму</a:t>
            </a:r>
          </a:p>
          <a:p>
            <a:pPr algn="ctr"/>
            <a:r>
              <a:rPr lang="ru-RU" sz="2800" dirty="0" smtClean="0"/>
              <a:t>- Сохраняют объем</a:t>
            </a:r>
          </a:p>
          <a:p>
            <a:pPr algn="ctr"/>
            <a:r>
              <a:rPr lang="ru-RU" sz="2800" dirty="0"/>
              <a:t> </a:t>
            </a:r>
            <a:r>
              <a:rPr lang="ru-RU" sz="2800" dirty="0" smtClean="0"/>
              <a:t>- Текучи</a:t>
            </a:r>
          </a:p>
          <a:p>
            <a:pPr algn="ctr">
              <a:buFontTx/>
              <a:buChar char="-"/>
            </a:pPr>
            <a:r>
              <a:rPr lang="ru-RU" sz="2800" dirty="0" smtClean="0"/>
              <a:t>Силы взаимодействия велики</a:t>
            </a:r>
          </a:p>
          <a:p>
            <a:pPr algn="ctr">
              <a:buFontTx/>
              <a:buChar char="-"/>
            </a:pPr>
            <a:r>
              <a:rPr lang="ru-RU" sz="2800" dirty="0"/>
              <a:t> </a:t>
            </a:r>
            <a:r>
              <a:rPr lang="ru-RU" sz="2800" dirty="0" smtClean="0"/>
              <a:t>Движение – «бег на месте»</a:t>
            </a:r>
            <a:endParaRPr lang="en-US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428604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Твердые вещества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5984" y="1928802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786182" y="1857364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3" idx="6"/>
          </p:cNvCxnSpPr>
          <p:nvPr/>
        </p:nvCxnSpPr>
        <p:spPr>
          <a:xfrm>
            <a:off x="3286116" y="2428868"/>
            <a:ext cx="500066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3" idx="2"/>
            <a:endCxn id="3" idx="6"/>
          </p:cNvCxnSpPr>
          <p:nvPr/>
        </p:nvCxnSpPr>
        <p:spPr>
          <a:xfrm rot="10800000" flipH="1">
            <a:off x="2285984" y="2428868"/>
            <a:ext cx="1000132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57554" y="1571612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571736" y="1285860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786446" y="1857364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r&gt;</a:t>
            </a:r>
            <a:r>
              <a:rPr lang="en-US" sz="4000" dirty="0"/>
              <a:t>&gt;</a:t>
            </a:r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3286124"/>
            <a:ext cx="5929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Сохраняют форму</a:t>
            </a:r>
          </a:p>
          <a:p>
            <a:pPr>
              <a:buFontTx/>
              <a:buChar char="-"/>
            </a:pPr>
            <a:r>
              <a:rPr lang="ru-RU" dirty="0"/>
              <a:t> </a:t>
            </a:r>
            <a:r>
              <a:rPr lang="ru-RU" dirty="0" smtClean="0"/>
              <a:t>сохраняют объем</a:t>
            </a:r>
          </a:p>
          <a:p>
            <a:pPr>
              <a:buFontTx/>
              <a:buChar char="-"/>
            </a:pPr>
            <a:r>
              <a:rPr lang="ru-RU" dirty="0" smtClean="0"/>
              <a:t>Внутренний порядок в расположении молекул, что приводит к правильным формам (кристалл0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14346" y="0"/>
            <a:ext cx="914406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Аморфные тела </a:t>
            </a:r>
            <a:r>
              <a:rPr lang="ru-RU" sz="2400" dirty="0" smtClean="0"/>
              <a:t>– </a:t>
            </a:r>
            <a:r>
              <a:rPr lang="ru-RU" sz="2400" dirty="0" err="1" smtClean="0"/>
              <a:t>тела</a:t>
            </a:r>
            <a:r>
              <a:rPr lang="ru-RU" sz="2400" dirty="0" smtClean="0"/>
              <a:t>, занимающие промежуточное состояние между жидкостью и твердым телом.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При низких температурах</a:t>
            </a:r>
          </a:p>
          <a:p>
            <a:pPr algn="ctr"/>
            <a:r>
              <a:rPr lang="ru-RU" sz="2400" dirty="0" smtClean="0"/>
              <a:t> проявляются свойства твердых тел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При высоких температурах </a:t>
            </a:r>
          </a:p>
          <a:p>
            <a:pPr algn="ctr"/>
            <a:r>
              <a:rPr lang="ru-RU" sz="2400" dirty="0" smtClean="0"/>
              <a:t>проявляются свойства жидкостей 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Например: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Кварц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Кремнезем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Смола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Стекло</a:t>
            </a:r>
          </a:p>
          <a:p>
            <a:pPr algn="ctr"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канифоль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Сахарный леденец</a:t>
            </a:r>
          </a:p>
          <a:p>
            <a:pPr algn="ctr">
              <a:buFontTx/>
              <a:buChar char="-"/>
            </a:pPr>
            <a:r>
              <a:rPr lang="ru-RU" sz="2400" dirty="0"/>
              <a:t>и</a:t>
            </a:r>
            <a:r>
              <a:rPr lang="ru-RU" sz="2400" dirty="0" smtClean="0"/>
              <a:t> другие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85728"/>
            <a:ext cx="68580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Лабораторная работа</a:t>
            </a:r>
            <a:r>
              <a:rPr lang="ru-RU" sz="2400" dirty="0" smtClean="0"/>
              <a:t>: «Изучение образцов твердых тел»</a:t>
            </a:r>
          </a:p>
          <a:p>
            <a:endParaRPr lang="ru-RU" sz="2400" dirty="0"/>
          </a:p>
          <a:p>
            <a:r>
              <a:rPr lang="ru-RU" sz="2400" dirty="0" smtClean="0"/>
              <a:t>Приборы и материалы: лупа, коллекция минералов и горных пород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Ход работы:</a:t>
            </a:r>
          </a:p>
          <a:p>
            <a:endParaRPr lang="ru-RU" sz="2400" dirty="0"/>
          </a:p>
          <a:p>
            <a:r>
              <a:rPr lang="ru-RU" sz="2400" dirty="0" smtClean="0"/>
              <a:t>1)Осмотрите внешний вид. Обратите внимание на их форму, цвет и блеск.</a:t>
            </a:r>
          </a:p>
          <a:p>
            <a:r>
              <a:rPr lang="ru-RU" sz="2400" dirty="0" smtClean="0"/>
              <a:t>2) помощью лупы рассмотрите структуру образцов.</a:t>
            </a:r>
          </a:p>
          <a:p>
            <a:r>
              <a:rPr lang="ru-RU" sz="2400" dirty="0" smtClean="0"/>
              <a:t>3) Запишите результаты наблюдений</a:t>
            </a:r>
          </a:p>
          <a:p>
            <a:r>
              <a:rPr lang="ru-RU" sz="2400" dirty="0" smtClean="0"/>
              <a:t>4) Сделайте вывод.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297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Эркер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2015-01-27T20:41:20Z</dcterms:created>
  <dcterms:modified xsi:type="dcterms:W3CDTF">2015-01-27T21:29:51Z</dcterms:modified>
</cp:coreProperties>
</file>