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69" r:id="rId6"/>
    <p:sldId id="270" r:id="rId7"/>
    <p:sldId id="271" r:id="rId8"/>
    <p:sldId id="272" r:id="rId9"/>
    <p:sldId id="273" r:id="rId10"/>
    <p:sldId id="275" r:id="rId11"/>
    <p:sldId id="274" r:id="rId12"/>
    <p:sldId id="276" r:id="rId13"/>
    <p:sldId id="261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F6B31-DCB0-42EE-A0AC-94527D62D1B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abataniways.com/wp-content/uploads/2015/07/1-683x1024.jpg" TargetMode="External"/><Relationship Id="rId13" Type="http://schemas.openxmlformats.org/officeDocument/2006/relationships/hyperlink" Target="https://vuzlit.ru/imag_/10/67765/image001.jpg" TargetMode="External"/><Relationship Id="rId18" Type="http://schemas.openxmlformats.org/officeDocument/2006/relationships/hyperlink" Target="http://1.bp.blogspot.com/-NRR0lOFK650/To58ClY9aXI/AAAAAAAAA1Q/4D-UNxYeBdo/s320/e51c88587498.jpg" TargetMode="External"/><Relationship Id="rId3" Type="http://schemas.openxmlformats.org/officeDocument/2006/relationships/hyperlink" Target="http://st.depositphotos.com/1004216/1325/v/950/depositphotos_13252738-Light-blue-abstract-vector-background---music-notes.jpg" TargetMode="External"/><Relationship Id="rId21" Type="http://schemas.openxmlformats.org/officeDocument/2006/relationships/hyperlink" Target="http://to-world-travel.ru/img/2015/042612/4334610" TargetMode="External"/><Relationship Id="rId7" Type="http://schemas.openxmlformats.org/officeDocument/2006/relationships/hyperlink" Target="http://www.stihi.ru/pics/2009/03/24/6303.jpg" TargetMode="External"/><Relationship Id="rId12" Type="http://schemas.openxmlformats.org/officeDocument/2006/relationships/hyperlink" Target="https://knigipochtoi.ru/images/goods/audio/big/05-1918.1.jpg" TargetMode="External"/><Relationship Id="rId17" Type="http://schemas.openxmlformats.org/officeDocument/2006/relationships/hyperlink" Target="http://crosti.ru/patterns/00/18/79/73810ed58f/picture.jpg" TargetMode="External"/><Relationship Id="rId25" Type="http://schemas.openxmlformats.org/officeDocument/2006/relationships/image" Target="../media/image26.png"/><Relationship Id="rId2" Type="http://schemas.openxmlformats.org/officeDocument/2006/relationships/hyperlink" Target="http://105skazka.ru/wp-content/uploads/2017/11/1443-2017-11_res.jpg" TargetMode="External"/><Relationship Id="rId16" Type="http://schemas.openxmlformats.org/officeDocument/2006/relationships/hyperlink" Target="http://71.music.mos.ru/upload/iblock/8e7/sviridov.png" TargetMode="External"/><Relationship Id="rId20" Type="http://schemas.openxmlformats.org/officeDocument/2006/relationships/hyperlink" Target="https://img-android.lisisoft.com/imgmic/5/9/1595-i-com.viet.music201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h4.googleusercontent.com/-_mWedufqGlY/U49xNydaPvI/AAAAAAAAa_M/4_-8-ajKAPw/w702-h467-no/DSC02790.JPG" TargetMode="External"/><Relationship Id="rId11" Type="http://schemas.openxmlformats.org/officeDocument/2006/relationships/hyperlink" Target="http://picstest.ru/images/1216036_article-51985.jpg" TargetMode="External"/><Relationship Id="rId24" Type="http://schemas.openxmlformats.org/officeDocument/2006/relationships/hyperlink" Target="https://image.jimcdn.com/app/cms/image/transf/none/path/se4ebf1ee54056d6f/image/i2b89c52ff72b661a/version/1391091742/image.jpg" TargetMode="External"/><Relationship Id="rId5" Type="http://schemas.openxmlformats.org/officeDocument/2006/relationships/hyperlink" Target="http://www.zdravrussia.ru/images/foto/fool/7577.jpg" TargetMode="External"/><Relationship Id="rId15" Type="http://schemas.openxmlformats.org/officeDocument/2006/relationships/hyperlink" Target="https://gubdaily.ru/wp-content/uploads/2017/07/%D0%A8%D0%B0%D1%82%D1%80%D0%BE%D0%B2%D0%B0%D1%8F-%D0%BA%D0%BE%D0%BB%D0%BE%D0%BA%D0%BE%D0%BB%D1%8C%D0%BD%D1%8F4.jpg" TargetMode="External"/><Relationship Id="rId23" Type="http://schemas.openxmlformats.org/officeDocument/2006/relationships/hyperlink" Target="http://lady-uspech.ru/wp-content/uploads/2013/03/Salzburg-Mozart1.jpg" TargetMode="External"/><Relationship Id="rId10" Type="http://schemas.openxmlformats.org/officeDocument/2006/relationships/hyperlink" Target="http://www.stihi.ru/pics/2013/06/09/903.jpg" TargetMode="External"/><Relationship Id="rId19" Type="http://schemas.openxmlformats.org/officeDocument/2006/relationships/hyperlink" Target="http://overgraph.ru/images/404010_frederic-chopin.jpg" TargetMode="External"/><Relationship Id="rId4" Type="http://schemas.openxmlformats.org/officeDocument/2006/relationships/hyperlink" Target="http://illustrators.ru/uploads/illustration/image/812235/main_812235_original.png" TargetMode="External"/><Relationship Id="rId9" Type="http://schemas.openxmlformats.org/officeDocument/2006/relationships/hyperlink" Target="http://www.art-hall.com.ua/749-large_default/kartina-karta-italiyi.jpg" TargetMode="External"/><Relationship Id="rId14" Type="http://schemas.openxmlformats.org/officeDocument/2006/relationships/hyperlink" Target="http://1&#1090;&#1077;&#1082;&#1089;&#1090;&#1087;&#1077;&#1089;&#1085;&#1080;.&#1088;&#1092;/uploads/images/o/d/i/odinokaja_garmon.jpg" TargetMode="External"/><Relationship Id="rId22" Type="http://schemas.openxmlformats.org/officeDocument/2006/relationships/hyperlink" Target="https://ds02.infourok.ru/uploads/ex/0979/00080c40-44bc24d5/img2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3714731"/>
            <a:ext cx="2643206" cy="10001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Выполнила </a:t>
            </a:r>
            <a:r>
              <a:rPr lang="ru-RU" sz="1200" b="1" dirty="0" err="1" smtClean="0">
                <a:solidFill>
                  <a:sysClr val="windowText" lastClr="000000"/>
                </a:solidFill>
              </a:rPr>
              <a:t>Ендонова</a:t>
            </a:r>
            <a:r>
              <a:rPr lang="ru-RU" sz="1200" b="1" dirty="0" smtClean="0">
                <a:solidFill>
                  <a:sysClr val="windowText" lastClr="000000"/>
                </a:solidFill>
              </a:rPr>
              <a:t> </a:t>
            </a:r>
            <a:r>
              <a:rPr lang="ru-RU" sz="1200" b="1" dirty="0" err="1" smtClean="0">
                <a:solidFill>
                  <a:sysClr val="windowText" lastClr="000000"/>
                </a:solidFill>
              </a:rPr>
              <a:t>Сэлмэг</a:t>
            </a:r>
            <a:r>
              <a:rPr lang="ru-RU" sz="1200" b="1" dirty="0" smtClean="0">
                <a:solidFill>
                  <a:sysClr val="windowText" lastClr="000000"/>
                </a:solidFill>
              </a:rPr>
              <a:t> Григорьевна, учитель музыки </a:t>
            </a:r>
          </a:p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</a:rPr>
              <a:t>МАОУ «</a:t>
            </a:r>
            <a:r>
              <a:rPr lang="ru-RU" sz="1200" b="1" dirty="0" err="1" smtClean="0">
                <a:solidFill>
                  <a:sysClr val="windowText" lastClr="000000"/>
                </a:solidFill>
              </a:rPr>
              <a:t>Хуртагинская</a:t>
            </a:r>
            <a:r>
              <a:rPr lang="ru-RU" sz="1200" b="1" dirty="0" smtClean="0">
                <a:solidFill>
                  <a:sysClr val="windowText" lastClr="000000"/>
                </a:solidFill>
              </a:rPr>
              <a:t> СОШ»</a:t>
            </a:r>
          </a:p>
          <a:p>
            <a:pPr algn="ctr"/>
            <a:endParaRPr lang="ru-RU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2000" y="1563638"/>
            <a:ext cx="3600000" cy="1143008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47500" lnSpcReduction="20000"/>
            <a:sp3d extrusionH="57150">
              <a:bevelT w="38100" h="38100"/>
            </a:sp3d>
          </a:bodyPr>
          <a:lstStyle/>
          <a:p>
            <a:r>
              <a:rPr lang="ru-RU" sz="5100" b="1" dirty="0" smtClean="0">
                <a:ln>
                  <a:solidFill>
                    <a:schemeClr val="accent6"/>
                  </a:solidFill>
                </a:ln>
                <a:solidFill>
                  <a:schemeClr val="accent6">
                    <a:lumMod val="50000"/>
                  </a:schemeClr>
                </a:solidFill>
                <a:effectLst/>
                <a:cs typeface="Arial" pitchFamily="34" charset="0"/>
              </a:rPr>
              <a:t>Игра-викторина </a:t>
            </a:r>
          </a:p>
          <a:p>
            <a:r>
              <a:rPr lang="ru-RU" sz="5100" b="1" dirty="0" smtClean="0">
                <a:ln>
                  <a:solidFill>
                    <a:schemeClr val="accent6"/>
                  </a:solidFill>
                </a:ln>
                <a:solidFill>
                  <a:schemeClr val="accent6">
                    <a:lumMod val="50000"/>
                  </a:schemeClr>
                </a:solidFill>
                <a:effectLst/>
                <a:cs typeface="Arial" pitchFamily="34" charset="0"/>
              </a:rPr>
              <a:t>по музыке</a:t>
            </a:r>
          </a:p>
          <a:p>
            <a:r>
              <a:rPr lang="ru-RU" sz="4200" b="1" dirty="0" smtClean="0">
                <a:ln>
                  <a:solidFill>
                    <a:schemeClr val="accent6"/>
                  </a:solidFill>
                </a:ln>
                <a:solidFill>
                  <a:schemeClr val="accent6">
                    <a:lumMod val="50000"/>
                  </a:schemeClr>
                </a:solidFill>
                <a:effectLst/>
                <a:cs typeface="Arial" pitchFamily="34" charset="0"/>
              </a:rPr>
              <a:t>5 класс</a:t>
            </a:r>
            <a:endParaRPr lang="ru-RU" sz="4200" b="1" dirty="0">
              <a:ln>
                <a:solidFill>
                  <a:schemeClr val="accent6"/>
                </a:solidFill>
              </a:ln>
              <a:solidFill>
                <a:schemeClr val="accent6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Управляющая кнопка: сведения 6">
            <a:hlinkClick r:id="rId3" action="ppaction://hlinksldjump" highlightClick="1"/>
          </p:cNvPr>
          <p:cNvSpPr/>
          <p:nvPr/>
        </p:nvSpPr>
        <p:spPr>
          <a:xfrm>
            <a:off x="71406" y="4643452"/>
            <a:ext cx="428596" cy="405136"/>
          </a:xfrm>
          <a:prstGeom prst="actionButtonInformat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vto-tour.com.ua/images/headers/9.12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9"/>
            <a:ext cx="3024001" cy="2016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бельканто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увертюра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либретто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13. Краткое литературное содержание сюжета оперы или балета – это …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  <p:pic>
        <p:nvPicPr>
          <p:cNvPr id="5124" name="Picture 4" descr="http://www.ticrk.ru/upload/iblock/old/i47646-top_icon-origin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285866"/>
            <a:ext cx="2161695" cy="306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s://vuzlit.ru/imag_/10/67765/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214428"/>
            <a:ext cx="2452727" cy="3060000"/>
          </a:xfrm>
          <a:prstGeom prst="rect">
            <a:avLst/>
          </a:prstGeom>
          <a:noFill/>
        </p:spPr>
      </p:pic>
      <p:pic>
        <p:nvPicPr>
          <p:cNvPr id="4098" name="Picture 2" descr="http://womo.ua/wp-content/uploads/2016/01/1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1857370"/>
            <a:ext cx="3051350" cy="1980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М.П. Мусоргский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П.И. Чайковский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Г.В. Свиридов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14. Композитор балета-сказки «Щелкунчик</a:t>
            </a:r>
            <a:r>
              <a:rPr lang="ru-RU" b="1" smtClean="0">
                <a:solidFill>
                  <a:sysClr val="windowText" lastClr="000000"/>
                </a:solidFill>
              </a:rPr>
              <a:t>» </a:t>
            </a:r>
          </a:p>
          <a:p>
            <a:pPr algn="ctr"/>
            <a:r>
              <a:rPr lang="ru-RU" b="1" smtClean="0">
                <a:solidFill>
                  <a:sysClr val="windowText" lastClr="000000"/>
                </a:solidFill>
              </a:rPr>
              <a:t>- </a:t>
            </a:r>
            <a:r>
              <a:rPr lang="ru-RU" b="1" dirty="0" smtClean="0">
                <a:solidFill>
                  <a:sysClr val="windowText" lastClr="000000"/>
                </a:solidFill>
              </a:rPr>
              <a:t>это …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hobby-puzzle.ru/images/product_images/popup_images/2785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643056"/>
            <a:ext cx="3119670" cy="2268000"/>
          </a:xfrm>
          <a:prstGeom prst="rect">
            <a:avLst/>
          </a:prstGeom>
          <a:noFill/>
        </p:spPr>
      </p:pic>
      <p:pic>
        <p:nvPicPr>
          <p:cNvPr id="3074" name="Picture 2" descr="http://kursykos.ru/gallery/balet-schelkunchik-istoriya-sozdaniya-dlya-detey-44247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1916569"/>
            <a:ext cx="3028571" cy="1908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Франция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Норвегия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Германия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15. Родиной балета является страна –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это …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9"/>
            <a:ext cx="82296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8"/>
            <a:ext cx="8501122" cy="4500594"/>
          </a:xfrm>
        </p:spPr>
        <p:txBody>
          <a:bodyPr>
            <a:normAutofit fontScale="92500" lnSpcReduction="20000"/>
          </a:bodyPr>
          <a:lstStyle/>
          <a:p>
            <a:r>
              <a:rPr lang="ru-RU" sz="1200" dirty="0" smtClean="0"/>
              <a:t>Фон титульного слайда </a:t>
            </a:r>
            <a:r>
              <a:rPr lang="en-US" sz="1200" dirty="0" smtClean="0">
                <a:hlinkClick r:id="rId2"/>
              </a:rPr>
              <a:t>http://105skazka.ru/wp-content/uploads/2017/11/1443-2017-11_res.jpg</a:t>
            </a:r>
            <a:endParaRPr lang="ru-RU" sz="1200" dirty="0" smtClean="0"/>
          </a:p>
          <a:p>
            <a:r>
              <a:rPr lang="ru-RU" sz="1200" dirty="0" smtClean="0"/>
              <a:t>Фон для презентации </a:t>
            </a:r>
            <a:r>
              <a:rPr lang="en-US" sz="1200" dirty="0" smtClean="0">
                <a:hlinkClick r:id="rId3"/>
              </a:rPr>
              <a:t>http://st.depositphotos.com/1004216/1325/v/950/depositphotos_13252738-Light-blue-abstract-vector-background---music-notes.jpg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Кикимора </a:t>
            </a:r>
            <a:r>
              <a:rPr lang="en-US" sz="1200" dirty="0" smtClean="0">
                <a:hlinkClick r:id="rId4"/>
              </a:rPr>
              <a:t>http://illustrators.ru/uploads/illustration/image/812235/main_812235_original.png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 Портрет А.К. </a:t>
            </a:r>
            <a:r>
              <a:rPr lang="ru-RU" sz="1200" dirty="0" err="1" smtClean="0"/>
              <a:t>Лядова</a:t>
            </a:r>
            <a:r>
              <a:rPr lang="ru-RU" sz="1200" dirty="0" smtClean="0"/>
              <a:t> </a:t>
            </a:r>
            <a:r>
              <a:rPr lang="en-US" sz="1200" dirty="0" smtClean="0">
                <a:hlinkClick r:id="rId5"/>
              </a:rPr>
              <a:t>http://www.zdravrussia.ru/images/foto/fool/7577.jpg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Венеция 1 </a:t>
            </a:r>
            <a:r>
              <a:rPr lang="en-US" sz="1200" dirty="0" smtClean="0">
                <a:hlinkClick r:id="rId6"/>
              </a:rPr>
              <a:t>https://lh4.googleusercontent.com/-_mWedufqGlY/U49xNydaPvI/AAAAAAAAa_M/4_-8-ajKAPw/w702-h467-no/DSC02790.JPG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Баркарола </a:t>
            </a:r>
            <a:r>
              <a:rPr lang="en-US" sz="1200" dirty="0" smtClean="0">
                <a:hlinkClick r:id="rId7"/>
              </a:rPr>
              <a:t>http://www.stihi.ru/pics/2009/03/24/6303.jpg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Венеция 2 </a:t>
            </a:r>
            <a:r>
              <a:rPr lang="en-US" sz="1200" dirty="0" smtClean="0">
                <a:hlinkClick r:id="rId8"/>
              </a:rPr>
              <a:t>https://sabataniways.com/wp-content/uploads/2015/07/1-683x1024.jpg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Карта Италии </a:t>
            </a:r>
            <a:r>
              <a:rPr lang="en-US" sz="1200" dirty="0" smtClean="0">
                <a:hlinkClick r:id="rId9"/>
              </a:rPr>
              <a:t>http://www.art-hall.com.ua/749-large_default/kartina-karta-italiyi.jpg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Венецианская ночь </a:t>
            </a:r>
            <a:r>
              <a:rPr lang="en-US" sz="1200" dirty="0" smtClean="0">
                <a:hlinkClick r:id="rId10"/>
              </a:rPr>
              <a:t>http://www.stihi.ru/pics/2013/06/09/903.jpg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Портрет М.И. Глинки </a:t>
            </a:r>
            <a:r>
              <a:rPr lang="en-US" sz="1200" dirty="0" smtClean="0">
                <a:hlinkClick r:id="rId11"/>
              </a:rPr>
              <a:t>http://picstest.ru/images/1216036_article-51985.jpg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«Детский альбом» </a:t>
            </a:r>
            <a:r>
              <a:rPr lang="en-US" sz="1200" dirty="0" smtClean="0">
                <a:hlinkClick r:id="rId12"/>
              </a:rPr>
              <a:t>https://knigipochtoi.ru/images/goods/audio/big/05-1918.1.jpg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Портрет П.И. Чайковского </a:t>
            </a:r>
            <a:r>
              <a:rPr lang="en-US" sz="1200" dirty="0" smtClean="0">
                <a:hlinkClick r:id="rId13"/>
              </a:rPr>
              <a:t>https://vuzlit.ru/imag_/10/67765/image001.jpg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Портрет В.А. Гаврилина </a:t>
            </a:r>
            <a:r>
              <a:rPr lang="en-US" sz="1200" dirty="0" smtClean="0">
                <a:hlinkClick r:id="rId14"/>
              </a:rPr>
              <a:t>http://1</a:t>
            </a:r>
            <a:r>
              <a:rPr lang="ru-RU" sz="1200" dirty="0" err="1" smtClean="0">
                <a:hlinkClick r:id="rId14"/>
              </a:rPr>
              <a:t>текстпесни.рф</a:t>
            </a:r>
            <a:r>
              <a:rPr lang="ru-RU" sz="1200" dirty="0" smtClean="0">
                <a:hlinkClick r:id="rId14"/>
              </a:rPr>
              <a:t>/</a:t>
            </a:r>
            <a:r>
              <a:rPr lang="en-US" sz="1200" dirty="0" smtClean="0">
                <a:hlinkClick r:id="rId14"/>
              </a:rPr>
              <a:t>uploads/images/o/d/</a:t>
            </a:r>
            <a:r>
              <a:rPr lang="en-US" sz="1200" dirty="0" err="1" smtClean="0">
                <a:hlinkClick r:id="rId14"/>
              </a:rPr>
              <a:t>i</a:t>
            </a:r>
            <a:r>
              <a:rPr lang="en-US" sz="1200" dirty="0" smtClean="0">
                <a:hlinkClick r:id="rId14"/>
              </a:rPr>
              <a:t>/odinokaja_garmon.jpg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Колокола </a:t>
            </a:r>
            <a:r>
              <a:rPr lang="en-US" sz="1200" dirty="0" smtClean="0">
                <a:hlinkClick r:id="rId15"/>
              </a:rPr>
              <a:t>https://gubdaily.ru/wp-content/uploads/2017/07/%D0%A8%D0%B0%D1%82%D1%80%D0%BE%D0%B2%D0%B0%D1%8F-%D0%BA%D0%BE%D0%BB%D0%BE%D0%BA%D0%BE%D0%BB%D1%8C%D0%BD%D1%8F4.jpg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Портрет Г.В. Свиридова </a:t>
            </a:r>
            <a:r>
              <a:rPr lang="en-US" sz="1200" dirty="0" smtClean="0">
                <a:hlinkClick r:id="rId16"/>
              </a:rPr>
              <a:t>http://71.music.mos.ru/upload/iblock/8e7/sviridov.png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Снег идет </a:t>
            </a:r>
            <a:r>
              <a:rPr lang="en-US" sz="1200" dirty="0" smtClean="0">
                <a:hlinkClick r:id="rId17"/>
              </a:rPr>
              <a:t>http://crosti.ru/patterns/00/18/79/73810ed58f/picture.jpg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Вальс </a:t>
            </a:r>
            <a:r>
              <a:rPr lang="en-US" sz="1200" dirty="0" smtClean="0">
                <a:hlinkClick r:id="rId18"/>
              </a:rPr>
              <a:t>http://1.bp.blogspot.com/-NRR0lOFK650/To58ClY9aXI/AAAAAAAAA1Q/4D-UNxYeBdo/s320/e51c88587498.jpg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Портрет Ф.Шопена </a:t>
            </a:r>
            <a:r>
              <a:rPr lang="en-US" sz="1200" dirty="0" smtClean="0">
                <a:hlinkClick r:id="rId19"/>
              </a:rPr>
              <a:t>http://overgraph.ru/images/404010_frederic-chopin.jpg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Музыкальный значок </a:t>
            </a:r>
            <a:r>
              <a:rPr lang="en-US" sz="1200" dirty="0" smtClean="0">
                <a:hlinkClick r:id="rId20"/>
              </a:rPr>
              <a:t>https://img-android.lisisoft.com/imgmic/5/9/1595-i-com.viet.music2014.jpg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Дом-музей Ф.Шопена в </a:t>
            </a:r>
            <a:r>
              <a:rPr lang="ru-RU" sz="1200" dirty="0" err="1" smtClean="0"/>
              <a:t>Желязовой</a:t>
            </a:r>
            <a:r>
              <a:rPr lang="ru-RU" sz="1200" dirty="0" smtClean="0"/>
              <a:t> Воле близ Варшавы </a:t>
            </a:r>
            <a:r>
              <a:rPr lang="en-US" sz="1200" dirty="0" smtClean="0">
                <a:hlinkClick r:id="rId21"/>
              </a:rPr>
              <a:t>http://to-world-travel.ru/img/2015/042612/4334610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Польша </a:t>
            </a:r>
            <a:r>
              <a:rPr lang="en-US" sz="1200" dirty="0" smtClean="0">
                <a:hlinkClick r:id="rId22"/>
              </a:rPr>
              <a:t>https://ds02.infourok.ru/uploads/ex/0979/00080c40-44bc24d5/img24.jpg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Памятник Моцарту </a:t>
            </a:r>
            <a:r>
              <a:rPr lang="en-US" sz="1200" dirty="0" smtClean="0">
                <a:hlinkClick r:id="rId23"/>
              </a:rPr>
              <a:t>http://lady-uspech.ru/wp-content/uploads/2013/03/Salzburg-Mozart1.jpg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Портрет В. Моцарта </a:t>
            </a:r>
            <a:r>
              <a:rPr lang="en-US" sz="1200" dirty="0" smtClean="0">
                <a:hlinkClick r:id="rId24"/>
              </a:rPr>
              <a:t>https://image.jimcdn.com/app/cms/image/transf/none/path/se4ebf1ee54056d6f/image/i2b89c52ff72b661a/version/1391091742/image.jpg</a:t>
            </a:r>
            <a:r>
              <a:rPr lang="ru-RU" sz="1200" dirty="0" smtClean="0"/>
              <a:t> </a:t>
            </a:r>
          </a:p>
          <a:p>
            <a:endParaRPr lang="ru-RU" sz="1200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643966" y="4214824"/>
            <a:ext cx="334978" cy="322665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664166" y="4643452"/>
            <a:ext cx="336990" cy="35407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8643966" y="3714758"/>
            <a:ext cx="357190" cy="35719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stihi.ru/pics/2009/03/24/63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285866"/>
            <a:ext cx="2331881" cy="3060000"/>
          </a:xfrm>
          <a:prstGeom prst="rect">
            <a:avLst/>
          </a:prstGeom>
          <a:noFill/>
        </p:spPr>
      </p:pic>
      <p:pic>
        <p:nvPicPr>
          <p:cNvPr id="19458" name="Picture 2" descr="https://lh4.googleusercontent.com/-_mWedufqGlY/U49xNydaPvI/AAAAAAAAa_M/4_-8-ajKAPw/w702-h467-no/DSC027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857370"/>
            <a:ext cx="3036979" cy="2016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песня на воде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песня без слов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песня в пустыне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2. Что означает слово «баркарола»?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Россия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Италия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Германия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3. Какая страна является родиной баркаролы?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sabataniways.com/wp-content/uploads/2015/07/1-683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9" y="1285866"/>
            <a:ext cx="2041067" cy="3060000"/>
          </a:xfrm>
          <a:prstGeom prst="rect">
            <a:avLst/>
          </a:prstGeom>
          <a:noFill/>
        </p:spPr>
      </p:pic>
      <p:pic>
        <p:nvPicPr>
          <p:cNvPr id="8194" name="Picture 2" descr="http://www.art-hall.com.ua/749-large_default/kartina-karta-italiy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285866"/>
            <a:ext cx="3060000" cy="3060000"/>
          </a:xfrm>
          <a:prstGeom prst="rect">
            <a:avLst/>
          </a:prstGeom>
          <a:noFill/>
        </p:spPr>
      </p:pic>
      <p:pic>
        <p:nvPicPr>
          <p:cNvPr id="10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1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vuzlit.ru/imag_/10/67765/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214428"/>
            <a:ext cx="2452727" cy="3060000"/>
          </a:xfrm>
          <a:prstGeom prst="rect">
            <a:avLst/>
          </a:prstGeom>
          <a:noFill/>
        </p:spPr>
      </p:pic>
      <p:pic>
        <p:nvPicPr>
          <p:cNvPr id="6146" name="Picture 2" descr="https://knigipochtoi.ru/images/goods/audio/big/05-1918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80"/>
            <a:ext cx="2848696" cy="2340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Э. Григ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Л. Бетховен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П.И. Чайковский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5. Кто из композиторов-классиков написал цикл фортепианных пьес «Детский альбом»?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857370"/>
            <a:ext cx="1628780" cy="1428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1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overgraph.ru/images/404010_frederic-chop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285866"/>
            <a:ext cx="2397000" cy="3060000"/>
          </a:xfrm>
          <a:prstGeom prst="rect">
            <a:avLst/>
          </a:prstGeom>
          <a:noFill/>
        </p:spPr>
      </p:pic>
      <p:pic>
        <p:nvPicPr>
          <p:cNvPr id="5122" name="Picture 2" descr="http://1.bp.blogspot.com/-NRR0lOFK650/To58ClY9aXI/AAAAAAAAA1Q/4D-UNxYeBdo/s320/e51c885874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785931"/>
            <a:ext cx="2844444" cy="2160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Э. Григ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Ф. Шуберт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Ф. Шопен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8. Назовите композитора, который написал мазурки, вальсы, полонезы?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ds02.infourok.ru/uploads/ex/0979/00080c40-44bc24d5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643056"/>
            <a:ext cx="3119999" cy="2340000"/>
          </a:xfrm>
          <a:prstGeom prst="rect">
            <a:avLst/>
          </a:prstGeom>
          <a:noFill/>
        </p:spPr>
      </p:pic>
      <p:pic>
        <p:nvPicPr>
          <p:cNvPr id="5122" name="Picture 2" descr="http://to-world-travel.ru/img/2015/042612/43346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928808"/>
            <a:ext cx="3025681" cy="1944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Польша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Франция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Германия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9. Родина Ф.Шопена – это страна …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ady-uspech.ru/wp-content/uploads/2013/03/Salzburg-Mozar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714494"/>
            <a:ext cx="3142736" cy="2340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Италия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Австрия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Франция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10. Родина В.Моцарта – это страна …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  <p:pic>
        <p:nvPicPr>
          <p:cNvPr id="4100" name="Picture 4" descr="https://image.jimcdn.com/app/cms/image/transf/none/path/se4ebf1ee54056d6f/image/i2b89c52ff72b661a/version/1391091742/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357304"/>
            <a:ext cx="2044272" cy="306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prikolnye-kartinki.ru/img/picture/Aug/23/48429b194b4dd155520738868dfbff55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285866"/>
            <a:ext cx="2249341" cy="3060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Добрыня и Змей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ysClr val="windowText" lastClr="000000"/>
                </a:solidFill>
              </a:rPr>
              <a:t>Вавила</a:t>
            </a:r>
            <a:r>
              <a:rPr lang="ru-RU" b="1" dirty="0" smtClean="0">
                <a:solidFill>
                  <a:sysClr val="windowText" lastClr="000000"/>
                </a:solidFill>
              </a:rPr>
              <a:t> и скоморохи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«Садко»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11. Опера-былина Н.А. Римского-Корсакова –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это …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  <p:pic>
        <p:nvPicPr>
          <p:cNvPr id="4098" name="Picture 2" descr="https://guideforyou-russia.com/wp-content/uploads/2015/02/Rimsky_Korsakov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643056"/>
            <a:ext cx="1596063" cy="208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2.bp.blogspot.com/-M1se_aH8_R8/Vkn1vhweH1I/AAAAAAAAABQ/233jsVJ0h1U/s1600/Italian-Opera-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071684"/>
            <a:ext cx="2942507" cy="1656000"/>
          </a:xfrm>
          <a:prstGeom prst="rect">
            <a:avLst/>
          </a:prstGeom>
          <a:noFill/>
        </p:spPr>
      </p:pic>
      <p:pic>
        <p:nvPicPr>
          <p:cNvPr id="6146" name="Picture 2" descr="http://900igr.net/up/datas/112077/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714494"/>
            <a:ext cx="3120000" cy="2340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8256" y="1285866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Италия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8256" y="257175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Россия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8256" y="3857634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Франция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12. Страна, которая является родиной оперы,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- это …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s://img-android.lisisoft.com/imgmic/5/9/1595-i-com.viet.music2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2462" y="142858"/>
            <a:ext cx="928694" cy="928694"/>
          </a:xfrm>
          <a:prstGeom prst="rect">
            <a:avLst/>
          </a:prstGeom>
          <a:noFill/>
        </p:spPr>
      </p:pic>
      <p:pic>
        <p:nvPicPr>
          <p:cNvPr id="10" name="Picture 2" descr="http://gifok.net/images/2015/10/10/Beauty-Butterflies_0_03.th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01090" y="45005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339</Words>
  <Application>Microsoft Office PowerPoint</Application>
  <PresentationFormat>Экран (16:9)</PresentationFormat>
  <Paragraphs>78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52</cp:revision>
  <dcterms:created xsi:type="dcterms:W3CDTF">2017-12-28T17:13:38Z</dcterms:created>
  <dcterms:modified xsi:type="dcterms:W3CDTF">2022-11-17T03:10:33Z</dcterms:modified>
</cp:coreProperties>
</file>