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8" r:id="rId2"/>
    <p:sldId id="273" r:id="rId3"/>
    <p:sldId id="279" r:id="rId4"/>
    <p:sldId id="274" r:id="rId5"/>
    <p:sldId id="275" r:id="rId6"/>
    <p:sldId id="269" r:id="rId7"/>
    <p:sldId id="271" r:id="rId8"/>
    <p:sldId id="270" r:id="rId9"/>
    <p:sldId id="262" r:id="rId10"/>
    <p:sldId id="276" r:id="rId11"/>
    <p:sldId id="267" r:id="rId12"/>
    <p:sldId id="277" r:id="rId13"/>
    <p:sldId id="278" r:id="rId14"/>
    <p:sldId id="280" r:id="rId15"/>
    <p:sldId id="28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9900"/>
    <a:srgbClr val="CC9900"/>
    <a:srgbClr val="FFFFCC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3" d="100"/>
          <a:sy n="63" d="100"/>
        </p:scale>
        <p:origin x="-73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6F651-D26B-4980-B35A-13FC50756DC4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FF053-02BC-477B-8B9C-CE5A3BEF13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B80E2-AD5E-4604-BBC0-672A8CE8B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A1857-AD00-4600-9FF2-E699B597E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9131B-26BE-4294-BFC9-AA5BD4F0F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AD453-A0AC-4A18-9919-201F7DE44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88B72-4DD7-449D-A727-91EF9192A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E393C-2452-4007-8510-0DE79D51E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FF5C4-4487-4585-96FC-28C4D82B9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8318E-04B3-4B59-B699-8E0D805DC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BBC48-D2F7-4F34-B84C-2C0529BDE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29542-8BBE-4085-BCBB-F37B1AFBB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A4D62-F5A1-4B44-BB53-157C9FE19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61B7CE6-6B4D-4F33-A7CA-98E6F6C52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&#1087;&#1077;&#1090;&#1088;1.&#1088;&#1091;&#1089;/wp-content/uploads/2017/08/alexey_mihailovich_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s://&#1087;&#1077;&#1090;&#1088;1.&#1088;&#1091;&#1089;/wp-content/uploads/2017/08/nataliay_naryshkina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Группа 1"/>
          <p:cNvGrpSpPr>
            <a:grpSpLocks/>
          </p:cNvGrpSpPr>
          <p:nvPr/>
        </p:nvGrpSpPr>
        <p:grpSpPr bwMode="auto">
          <a:xfrm>
            <a:off x="3352800" y="457200"/>
            <a:ext cx="5486400" cy="5489377"/>
            <a:chOff x="3352800" y="457200"/>
            <a:chExt cx="5486400" cy="5489377"/>
          </a:xfrm>
        </p:grpSpPr>
        <p:sp>
          <p:nvSpPr>
            <p:cNvPr id="2051" name="TextBox 3"/>
            <p:cNvSpPr txBox="1">
              <a:spLocks noChangeArrowheads="1"/>
            </p:cNvSpPr>
            <p:nvPr/>
          </p:nvSpPr>
          <p:spPr bwMode="auto">
            <a:xfrm>
              <a:off x="3352800" y="457200"/>
              <a:ext cx="54864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 bwMode="auto">
            <a:xfrm>
              <a:off x="3581400" y="5638800"/>
              <a:ext cx="4643438" cy="307777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1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7" name="Заголовок 3"/>
          <p:cNvSpPr txBox="1">
            <a:spLocks/>
          </p:cNvSpPr>
          <p:nvPr/>
        </p:nvSpPr>
        <p:spPr>
          <a:xfrm>
            <a:off x="3276600" y="762000"/>
            <a:ext cx="5867400" cy="1233494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u="none" strike="noStrike" kern="0" cap="none" spc="0" normalizeH="0" baseline="0" noProof="0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uLnTx/>
                <a:uFillTx/>
                <a:latin typeface="a_BosaNova" pitchFamily="82" charset="-52"/>
                <a:ea typeface="+mj-ea"/>
                <a:cs typeface="+mj-cs"/>
              </a:rPr>
              <a:t>Тема:</a:t>
            </a:r>
            <a:r>
              <a:rPr kumimoji="0" lang="ru-RU" sz="2800" b="1" u="none" strike="noStrike" kern="0" cap="none" spc="0" normalizeH="0" noProof="0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uLnTx/>
                <a:uFillTx/>
                <a:latin typeface="a_BosaNova" pitchFamily="82" charset="-52"/>
                <a:ea typeface="+mj-ea"/>
                <a:cs typeface="+mj-cs"/>
              </a:rPr>
              <a:t> </a:t>
            </a:r>
            <a:r>
              <a:rPr kumimoji="0" lang="ru-RU" sz="2800" b="1" u="none" strike="noStrike" kern="0" cap="none" spc="0" normalizeH="0" baseline="0" noProof="0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uLnTx/>
                <a:uFillTx/>
                <a:latin typeface="a_BosaNova" pitchFamily="82" charset="-52"/>
                <a:ea typeface="+mj-ea"/>
                <a:cs typeface="+mj-cs"/>
              </a:rPr>
              <a:t>Детство </a:t>
            </a:r>
            <a:r>
              <a:rPr kumimoji="0" lang="ru-RU" sz="2800" b="1" u="none" strike="noStrike" kern="0" cap="none" spc="0" normalizeH="0" baseline="0" noProof="0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uLnTx/>
                <a:uFillTx/>
                <a:latin typeface="a_BosaNova" pitchFamily="82" charset="-52"/>
                <a:ea typeface="+mj-ea"/>
                <a:cs typeface="+mj-cs"/>
              </a:rPr>
              <a:t>и Юность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u="none" strike="noStrike" kern="0" cap="none" spc="0" normalizeH="0" baseline="0" noProof="0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uLnTx/>
                <a:uFillTx/>
                <a:latin typeface="a_BosaNova" pitchFamily="82" charset="-52"/>
                <a:ea typeface="+mj-ea"/>
                <a:cs typeface="+mj-cs"/>
              </a:rPr>
              <a:t>      Петра </a:t>
            </a:r>
            <a:r>
              <a:rPr kumimoji="0" lang="ru-RU" sz="2800" b="1" u="none" strike="noStrike" kern="0" cap="none" spc="0" normalizeH="0" baseline="0" noProof="0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uLnTx/>
                <a:uFillTx/>
                <a:latin typeface="a_BosaNova" pitchFamily="82" charset="-52"/>
                <a:ea typeface="+mj-ea"/>
                <a:cs typeface="+mj-cs"/>
              </a:rPr>
              <a:t>Великого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u="none" strike="noStrike" kern="0" cap="none" spc="0" normalizeH="0" baseline="0" noProof="0" dirty="0">
              <a:ln w="18000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0"/>
            <a:ext cx="6781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          </a:t>
            </a:r>
            <a:r>
              <a:rPr lang="ru-RU" sz="3600" b="1" dirty="0" smtClean="0">
                <a:solidFill>
                  <a:srgbClr val="993300"/>
                </a:solidFill>
                <a:latin typeface="a_BosaNova" pitchFamily="82" charset="-52"/>
              </a:rPr>
              <a:t>Эпоха </a:t>
            </a:r>
            <a:r>
              <a:rPr lang="ru-RU" sz="3600" b="1" dirty="0" smtClean="0">
                <a:solidFill>
                  <a:srgbClr val="993300"/>
                </a:solidFill>
                <a:latin typeface="a_BosaNova" pitchFamily="82" charset="-52"/>
              </a:rPr>
              <a:t>Петра </a:t>
            </a:r>
            <a:r>
              <a:rPr lang="en-US" sz="3600" b="1" dirty="0" smtClean="0">
                <a:solidFill>
                  <a:srgbClr val="993300"/>
                </a:solidFill>
                <a:latin typeface="a_BosaNova" pitchFamily="82" charset="-52"/>
              </a:rPr>
              <a:t>I</a:t>
            </a:r>
            <a:endParaRPr lang="ru-RU" sz="3600" b="1" dirty="0">
              <a:solidFill>
                <a:srgbClr val="993300"/>
              </a:solidFill>
              <a:latin typeface="a_BosaNova" pitchFamily="82" charset="-52"/>
            </a:endParaRPr>
          </a:p>
        </p:txBody>
      </p:sp>
      <p:pic>
        <p:nvPicPr>
          <p:cNvPr id="1028" name="Picture 4" descr="E:\Пётр 1\picture-8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676400"/>
            <a:ext cx="4381500" cy="30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800600" y="4648200"/>
            <a:ext cx="40386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Работу выполнила: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учащаяся 6 «б» класса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МКОУ </a:t>
            </a:r>
            <a:r>
              <a:rPr lang="ru-RU" dirty="0" err="1" smtClean="0">
                <a:solidFill>
                  <a:schemeClr val="bg1"/>
                </a:solidFill>
              </a:rPr>
              <a:t>Кондинская</a:t>
            </a:r>
            <a:r>
              <a:rPr lang="ru-RU" dirty="0" smtClean="0">
                <a:solidFill>
                  <a:schemeClr val="bg1"/>
                </a:solidFill>
              </a:rPr>
              <a:t> СОШ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Свешникова Ксения Николаевна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Руководитель: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Воложанина</a:t>
            </a:r>
            <a:r>
              <a:rPr lang="ru-RU" b="1" dirty="0" smtClean="0">
                <a:solidFill>
                  <a:schemeClr val="bg1"/>
                </a:solidFill>
              </a:rPr>
              <a:t> Ольга Петровна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762000"/>
            <a:ext cx="7696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Милославские, родственники царевича Ивана, как будто бездействовали, но с избранием на царство Петра не смирились. Особенно активна была царевна Софья (старшая сводная сестра Петра). </a:t>
            </a:r>
            <a:r>
              <a:rPr lang="ru-RU" b="1" u="sng" dirty="0" smtClean="0">
                <a:solidFill>
                  <a:srgbClr val="0070C0"/>
                </a:solidFill>
              </a:rPr>
              <a:t>29 мая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стрельцы настояли, чтобы царевна София Алексеевна приняла на себя управление государством по причине малолетства её братьев.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Царица Наталья Кирилловна должна была вместе с сыном Петром —удалиться от двора в подмосковный дворец в селе</a:t>
            </a: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</a:rPr>
              <a:t> Преображенском.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 descr="https://upload.wikimedia.org/wikipedia/commons/b/ba/Streltsy_mutiny_in_16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352800"/>
            <a:ext cx="3505200" cy="2348760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81000" y="0"/>
            <a:ext cx="10172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_BosaNova" pitchFamily="82" charset="-52"/>
              </a:rPr>
              <a:t>                  Приход </a:t>
            </a:r>
            <a:r>
              <a:rPr lang="ru-RU" sz="3600" b="1" dirty="0" smtClean="0">
                <a:solidFill>
                  <a:srgbClr val="0070C0"/>
                </a:solidFill>
                <a:latin typeface="a_BosaNova" pitchFamily="82" charset="-52"/>
              </a:rPr>
              <a:t>к власти Софьи </a:t>
            </a:r>
            <a:r>
              <a:rPr lang="ru-RU" sz="3600" b="1" dirty="0" smtClean="0">
                <a:solidFill>
                  <a:srgbClr val="0070C0"/>
                </a:solidFill>
                <a:latin typeface="a_BosaNova" pitchFamily="82" charset="-52"/>
              </a:rPr>
              <a:t>Алексеевны</a:t>
            </a:r>
            <a:endParaRPr lang="ru-RU" sz="3200" b="1" dirty="0">
              <a:solidFill>
                <a:srgbClr val="0070C0"/>
              </a:solidFill>
              <a:latin typeface="a_BosaNova" pitchFamily="82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2600" y="5715001"/>
            <a:ext cx="6019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Мятеж стрельцов в 1682. Стрельцы выволакивают из дворца Ивана Нарышкина.</a:t>
            </a:r>
            <a:endParaRPr lang="ru-RU" sz="1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53000" y="762000"/>
            <a:ext cx="3429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Детство и юность, проведенные в Преображенском, не были потерянными для Петра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 каждым годом у него увеличивался интерес к военному делу.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 11 лет,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его интерес к армии воплотился в жизнь — начался набор добровольцев, готовых вступить в потешные войска, созданные специально для военного обучения царя</a:t>
            </a:r>
            <a:r>
              <a:rPr lang="ru-RU" b="1" dirty="0" smtClean="0">
                <a:ln w="50800"/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Пётр одел и вооружил своё «потешное» войско, состоявшее из сверстников по мальчишеским играм.</a:t>
            </a:r>
            <a:r>
              <a:rPr lang="ru-RU" b="1" dirty="0" smtClean="0">
                <a:ln w="50800"/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b="1" dirty="0">
              <a:ln w="50800"/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0"/>
            <a:ext cx="7189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_BosaNova" pitchFamily="82" charset="-52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«</a:t>
            </a:r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Потешные» полки </a:t>
            </a:r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Петра</a:t>
            </a:r>
            <a:endParaRPr lang="ru-RU" sz="3600" b="1" dirty="0">
              <a:solidFill>
                <a:srgbClr val="C00000"/>
              </a:solidFill>
              <a:latin typeface="a_BosaNova" pitchFamily="82" charset="-52"/>
            </a:endParaRPr>
          </a:p>
        </p:txBody>
      </p:sp>
      <p:pic>
        <p:nvPicPr>
          <p:cNvPr id="4098" name="Picture 2" descr="C:\Users\Ирина\Desktop\hello_html_29f3d69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19200"/>
            <a:ext cx="3181350" cy="3997508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819400"/>
            <a:ext cx="3835400" cy="2876550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914400" y="762000"/>
            <a:ext cx="746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А в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1685 году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его «потешные» войска, одетые в иностранные кафтаны, под барабанный бой полковым строем шли через Москву из </a:t>
            </a:r>
            <a:r>
              <a:rPr lang="ru-RU" sz="2000" b="1" u="sng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Преображенского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в село </a:t>
            </a:r>
            <a:r>
              <a:rPr lang="ru-RU" sz="2000" b="1" u="sng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Воробьёво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 Сам Пётр служил барабанщиком.</a:t>
            </a:r>
            <a:r>
              <a:rPr lang="ru-RU" sz="2000" b="1" dirty="0" smtClean="0">
                <a:ln w="50800"/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endParaRPr lang="ru-RU" sz="2000" b="1" dirty="0" smtClean="0">
              <a:ln w="50800"/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ru-RU" sz="2000" b="1" dirty="0" smtClean="0">
                <a:ln w="50800"/>
                <a:solidFill>
                  <a:srgbClr val="002060"/>
                </a:solidFill>
                <a:latin typeface="+mn-lt"/>
              </a:rPr>
              <a:t>В </a:t>
            </a:r>
            <a:r>
              <a:rPr lang="ru-RU" sz="2000" b="1" dirty="0" smtClean="0">
                <a:ln w="50800"/>
                <a:solidFill>
                  <a:srgbClr val="C00000"/>
                </a:solidFill>
                <a:latin typeface="+mn-lt"/>
              </a:rPr>
              <a:t>1686 году </a:t>
            </a:r>
            <a:r>
              <a:rPr lang="ru-RU" sz="2000" b="1" dirty="0" smtClean="0">
                <a:ln w="50800"/>
                <a:solidFill>
                  <a:srgbClr val="002060"/>
                </a:solidFill>
                <a:latin typeface="+mn-lt"/>
              </a:rPr>
              <a:t>была даже выстроена «потешная» крепость </a:t>
            </a:r>
            <a:r>
              <a:rPr lang="ru-RU" sz="2000" b="1" dirty="0" err="1" smtClean="0">
                <a:ln w="50800"/>
                <a:solidFill>
                  <a:srgbClr val="002060"/>
                </a:solidFill>
                <a:latin typeface="+mn-lt"/>
              </a:rPr>
              <a:t>Прешбург</a:t>
            </a:r>
            <a:r>
              <a:rPr lang="ru-RU" sz="2000" b="1" dirty="0" smtClean="0">
                <a:ln w="50800"/>
                <a:solidFill>
                  <a:srgbClr val="002060"/>
                </a:solidFill>
                <a:latin typeface="+mn-lt"/>
              </a:rPr>
              <a:t>.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5257800"/>
            <a:ext cx="51442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/>
              <a:t>              </a:t>
            </a:r>
          </a:p>
          <a:p>
            <a:pPr algn="ctr"/>
            <a:r>
              <a:rPr lang="ru-RU" sz="1400" b="1" dirty="0" smtClean="0"/>
              <a:t>        Постройка «потешного» городка (</a:t>
            </a:r>
            <a:r>
              <a:rPr lang="ru-RU" sz="1400" b="1" dirty="0" err="1" smtClean="0">
                <a:ln w="50800"/>
              </a:rPr>
              <a:t>Прешбурга</a:t>
            </a:r>
            <a:r>
              <a:rPr lang="ru-RU" sz="1400" b="1" dirty="0" smtClean="0">
                <a:ln w="50800"/>
              </a:rPr>
              <a:t>)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      в селе Преображенском</a:t>
            </a:r>
            <a:endParaRPr lang="ru-RU" sz="1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0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Потешные» полки Петра </a:t>
            </a:r>
            <a:endParaRPr lang="ru-RU" sz="3600" b="1" dirty="0">
              <a:solidFill>
                <a:srgbClr val="C00000"/>
              </a:solidFill>
              <a:latin typeface="a_BosaNova" pitchFamily="82" charset="-5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685800"/>
            <a:ext cx="6781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b="1" dirty="0" smtClean="0">
                <a:solidFill>
                  <a:srgbClr val="C00000"/>
                </a:solidFill>
              </a:rPr>
              <a:t>1689г.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произошел  переворот, который вызвал изменения в правящих кругах России. К власти пришли люди из окружения Петра и Наталья Кирилловны Нарышкиной. Брат Петра Иван по-прежнему был далек от государственных дел.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 Пётр еще предавался забавам: ремесленничал, бил в барабан, палил из пушек, брал «Игрушечные»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крепостицы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, постигая вместе с «потешными» солдатам секреты европейского военного искусства…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6" name="Picture 2" descr="E:\Пётр 1\Screenshot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352800"/>
            <a:ext cx="5059960" cy="2855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362200" y="0"/>
            <a:ext cx="524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_BosaNova" pitchFamily="82" charset="-52"/>
              </a:rPr>
              <a:t>       Переворот </a:t>
            </a:r>
            <a:r>
              <a:rPr lang="ru-RU" sz="3600" b="1" dirty="0" smtClean="0">
                <a:latin typeface="a_BosaNova" pitchFamily="82" charset="-52"/>
              </a:rPr>
              <a:t>1689г.</a:t>
            </a:r>
            <a:endParaRPr lang="ru-RU" sz="3600" b="1" dirty="0">
              <a:latin typeface="a_BosaNova" pitchFamily="82" charset="-5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762000"/>
            <a:ext cx="7391400" cy="5029200"/>
          </a:xfrm>
          <a:ln>
            <a:noFill/>
          </a:ln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Вывод: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4000" dirty="0" smtClean="0"/>
          </a:p>
          <a:p>
            <a:pPr algn="ctr">
              <a:buNone/>
            </a:pP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</a:rPr>
              <a:t>       Пётр I Алексеевич стал одним из самых выдающихся правителей Российской империи. Детские увлечения военными играми, интерес к разным наукам в юношестве привели к процветанию государства. Юный царь был настолько талантлив, что сумел от детских игр шагнуть к государственным делам. Из «потешных» войск создал </a:t>
            </a:r>
          </a:p>
          <a:p>
            <a:pPr algn="ctr">
              <a:buNone/>
            </a:pP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</a:rPr>
              <a:t>       два  лучших гвардейских полка русской армии — Преображенский и Семеновский. Он был первым из русских царей, кто совершил длительное путешествие по странам Европы, так как любовь к морю, была у него ещё с самого детства</a:t>
            </a: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</a:t>
            </a:r>
            <a:endParaRPr lang="ru-RU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600200"/>
            <a:ext cx="7543800" cy="4525963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Georgia" pitchFamily="18" charset="0"/>
              </a:rPr>
              <a:t>СПАСИБО ЗА ВНИМАНИЕ!</a:t>
            </a:r>
            <a:endParaRPr lang="ru-RU" sz="60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28" name="AutoShape 4" descr="Картинки солнышка с улыбкой и лучиками - для детей, смотреть"/>
          <p:cNvSpPr>
            <a:spLocks noChangeAspect="1" noChangeArrowheads="1"/>
          </p:cNvSpPr>
          <p:nvPr/>
        </p:nvSpPr>
        <p:spPr bwMode="auto">
          <a:xfrm>
            <a:off x="155575" y="-936625"/>
            <a:ext cx="2190750" cy="1962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Картинки солнышка с улыбкой и лучиками - для детей, смотре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657600"/>
            <a:ext cx="2644255" cy="23622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914400" y="457200"/>
            <a:ext cx="5486400" cy="5489377"/>
            <a:chOff x="3352800" y="457200"/>
            <a:chExt cx="5486400" cy="5489377"/>
          </a:xfrm>
        </p:grpSpPr>
        <p:sp>
          <p:nvSpPr>
            <p:cNvPr id="2051" name="TextBox 3"/>
            <p:cNvSpPr txBox="1">
              <a:spLocks noChangeArrowheads="1"/>
            </p:cNvSpPr>
            <p:nvPr/>
          </p:nvSpPr>
          <p:spPr bwMode="auto">
            <a:xfrm>
              <a:off x="3352800" y="457200"/>
              <a:ext cx="54864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 bwMode="auto">
            <a:xfrm>
              <a:off x="3581400" y="5638800"/>
              <a:ext cx="4643438" cy="307777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1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066800" y="685800"/>
            <a:ext cx="51054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cs typeface="Calibri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Calibri" pitchFamily="34" charset="0"/>
              </a:rPr>
              <a:t>В середине 17 века, царем Российской империи был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cs typeface="Calibri" pitchFamily="34" charset="0"/>
              </a:rPr>
              <a:t>Алексей Михайлович Романов,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Calibri" pitchFamily="34" charset="0"/>
              </a:rPr>
              <a:t>и правил ею на протяжении 31 года. После смерти первой супруги, М. И. Милославской, Алексей Михайлович женился на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cs typeface="Calibri" pitchFamily="34" charset="0"/>
              </a:rPr>
              <a:t>Наталье Кирилловне Нарышкиной.</a:t>
            </a:r>
          </a:p>
        </p:txBody>
      </p:sp>
      <p:pic>
        <p:nvPicPr>
          <p:cNvPr id="6" name="Рисунок 3" descr="Отец Петра I - Алексей I Михайлович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838200"/>
            <a:ext cx="2133600" cy="26019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4" descr="Мать Петра I - Наталья Нарышкина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3581400"/>
            <a:ext cx="2133600" cy="26019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676400" y="3429000"/>
            <a:ext cx="4267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cs typeface="Calibri" pitchFamily="34" charset="0"/>
              </a:rPr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cs typeface="Calibri" pitchFamily="34" charset="0"/>
              </a:rPr>
              <a:t>От этого брака родились трое детей, из них  был Пётр 1.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Пётр родился в ночь на </a:t>
            </a:r>
            <a:r>
              <a:rPr lang="ru-RU" sz="2000" b="1" dirty="0" smtClean="0">
                <a:solidFill>
                  <a:srgbClr val="0070C0"/>
                </a:solidFill>
              </a:rPr>
              <a:t>30 мая </a:t>
            </a:r>
            <a:r>
              <a:rPr lang="ru-RU" sz="2000" b="1" u="sng" dirty="0" smtClean="0">
                <a:solidFill>
                  <a:srgbClr val="0070C0"/>
                </a:solidFill>
              </a:rPr>
              <a:t>1672</a:t>
            </a:r>
            <a:r>
              <a:rPr lang="ru-RU" sz="2000" b="1" dirty="0" smtClean="0">
                <a:solidFill>
                  <a:srgbClr val="0070C0"/>
                </a:solidFill>
              </a:rPr>
              <a:t> года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. Крестили царевича </a:t>
            </a:r>
            <a:r>
              <a:rPr lang="ru-RU" sz="2000" b="1" dirty="0" smtClean="0">
                <a:solidFill>
                  <a:srgbClr val="0070C0"/>
                </a:solidFill>
              </a:rPr>
              <a:t>29 июня </a:t>
            </a:r>
            <a:r>
              <a:rPr lang="ru-RU" sz="2000" b="1" u="sng" dirty="0" smtClean="0">
                <a:solidFill>
                  <a:srgbClr val="0070C0"/>
                </a:solidFill>
              </a:rPr>
              <a:t>1672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года в Чудовом монастыре. Это был день святых апостолов </a:t>
            </a: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>Петра и Павла. </a:t>
            </a:r>
            <a:endParaRPr lang="ru-RU" sz="20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0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_BosaNova" pitchFamily="82" charset="-52"/>
              </a:rPr>
              <a:t>     </a:t>
            </a:r>
            <a:r>
              <a:rPr lang="ru-RU" sz="3600" b="1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_BosaNova" pitchFamily="82" charset="-52"/>
              </a:rPr>
              <a:t>                 Рождение </a:t>
            </a:r>
            <a:r>
              <a:rPr lang="ru-RU" sz="3600" b="1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_BosaNova" pitchFamily="82" charset="-52"/>
              </a:rPr>
              <a:t>Петра </a:t>
            </a:r>
            <a:r>
              <a:rPr lang="ru-RU" sz="3600" b="1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_BosaNova" pitchFamily="82" charset="-52"/>
              </a:rPr>
              <a:t>Великого</a:t>
            </a:r>
            <a:endParaRPr lang="ru-RU" sz="3600" b="1" dirty="0">
              <a:ln>
                <a:solidFill>
                  <a:schemeClr val="tx2">
                    <a:lumMod val="95000"/>
                    <a:lumOff val="5000"/>
                  </a:schemeClr>
                </a:solidFill>
              </a:ln>
              <a:solidFill>
                <a:srgbClr val="C0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_BosaNova" pitchFamily="82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2895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Мать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4200" y="57150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Отец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ln>
                  <a:solidFill>
                    <a:schemeClr val="accent4">
                      <a:lumMod val="85000"/>
                      <a:lumOff val="15000"/>
                    </a:schemeClr>
                  </a:solidFill>
                </a:ln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BosaNova" pitchFamily="82" charset="-52"/>
              </a:rPr>
              <a:t>         Сёстры </a:t>
            </a:r>
            <a:r>
              <a:rPr lang="ru-RU" sz="3200" b="1" dirty="0" smtClean="0">
                <a:ln>
                  <a:solidFill>
                    <a:schemeClr val="accent4">
                      <a:lumMod val="85000"/>
                      <a:lumOff val="15000"/>
                    </a:schemeClr>
                  </a:solidFill>
                </a:ln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BosaNova" pitchFamily="82" charset="-52"/>
              </a:rPr>
              <a:t>и </a:t>
            </a:r>
            <a:r>
              <a:rPr lang="ru-RU" sz="3200" b="1" smtClean="0">
                <a:ln>
                  <a:solidFill>
                    <a:schemeClr val="accent4">
                      <a:lumMod val="85000"/>
                      <a:lumOff val="15000"/>
                    </a:schemeClr>
                  </a:solidFill>
                </a:ln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BosaNova" pitchFamily="82" charset="-52"/>
              </a:rPr>
              <a:t>братья </a:t>
            </a:r>
            <a:r>
              <a:rPr lang="ru-RU" sz="3200" b="1" smtClean="0">
                <a:ln>
                  <a:solidFill>
                    <a:schemeClr val="accent4">
                      <a:lumMod val="85000"/>
                      <a:lumOff val="15000"/>
                    </a:schemeClr>
                  </a:solidFill>
                </a:ln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BosaNova" pitchFamily="82" charset="-52"/>
              </a:rPr>
              <a:t>Петра </a:t>
            </a:r>
            <a:endParaRPr lang="ru-RU" sz="3200" b="1" dirty="0">
              <a:ln>
                <a:solidFill>
                  <a:schemeClr val="accent4">
                    <a:lumMod val="85000"/>
                    <a:lumOff val="15000"/>
                  </a:schemeClr>
                </a:solidFill>
              </a:ln>
              <a:solidFill>
                <a:srgbClr val="CC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BosaNova" pitchFamily="82" charset="-52"/>
            </a:endParaRPr>
          </a:p>
        </p:txBody>
      </p:sp>
      <p:pic>
        <p:nvPicPr>
          <p:cNvPr id="3" name="Рисунок 2" descr="17eda17ad338db8e8ca1671152f3ad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143000"/>
            <a:ext cx="2296220" cy="2743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7f8f91f799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143000"/>
            <a:ext cx="2231305" cy="2819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599070779_img_707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3200400"/>
            <a:ext cx="2438400" cy="30854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676400" y="2590800"/>
            <a:ext cx="1227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Царевна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Софья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0400" y="5715000"/>
            <a:ext cx="119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Фёдор </a:t>
            </a:r>
            <a:r>
              <a:rPr lang="en-US" b="1" dirty="0" smtClean="0">
                <a:solidFill>
                  <a:schemeClr val="bg1"/>
                </a:solidFill>
              </a:rPr>
              <a:t>III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Наталья Алексеевн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3276600"/>
            <a:ext cx="2348551" cy="30260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TextBox 27"/>
          <p:cNvSpPr txBox="1"/>
          <p:nvPr/>
        </p:nvSpPr>
        <p:spPr>
          <a:xfrm>
            <a:off x="3048000" y="762000"/>
            <a:ext cx="1828800" cy="52322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Сводные</a:t>
            </a:r>
            <a:endParaRPr lang="ru-RU" sz="28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81800" y="2590800"/>
            <a:ext cx="148386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Родная</a:t>
            </a:r>
            <a:endParaRPr lang="ru-RU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-2667000" y="1295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181600" y="3048000"/>
            <a:ext cx="1040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Иван</a:t>
            </a:r>
            <a:r>
              <a:rPr lang="en-US" b="1" dirty="0" smtClean="0">
                <a:solidFill>
                  <a:schemeClr val="bg1"/>
                </a:solidFill>
              </a:rPr>
              <a:t> V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53200" y="5105400"/>
            <a:ext cx="1529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AngsanaUPC" pitchFamily="18" charset="-34"/>
              </a:rPr>
              <a:t>Наталья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cs typeface="AngsanaUPC" pitchFamily="18" charset="-34"/>
              </a:rPr>
              <a:t>Алексеевна</a:t>
            </a:r>
            <a:endParaRPr lang="ru-RU" b="1" dirty="0">
              <a:solidFill>
                <a:schemeClr val="bg1"/>
              </a:solidFill>
              <a:cs typeface="AngsanaUPC" pitchFamily="18" charset="-34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3124200" y="1219200"/>
            <a:ext cx="6096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4191000" y="1295400"/>
            <a:ext cx="6858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8" idx="2"/>
          </p:cNvCxnSpPr>
          <p:nvPr/>
        </p:nvCxnSpPr>
        <p:spPr>
          <a:xfrm rot="16200000" flipH="1">
            <a:off x="2966710" y="2280910"/>
            <a:ext cx="206758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7125494" y="3238500"/>
            <a:ext cx="22780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0"/>
            <a:ext cx="65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       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BosaNova" pitchFamily="82" charset="-52"/>
              </a:rPr>
              <a:t>Ранние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BosaNova" pitchFamily="82" charset="-52"/>
              </a:rPr>
              <a:t>годы Петра 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BosaNova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0" y="838200"/>
            <a:ext cx="441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Первые детские годы Петра протекали беззаботно и весело. У новорождённого было много нянек и кормилица. Поэтому, побыв год с царицей, он был отдан на воспитание нянькам. 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blog181_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3124200"/>
            <a:ext cx="3505200" cy="2949225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5564-20-3cbabc7410b51d86786fe6685f34ca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838200"/>
            <a:ext cx="2590800" cy="2895600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676400" y="3048000"/>
            <a:ext cx="2076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Маленький Пётр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228600"/>
            <a:ext cx="7391400" cy="457199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Детские забавы </a:t>
            </a:r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Петра</a:t>
            </a:r>
            <a:endParaRPr lang="ru-RU" sz="3600" b="1" dirty="0">
              <a:solidFill>
                <a:srgbClr val="C00000"/>
              </a:solidFill>
              <a:latin typeface="a_BosaNova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14400"/>
            <a:ext cx="6400800" cy="419100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Пётр с детства был очень крепок физически, «</a:t>
            </a:r>
            <a:r>
              <a:rPr lang="ru-RU" sz="1800" b="1" dirty="0" err="1" smtClean="0">
                <a:solidFill>
                  <a:schemeClr val="accent6">
                    <a:lumMod val="50000"/>
                  </a:schemeClr>
                </a:solidFill>
              </a:rPr>
              <a:t>возрастен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 и красен и крепок телом».</a:t>
            </a:r>
            <a:b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Зимой Петруша с удовольствием обкатывал ледяные горы. А летом объезжал столицу в забавной маленькой карете, которая была запряжена четвёркой тёмно-рыжих лошадок и сопровождалась пятью потешными карликами .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</a:t>
            </a:r>
            <a:endParaRPr lang="ru-RU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1600" dirty="0"/>
          </a:p>
        </p:txBody>
      </p:sp>
      <p:pic>
        <p:nvPicPr>
          <p:cNvPr id="4" name="Рисунок 3" descr="0001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121533"/>
            <a:ext cx="4572000" cy="29946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066800"/>
            <a:ext cx="3581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 В </a:t>
            </a:r>
            <a:r>
              <a:rPr lang="ru-RU" b="1" dirty="0" smtClean="0">
                <a:solidFill>
                  <a:srgbClr val="0070C0"/>
                </a:solidFill>
                <a:latin typeface="+mn-lt"/>
              </a:rPr>
              <a:t>1676 году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, когда </a:t>
            </a:r>
            <a:r>
              <a:rPr lang="ru-RU" b="1" dirty="0" smtClean="0">
                <a:latin typeface="+mn-lt"/>
              </a:rPr>
              <a:t>Петру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было 3,5 года, умер его отец, царь Алексей Михайлович.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  <a:cs typeface="Calibri" pitchFamily="34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 Опекуном царевича стал его единокровный брат, крёстный отец и новый царь </a:t>
            </a:r>
            <a:r>
              <a:rPr lang="ru-RU" b="1" dirty="0" smtClean="0">
                <a:solidFill>
                  <a:srgbClr val="FF0000"/>
                </a:solidFill>
              </a:rPr>
              <a:t>Федор Алексеевич. 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При царе Федоре усилился клан Милославских, Нарышкины были оттеснены от власти, и Петр провел детские годы вместе с матерью в селе Преображенском под Москвой.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algn="ctr"/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Смена событий в жизни </a:t>
            </a:r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Петра</a:t>
            </a:r>
            <a:endParaRPr lang="ru-RU" sz="3600" b="1" dirty="0">
              <a:solidFill>
                <a:srgbClr val="C00000"/>
              </a:solidFill>
              <a:latin typeface="a_BosaNova" pitchFamily="82" charset="-52"/>
            </a:endParaRPr>
          </a:p>
        </p:txBody>
      </p:sp>
      <p:pic>
        <p:nvPicPr>
          <p:cNvPr id="6" name="Рисунок 5" descr="1599070779_img_70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676400"/>
            <a:ext cx="3193143" cy="3048000"/>
          </a:xfrm>
          <a:prstGeom prst="ellipse">
            <a:avLst/>
          </a:prstGeom>
          <a:ln w="63500" cap="rnd">
            <a:solidFill>
              <a:srgbClr val="FF99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638800" y="3733800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Царь Федор Алексеевич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838199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Образование юного </a:t>
            </a:r>
            <a:r>
              <a:rPr lang="ru-RU" sz="3600" b="1" dirty="0" smtClean="0">
                <a:solidFill>
                  <a:srgbClr val="C00000"/>
                </a:solidFill>
                <a:latin typeface="a_BosaNova" pitchFamily="82" charset="-52"/>
              </a:rPr>
              <a:t>Петра</a:t>
            </a:r>
            <a:endParaRPr lang="ru-RU" sz="3600" b="1" dirty="0">
              <a:solidFill>
                <a:srgbClr val="C00000"/>
              </a:solidFill>
              <a:latin typeface="a_BosaNova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62000"/>
            <a:ext cx="3657600" cy="541020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Сначала образование будущего правителя было традиционным: в пять или семь лет к нему приставили учителя </a:t>
            </a:r>
            <a:r>
              <a:rPr lang="ru-RU" sz="1800" b="1" dirty="0" smtClean="0">
                <a:solidFill>
                  <a:srgbClr val="FF0000"/>
                </a:solidFill>
              </a:rPr>
              <a:t>Никиту Зотова, Афанасия Нестерова 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которые должны были учить мальчика письму. Но у Петра был непоседливый и неспокойный характер: он стремился поскорее уйти с уроков, играть со своими сверстниками. Пётр получил слабое образование, и до конца жизни писал с ошибками. Недостатки базового образования Пётр смог впоследствии скомпенсировал богатыми практическими занятиями.</a:t>
            </a:r>
            <a:r>
              <a:rPr lang="ru-RU" sz="1800" b="1" baseline="30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ru-RU" sz="1800" dirty="0"/>
          </a:p>
        </p:txBody>
      </p:sp>
      <p:pic>
        <p:nvPicPr>
          <p:cNvPr id="4" name="Рисунок 3" descr="fcc07996cf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143000"/>
            <a:ext cx="3261351" cy="2717822"/>
          </a:xfrm>
          <a:prstGeom prst="ellipse">
            <a:avLst/>
          </a:prstGeom>
          <a:ln w="63500" cap="rnd">
            <a:solidFill>
              <a:srgbClr val="FF99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181600" y="4038600"/>
            <a:ext cx="3048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Если бы царь Алексей жил дольше, можно было бы ручаться, что Пётр получил бы такое же прекрасное, по тому времени, образование, как и его брат Фёдор…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 </a:t>
            </a:r>
          </a:p>
          <a:p>
            <a:endParaRPr lang="ru-RU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4400" y="838200"/>
            <a:ext cx="3733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Еще четырёхлетним малышом Пётр с огромным удовольствием наблюдал за военными учениями русского войска. С малолетства он увлекался военными игрушками, постепенно вокруг него собралась группа сверстников, с которыми Петр играл в военные игры. Эти игры со временем все больше становились похожими на настоящую воинскую подготовку. 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152400"/>
            <a:ext cx="731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50800"/>
                <a:solidFill>
                  <a:srgbClr val="7030A0"/>
                </a:solidFill>
                <a:latin typeface="a_BosaNova" pitchFamily="82" charset="-52"/>
              </a:rPr>
              <a:t>Увлечение Петра. ВОЕННЫЕ ИГРЫ.</a:t>
            </a:r>
            <a:endParaRPr lang="ru-RU" sz="2800" dirty="0">
              <a:solidFill>
                <a:srgbClr val="7030A0"/>
              </a:solidFill>
              <a:latin typeface="a_BosaNova" pitchFamily="82" charset="-52"/>
            </a:endParaRPr>
          </a:p>
        </p:txBody>
      </p:sp>
      <p:pic>
        <p:nvPicPr>
          <p:cNvPr id="9220" name="Picture 4" descr="E:\Пётр 1\_Петр I в детстве. 1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143000"/>
            <a:ext cx="3046509" cy="4341813"/>
          </a:xfrm>
          <a:prstGeom prst="ellipse">
            <a:avLst/>
          </a:prstGeom>
          <a:ln w="6350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Пётр 1\_Петр I в юношестве. 1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215708"/>
            <a:ext cx="2209800" cy="29564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752600" y="685800"/>
            <a:ext cx="6248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Times New Roman" pitchFamily="18" charset="0"/>
                <a:cs typeface="Calibri" pitchFamily="34" charset="0"/>
              </a:rPr>
              <a:t>Петру не было и 10 лет, когда скончался в </a:t>
            </a:r>
            <a:r>
              <a:rPr lang="ru-RU" b="1" dirty="0" smtClean="0">
                <a:solidFill>
                  <a:srgbClr val="0070C0"/>
                </a:solidFill>
                <a:latin typeface="+mn-lt"/>
                <a:ea typeface="Times New Roman" pitchFamily="18" charset="0"/>
                <a:cs typeface="Calibri" pitchFamily="34" charset="0"/>
              </a:rPr>
              <a:t>1682 г.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Times New Roman" pitchFamily="18" charset="0"/>
                <a:cs typeface="Calibri" pitchFamily="34" charset="0"/>
              </a:rPr>
              <a:t> царь Федор. Встал вопрос, кому быть на царстве: старшему, болезненному и слабоумному царевичу Ивану Алексеевичу или малолетнему, но здоровому и многообещающему царевичу Петру? Земский собор для решения этого вопроса не созывался, а патриарх вышел к народу на площади и спросил, кого хотят видеть царем. Почти единодушный ответ был — Петра.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+mn-lt"/>
              <a:cs typeface="Arial" pitchFamily="34" charset="0"/>
            </a:endParaRPr>
          </a:p>
        </p:txBody>
      </p:sp>
      <p:pic>
        <p:nvPicPr>
          <p:cNvPr id="3075" name="Picture 3" descr="E:\Пётр 1\7f8f91f799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200400"/>
            <a:ext cx="2372017" cy="2997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62600" y="3505200"/>
            <a:ext cx="1978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Calibri" pitchFamily="34" charset="0"/>
              </a:rPr>
              <a:t>  царевич  Иван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0" y="5257800"/>
            <a:ext cx="1761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царевич Пётр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2057399" y="0"/>
            <a:ext cx="6507477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a_BosaNova" pitchFamily="82" charset="-52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a_BosaNova" pitchFamily="82" charset="-52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a_BosaNova" pitchFamily="82" charset="-52"/>
              </a:rPr>
              <a:t>Борьба за </a:t>
            </a:r>
            <a:r>
              <a:rPr lang="ru-RU" sz="3600" b="1" dirty="0" smtClean="0">
                <a:solidFill>
                  <a:schemeClr val="tx2"/>
                </a:solidFill>
                <a:latin typeface="a_BosaNova" pitchFamily="82" charset="-52"/>
              </a:rPr>
              <a:t>престол</a:t>
            </a:r>
            <a:endParaRPr lang="ru-RU" sz="3600" b="1" dirty="0">
              <a:solidFill>
                <a:schemeClr val="tx2"/>
              </a:solidFill>
              <a:latin typeface="a_BosaNova" pitchFamily="82" charset="-5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1445</TotalTime>
  <Words>554</Words>
  <Application>Microsoft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Слайд 1</vt:lpstr>
      <vt:lpstr>Слайд 2</vt:lpstr>
      <vt:lpstr>Слайд 3</vt:lpstr>
      <vt:lpstr>Слайд 4</vt:lpstr>
      <vt:lpstr>Детские забавы Петра</vt:lpstr>
      <vt:lpstr>Слайд 6</vt:lpstr>
      <vt:lpstr>Образование юного Петра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111</cp:lastModifiedBy>
  <cp:revision>64</cp:revision>
  <cp:lastPrinted>1601-01-01T00:00:00Z</cp:lastPrinted>
  <dcterms:created xsi:type="dcterms:W3CDTF">1601-01-01T00:00:00Z</dcterms:created>
  <dcterms:modified xsi:type="dcterms:W3CDTF">2020-11-13T05:04:01Z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