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571480"/>
            <a:ext cx="7172277" cy="507209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70C0"/>
                </a:solidFill>
                <a:effectLst/>
              </a:rPr>
              <a:t>МКОУ «Костинологовская СОШ»,</a:t>
            </a:r>
            <a:br>
              <a:rPr lang="ru-RU" sz="3200" dirty="0" smtClean="0">
                <a:solidFill>
                  <a:srgbClr val="0070C0"/>
                </a:solidFill>
                <a:effectLst/>
              </a:rPr>
            </a:br>
            <a:r>
              <a:rPr lang="ru-RU" sz="3200" dirty="0" smtClean="0">
                <a:solidFill>
                  <a:srgbClr val="0070C0"/>
                </a:solidFill>
                <a:effectLst/>
              </a:rPr>
              <a:t>дошкольная группа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КОНСУЛЬТАЦИЯ ДЛЯ ПЕДАГОГОВ И РОДИТЕЛЕЙ</a:t>
            </a:r>
            <a:r>
              <a:rPr lang="ru-RU" sz="4400" dirty="0">
                <a:solidFill>
                  <a:srgbClr val="FF0000"/>
                </a:solidFill>
                <a:effectLst/>
              </a:rPr>
              <a:t/>
            </a:r>
            <a:br>
              <a:rPr lang="ru-RU" sz="4400" dirty="0">
                <a:solidFill>
                  <a:srgbClr val="FF0000"/>
                </a:solidFill>
                <a:effectLst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3200" dirty="0">
                <a:solidFill>
                  <a:srgbClr val="FF0000"/>
                </a:solidFill>
                <a:effectLst/>
              </a:rPr>
              <a:t>Эффективность обучения детей  безопасному  поведению  через сказку».</a:t>
            </a:r>
            <a:r>
              <a:rPr lang="ru-RU" sz="4400" i="1" dirty="0">
                <a:solidFill>
                  <a:srgbClr val="FF0000"/>
                </a:solidFill>
                <a:effectLst/>
              </a:rPr>
              <a:t/>
            </a:r>
            <a:br>
              <a:rPr lang="ru-RU" sz="4400" i="1" dirty="0">
                <a:solidFill>
                  <a:srgbClr val="FF0000"/>
                </a:solidFill>
                <a:effectLst/>
              </a:rPr>
            </a:b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022438" y="5143512"/>
            <a:ext cx="5970494" cy="9286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Воспитатель: Голубева И.А.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2021г.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088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Существует такое правило безопасности: </a:t>
            </a:r>
            <a:r>
              <a:rPr lang="ru-RU" sz="2400" dirty="0">
                <a:solidFill>
                  <a:srgbClr val="0070C0"/>
                </a:solidFill>
                <a:effectLst/>
              </a:rPr>
              <a:t>родители всегда должны знать, где находятся дети, а детям нельзя никуда уходить без разрешения </a:t>
            </a:r>
            <a:r>
              <a:rPr lang="ru-RU" sz="2400" dirty="0" smtClean="0">
                <a:solidFill>
                  <a:srgbClr val="0070C0"/>
                </a:solidFill>
                <a:effectLst/>
              </a:rPr>
              <a:t>родителей.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https://im0-tub-ru.yandex.net/i?id=0fd63a9f58f7252b08d13db0ac8f8c6c&amp;n=33&amp;h=215&amp;w=3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16024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auto.ur.ru/img/books_covers/10129666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2861422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166843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Колобок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в одноимённой русской народной сказке ушёл гулять без спросу и поплатился за это, встретив хитрую лису, которая льстивыми речами заманила колобка сесть себе на нос. Девочка в русской народной сказке </a:t>
            </a:r>
            <a:r>
              <a:rPr lang="ru-RU" dirty="0">
                <a:solidFill>
                  <a:srgbClr val="FF0000"/>
                </a:solidFill>
              </a:rPr>
              <a:t>«Гуси-лебеди</a:t>
            </a:r>
            <a:r>
              <a:rPr lang="ru-RU" dirty="0">
                <a:solidFill>
                  <a:srgbClr val="0070C0"/>
                </a:solidFill>
              </a:rPr>
              <a:t>» вопреки наказам матери, оставила маленького братца одного около дома, а сама ушла гулять. Кончилось это тем, что брата унесли гуси-лебеди, и ей пришлось долго его искать и приложить немало сил, чтобы вернуть.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Ушла одна в лес девочка из русской народной сказки </a:t>
            </a:r>
            <a:r>
              <a:rPr lang="ru-RU" dirty="0">
                <a:solidFill>
                  <a:srgbClr val="FF0000"/>
                </a:solidFill>
              </a:rPr>
              <a:t>«Три медведя»</a:t>
            </a:r>
            <a:r>
              <a:rPr lang="ru-RU" dirty="0">
                <a:solidFill>
                  <a:srgbClr val="0070C0"/>
                </a:solidFill>
              </a:rPr>
              <a:t> и заблудилась.</a:t>
            </a:r>
          </a:p>
        </p:txBody>
      </p:sp>
      <p:pic>
        <p:nvPicPr>
          <p:cNvPr id="7174" name="Picture 6" descr="https://im2-tub-ru.yandex.net/i?id=a1071b37dd63da4e71da7f1fb627356c&amp;n=33&amp;h=215&amp;w=3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239725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2771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332656"/>
            <a:ext cx="7910265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Правило безопасности гласит: чтобы не заблудиться, не ходи в лес один. А уж если пошли в лес, помните: в лесу надо держаться вместе.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s://im2-tub-ru.yandex.net/i?id=d22625854505b4807c8b9395b268a487&amp;n=33&amp;h=215&amp;w=18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17430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2-tub-ru.yandex.net/i?id=2f2334046aff99672377541c52414084&amp;n=33&amp;h=215&amp;w=1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17430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1628800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Маша из русской народной сказки «Маша и медведь» и </a:t>
            </a:r>
            <a:r>
              <a:rPr lang="ru-RU" sz="3200" dirty="0" err="1">
                <a:solidFill>
                  <a:srgbClr val="0070C0"/>
                </a:solidFill>
              </a:rPr>
              <a:t>Снегурушка</a:t>
            </a:r>
            <a:r>
              <a:rPr lang="ru-RU" sz="3200" dirty="0">
                <a:solidFill>
                  <a:srgbClr val="0070C0"/>
                </a:solidFill>
              </a:rPr>
              <a:t> из русской народной сказки «</a:t>
            </a:r>
            <a:r>
              <a:rPr lang="ru-RU" sz="3200" dirty="0" err="1">
                <a:solidFill>
                  <a:srgbClr val="0070C0"/>
                </a:solidFill>
              </a:rPr>
              <a:t>Снегурушка</a:t>
            </a:r>
            <a:r>
              <a:rPr lang="ru-RU" sz="3200" dirty="0">
                <a:solidFill>
                  <a:srgbClr val="0070C0"/>
                </a:solidFill>
              </a:rPr>
              <a:t> и лиса» были в лесу невнимательны: деревце за деревце, кустик за кустик, и они потеряли подруг.</a:t>
            </a:r>
          </a:p>
        </p:txBody>
      </p:sp>
    </p:spTree>
    <p:extLst>
      <p:ext uri="{BB962C8B-B14F-4D97-AF65-F5344CB8AC3E}">
        <p14:creationId xmlns:p14="http://schemas.microsoft.com/office/powerpoint/2010/main" xmlns="" val="2738737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FF0000"/>
                </a:solidFill>
                <a:effectLst/>
              </a:rPr>
              <a:t>Чтобы лучше </a:t>
            </a:r>
            <a:r>
              <a:rPr lang="ru-RU" sz="2800" i="1" dirty="0" smtClean="0">
                <a:solidFill>
                  <a:srgbClr val="FF0000"/>
                </a:solidFill>
                <a:effectLst/>
              </a:rPr>
              <a:t>запомнили   простые </a:t>
            </a:r>
            <a:r>
              <a:rPr lang="ru-RU" sz="2800" i="1" dirty="0">
                <a:solidFill>
                  <a:srgbClr val="FF0000"/>
                </a:solidFill>
                <a:effectLst/>
              </a:rPr>
              <a:t>правила: 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-4927134"/>
            <a:ext cx="7632848" cy="1138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-Прежде </a:t>
            </a:r>
            <a:r>
              <a:rPr lang="ru-RU" sz="2000" dirty="0">
                <a:solidFill>
                  <a:srgbClr val="0070C0"/>
                </a:solidFill>
              </a:rPr>
              <a:t>чем рассказывать-читать новую сказку, </a:t>
            </a:r>
            <a:r>
              <a:rPr lang="ru-RU" sz="2000" b="1" u="sng" dirty="0">
                <a:solidFill>
                  <a:srgbClr val="0070C0"/>
                </a:solidFill>
              </a:rPr>
              <a:t>определите для себя</a:t>
            </a:r>
            <a:r>
              <a:rPr lang="ru-RU" sz="2000" dirty="0">
                <a:solidFill>
                  <a:srgbClr val="0070C0"/>
                </a:solidFill>
              </a:rPr>
              <a:t>: какие </a:t>
            </a:r>
            <a:r>
              <a:rPr lang="ru-RU" sz="2000" b="1" dirty="0">
                <a:solidFill>
                  <a:srgbClr val="0070C0"/>
                </a:solidFill>
              </a:rPr>
              <a:t>полезные уроки для ребенка </a:t>
            </a:r>
            <a:r>
              <a:rPr lang="ru-RU" sz="2000" dirty="0">
                <a:solidFill>
                  <a:srgbClr val="0070C0"/>
                </a:solidFill>
              </a:rPr>
              <a:t>зашифрованы в ней. </a:t>
            </a:r>
          </a:p>
          <a:p>
            <a:pPr marL="285750" indent="-285750">
              <a:buFontTx/>
              <a:buChar char="-"/>
            </a:pPr>
            <a:r>
              <a:rPr lang="ru-RU" sz="2000" b="1" u="sng" dirty="0" smtClean="0">
                <a:solidFill>
                  <a:srgbClr val="0070C0"/>
                </a:solidFill>
              </a:rPr>
              <a:t>Рассказывайте </a:t>
            </a:r>
            <a:r>
              <a:rPr lang="ru-RU" sz="2000" b="1" u="sng" dirty="0">
                <a:solidFill>
                  <a:srgbClr val="0070C0"/>
                </a:solidFill>
              </a:rPr>
              <a:t>сказки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Покажите свое отношение </a:t>
            </a:r>
            <a:r>
              <a:rPr lang="ru-RU" sz="2000" dirty="0">
                <a:solidFill>
                  <a:srgbClr val="0070C0"/>
                </a:solidFill>
              </a:rPr>
              <a:t>к </a:t>
            </a:r>
            <a:r>
              <a:rPr lang="ru-RU" sz="2000" dirty="0" smtClean="0">
                <a:solidFill>
                  <a:srgbClr val="0070C0"/>
                </a:solidFill>
              </a:rPr>
              <a:t>героям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Не перестарайтесь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Обращайте внимание </a:t>
            </a:r>
            <a:r>
              <a:rPr lang="ru-RU" sz="2000" b="1" dirty="0">
                <a:solidFill>
                  <a:srgbClr val="0070C0"/>
                </a:solidFill>
              </a:rPr>
              <a:t>на иллюстрации.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Задавайте во</a:t>
            </a:r>
            <a:r>
              <a:rPr lang="ru-RU" sz="2000" b="1" dirty="0">
                <a:solidFill>
                  <a:srgbClr val="0070C0"/>
                </a:solidFill>
              </a:rPr>
              <a:t>просы.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dirty="0">
                <a:solidFill>
                  <a:srgbClr val="0070C0"/>
                </a:solidFill>
              </a:rPr>
              <a:t>Побуждайте малыша </a:t>
            </a:r>
            <a:r>
              <a:rPr lang="ru-RU" sz="2000" b="1" u="sng" dirty="0">
                <a:solidFill>
                  <a:srgbClr val="0070C0"/>
                </a:solidFill>
              </a:rPr>
              <a:t>задавать вопросы вам </a:t>
            </a:r>
            <a:endParaRPr lang="ru-RU" sz="2000" b="1" u="sng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Реагируйте эмоционально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Повторяйте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r>
              <a:rPr lang="ru-RU" sz="2000" dirty="0">
                <a:solidFill>
                  <a:srgbClr val="0070C0"/>
                </a:solidFill>
              </a:rPr>
              <a:t>Не старайтесь комментировать сказку каждый раз, когда ее читаете. Но время от времени возвращаться к такому обсуждению желательно.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Закрепление</a:t>
            </a:r>
            <a:r>
              <a:rPr lang="ru-RU" sz="2000" b="1" dirty="0">
                <a:solidFill>
                  <a:srgbClr val="0070C0"/>
                </a:solidFill>
              </a:rPr>
              <a:t> пройденного проводите по-разному. </a:t>
            </a:r>
            <a:r>
              <a:rPr lang="ru-RU" sz="2000" dirty="0">
                <a:solidFill>
                  <a:srgbClr val="0070C0"/>
                </a:solidFill>
              </a:rPr>
              <a:t>Много времени и сил у вас это не отнимет. Нужно только одно: ваш хороший настрой.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23207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3" cy="576064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Правила безопасности, которым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>обязательно </a:t>
            </a:r>
            <a:r>
              <a:rPr lang="ru-RU" sz="2400" dirty="0">
                <a:solidFill>
                  <a:srgbClr val="FF0000"/>
                </a:solidFill>
                <a:effectLst/>
              </a:rPr>
              <a:t>следует обучить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>дошкольника</a:t>
            </a:r>
            <a:r>
              <a:rPr lang="ru-RU" sz="2400" dirty="0">
                <a:solidFill>
                  <a:srgbClr val="FF0000"/>
                </a:solidFill>
                <a:effectLst/>
              </a:rPr>
              <a:t>: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уходи далеко от своего дома, двора.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бери ничего у незнакомых людей на улице. </a:t>
            </a:r>
            <a:r>
              <a:rPr lang="ru-RU" sz="1600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600" dirty="0" smtClean="0">
                <a:solidFill>
                  <a:srgbClr val="0070C0"/>
                </a:solidFill>
                <a:effectLst/>
              </a:rPr>
            </a:br>
            <a:r>
              <a:rPr lang="ru-RU" sz="1600" dirty="0" smtClean="0">
                <a:solidFill>
                  <a:srgbClr val="0070C0"/>
                </a:solidFill>
                <a:effectLst/>
              </a:rPr>
              <a:t>Сразу </a:t>
            </a:r>
            <a:r>
              <a:rPr lang="ru-RU" sz="1600" dirty="0">
                <a:solidFill>
                  <a:srgbClr val="0070C0"/>
                </a:solidFill>
                <a:effectLst/>
              </a:rPr>
              <a:t>отходи в сторону.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гуляй до темноты.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Обходи компании незнакомых подростков.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Избегай безлюдных мест, оврагов, пустырей, заброшенных домов, сараев, чердаков, подвалов.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отправляйся один в дальние поездки.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входи с незнакомым человеком в подъезд, лифт. Здесь стоит отметить, что иногда преступления совершаются знакомыми людьми (например, какой-нибудь сосед, добрый, улыбчивый и тихий дядя Ваня на деле может оказаться маньяком).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открывай дверь людям, которых не знаешь.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Договорись заранее с соседями о сигналах опасности.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садись в чужую машину.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На все предложения не знакомых отвечай: "Нет!" и немедленно уходи от них туда, где есть люди.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стесняйся звать людей на помощь на улице, в транспорте, в подъезде.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В минуту опасности, когда тебя пытаются схватить, применяют силу, кричи, вырывайся, убегай. 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://zauralonline.ru/images/photos/big/b00881af3cf0963a3b93b0b74a869b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58474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029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88640"/>
            <a:ext cx="7838256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rgbClr val="0070C0"/>
                </a:solidFill>
                <a:effectLst/>
              </a:rPr>
              <a:t>Говорить о сказках можно долго. Многих бед в сказках могло бы не случиться, если бы герои знали элементарные правила безопасности. Но ведь недаром говориться: </a:t>
            </a:r>
            <a:r>
              <a:rPr lang="ru-RU" sz="1800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800" dirty="0" smtClean="0">
                <a:solidFill>
                  <a:srgbClr val="0070C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2800" dirty="0">
                <a:solidFill>
                  <a:srgbClr val="FF0000"/>
                </a:solidFill>
                <a:effectLst/>
              </a:rPr>
              <a:t>Сказка – ложь, да в ней намёк: добрым молодцам урок».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fun4child.ru/uploads/posts/2012-05/1338326456_obloshka_diafilm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92088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080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16632"/>
            <a:ext cx="3503580" cy="335166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Цель</a:t>
            </a:r>
            <a:r>
              <a:rPr lang="ru-RU" sz="2400" dirty="0">
                <a:solidFill>
                  <a:srgbClr val="0070C0"/>
                </a:solidFill>
              </a:rPr>
              <a:t>: </a:t>
            </a:r>
            <a:r>
              <a:rPr lang="ru-RU" sz="2400" i="1" dirty="0">
                <a:solidFill>
                  <a:srgbClr val="0070C0"/>
                </a:solidFill>
              </a:rPr>
              <a:t>формирование у дошкольников  основы безопасного поведения в чрезвычайных ситуациях на примере любимых детских сказок.</a:t>
            </a:r>
            <a:br>
              <a:rPr lang="ru-RU" sz="2400" i="1" dirty="0">
                <a:solidFill>
                  <a:srgbClr val="0070C0"/>
                </a:solidFill>
              </a:rPr>
            </a:b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3497802"/>
            <a:ext cx="4068889" cy="2883526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«Сказка </a:t>
            </a:r>
            <a:r>
              <a:rPr lang="ru-RU" sz="1600" b="1" i="1" dirty="0">
                <a:solidFill>
                  <a:srgbClr val="FF0000"/>
                </a:solidFill>
              </a:rPr>
              <a:t>учит добро понимать, 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О поступках людей </a:t>
            </a:r>
            <a:r>
              <a:rPr lang="ru-RU" sz="1600" b="1" i="1" dirty="0" smtClean="0">
                <a:solidFill>
                  <a:srgbClr val="FF0000"/>
                </a:solidFill>
              </a:rPr>
              <a:t>рассуждать.                                                               Коль плохой , то его осудить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Ну </a:t>
            </a:r>
            <a:r>
              <a:rPr lang="ru-RU" sz="1600" b="1" i="1" dirty="0">
                <a:solidFill>
                  <a:srgbClr val="FF0000"/>
                </a:solidFill>
              </a:rPr>
              <a:t>а слабый его защитить.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Дети учатся думать, мечтать.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На вопросы ответ получать</a:t>
            </a:r>
            <a:r>
              <a:rPr lang="ru-RU" sz="1600" b="1" dirty="0" smtClean="0">
                <a:solidFill>
                  <a:srgbClr val="FF0000"/>
                </a:solidFill>
              </a:rPr>
              <a:t>.»</a:t>
            </a:r>
            <a:endParaRPr lang="ru-RU" sz="16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m0-tub-ru.yandex.net/i?id=8462114bff571b6afc10054173225e2c&amp;n=33&amp;h=215&amp;w=2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85728"/>
            <a:ext cx="4714908" cy="597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0783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51919" y="404664"/>
            <a:ext cx="4453881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u="sng" dirty="0" smtClean="0">
                <a:solidFill>
                  <a:srgbClr val="0070C0"/>
                </a:solidFill>
                <a:effectLst/>
              </a:rPr>
              <a:t>Задача взрослых </a:t>
            </a:r>
            <a:r>
              <a:rPr lang="ru-RU" sz="2000" dirty="0" smtClean="0">
                <a:solidFill>
                  <a:srgbClr val="0070C0"/>
                </a:solidFill>
                <a:effectLst/>
              </a:rPr>
              <a:t>(</a:t>
            </a:r>
            <a:r>
              <a:rPr lang="ru-RU" sz="2800" dirty="0">
                <a:solidFill>
                  <a:srgbClr val="0070C0"/>
                </a:solidFill>
                <a:effectLst/>
              </a:rPr>
              <a:t>педагогов и родителей) состоит не только в том, чтобы оберегать и защищать ребенка, но и в том, чтобы подготовить его к встрече с различными сложными, а порой и опасными жизненными ситуациями</a:t>
            </a:r>
            <a:r>
              <a:rPr lang="ru-RU" sz="2800" dirty="0">
                <a:effectLst/>
              </a:rPr>
              <a:t>. </a:t>
            </a:r>
            <a:endParaRPr lang="ru-RU" sz="2800" dirty="0"/>
          </a:p>
        </p:txBody>
      </p:sp>
      <p:pic>
        <p:nvPicPr>
          <p:cNvPr id="2050" name="Picture 2" descr="http://school115pm.ucoz.ru/_si/3/863356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3500462" cy="592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577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16293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 такое сказка?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7381372" cy="4174211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>
                <a:solidFill>
                  <a:srgbClr val="FF0000"/>
                </a:solidFill>
              </a:rPr>
              <a:t>,</a:t>
            </a:r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</a:rPr>
              <a:t>неиссякаемая сокровищница мудрости и фантазии, опыта и наблюдательности. Чудеса и увлекательный сюжет занимают фантазию ребёнка, отвлекая от беготни и шумных игр и заставляя затаить дыхание в ожидании волшебства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algn="l"/>
            <a:r>
              <a:rPr lang="ru-RU" dirty="0"/>
              <a:t> </a:t>
            </a:r>
            <a:r>
              <a:rPr lang="ru-RU" b="1" dirty="0">
                <a:solidFill>
                  <a:srgbClr val="FF0000"/>
                </a:solidFill>
              </a:rPr>
              <a:t>Сказки </a:t>
            </a:r>
            <a:r>
              <a:rPr lang="ru-RU" b="1" dirty="0"/>
              <a:t>п</a:t>
            </a:r>
            <a:r>
              <a:rPr lang="ru-RU" b="1" dirty="0">
                <a:solidFill>
                  <a:srgbClr val="0070C0"/>
                </a:solidFill>
              </a:rPr>
              <a:t>омогают</a:t>
            </a:r>
            <a:r>
              <a:rPr lang="ru-RU" dirty="0">
                <a:solidFill>
                  <a:srgbClr val="0070C0"/>
                </a:solidFill>
              </a:rPr>
              <a:t> формировать художественный вкус, воспитывать доброе отношение к миру и людям. Но </a:t>
            </a:r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/>
              <a:t> </a:t>
            </a:r>
            <a:r>
              <a:rPr lang="ru-RU" dirty="0">
                <a:solidFill>
                  <a:srgbClr val="0070C0"/>
                </a:solidFill>
              </a:rPr>
              <a:t>выполняют не только развлекательную роль и несут воспитательную функцию. Сегодня мы с вами поговорим о том, что</a:t>
            </a:r>
            <a:r>
              <a:rPr lang="ru-RU" dirty="0"/>
              <a:t> </a:t>
            </a:r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0070C0"/>
                </a:solidFill>
              </a:rPr>
              <a:t>могут выполнять не только развлекательную роль и нести воспитательную функцию, но и обучают </a:t>
            </a:r>
            <a:r>
              <a:rPr lang="ru-RU" b="1" dirty="0">
                <a:solidFill>
                  <a:srgbClr val="0070C0"/>
                </a:solidFill>
              </a:rPr>
              <a:t>безопасности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84039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32317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Сказки -это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424936" cy="5184576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Сказки - это учебник</a:t>
            </a:r>
            <a:r>
              <a:rPr lang="ru-RU" dirty="0"/>
              <a:t>, </a:t>
            </a:r>
            <a:r>
              <a:rPr lang="ru-RU" b="1" i="1" dirty="0">
                <a:solidFill>
                  <a:srgbClr val="0070C0"/>
                </a:solidFill>
              </a:rPr>
              <a:t>по которому маленький человек начинает учиться жить. Это только по форме сказки иносказательны, а содержание их - жизненный опыт многих поколений. Сказки многослойны, и один из слоев - те самые уроки безопасности, которые должны освоить наши дети. Слушая и "обсуждая" с вами народные сказки, играя в них, ребенок легко усвоит, что в "другом", большом мире необходимо соблюдать определенные правила. Не верить, кому ни попадя, обращаться за помощью, не преступать запреты, не робеть и не сдаваться. Раз, за разом повторяя эти нехитрые, но очень важные "сказочные" истины, вы научите ребенка и бдительности, и осторожности. Причем, не запугивая и не очерняя окружающий мир. Постепенно дети смогут понять, что мир - разный, что есть в нем и добрые, и злые и от тебя самого зависит, в какие руки, в какое окружение ты попадешь.</a:t>
            </a:r>
          </a:p>
        </p:txBody>
      </p:sp>
    </p:spTree>
    <p:extLst>
      <p:ext uri="{BB962C8B-B14F-4D97-AF65-F5344CB8AC3E}">
        <p14:creationId xmlns:p14="http://schemas.microsoft.com/office/powerpoint/2010/main" xmlns="" val="381600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3" y="476672"/>
            <a:ext cx="3935628" cy="299162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Ребёнок </a:t>
            </a:r>
            <a:r>
              <a:rPr lang="ru-RU" dirty="0">
                <a:solidFill>
                  <a:srgbClr val="FF0000"/>
                </a:solidFill>
              </a:rPr>
              <a:t>должен понимать</a:t>
            </a:r>
            <a:r>
              <a:rPr lang="ru-RU" dirty="0">
                <a:solidFill>
                  <a:srgbClr val="0070C0"/>
                </a:solidFill>
              </a:rPr>
              <a:t>, что именно может быть опасным в общении с другими людьми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203110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ozon-st.cdn.ngenix.net/multimedia/books_covers/10124729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44824"/>
            <a:ext cx="20882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2-tub-ru.yandex.net/i?id=955f0d0d45c24d1ea89528a9d5ea0e77&amp;n=33&amp;h=215&amp;w=18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1743075" cy="247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42692"/>
            <a:ext cx="4104456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738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9" y="260648"/>
            <a:ext cx="4248472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solidFill>
                  <a:srgbClr val="0070C0"/>
                </a:solidFill>
                <a:effectLst/>
              </a:rPr>
              <a:t>Детям необходимо помнить, что они должны спросить разрешения у родителей или людей, их опекающих, прежде чем принять от кого-то конфету или подарок. Другая типично опасная ситуация контакта с незнакомыми людьми: взрослый уговаривает ребёнка пойти с ним куда-то, обещая дать или показать что-то интересное. Необходимо научить детей говорить «нет» людям, которые хотят их куда-то увести без разрешения родителей. </a:t>
            </a:r>
            <a:br>
              <a:rPr lang="ru-RU" sz="2000" i="1" dirty="0">
                <a:solidFill>
                  <a:srgbClr val="0070C0"/>
                </a:solidFill>
                <a:effectLst/>
              </a:rPr>
            </a:b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s://im3-tub-ru.yandex.net/i?id=a0fbd1f8ed367fe2025157110c227f47&amp;n=33&amp;h=215&amp;w=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60040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1553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2088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равило </a:t>
            </a:r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безопасности: нельзя никуда ходить с незнакомыми людьми.</a:t>
            </a:r>
            <a:b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0-tub-ru.yandex.net/i?id=9d11e67a32d69be971fd8208e54b1841&amp;n=33&amp;h=215&amp;w=1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223" y="1700808"/>
            <a:ext cx="745519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5851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effectLst/>
              </a:rPr>
              <a:t>Дети должны понять, что опасность подстерегает не только на улице, но и дома.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im3-tub-ru.yandex.net/i?id=314814df5490b0598c67fdc513c9df8d&amp;n=33&amp;h=215&amp;w=1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5283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720840"/>
            <a:ext cx="4464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М</a:t>
            </a:r>
            <a:r>
              <a:rPr lang="ru-RU" b="1" i="1" dirty="0" smtClean="0">
                <a:solidFill>
                  <a:srgbClr val="0070C0"/>
                </a:solidFill>
              </a:rPr>
              <a:t>ожно </a:t>
            </a:r>
            <a:r>
              <a:rPr lang="ru-RU" b="1" i="1" dirty="0">
                <a:solidFill>
                  <a:srgbClr val="0070C0"/>
                </a:solidFill>
              </a:rPr>
              <a:t>увидеть сразу несколько нарушений правил безопасности.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Во-первых</a:t>
            </a:r>
            <a:r>
              <a:rPr lang="ru-RU" b="1" i="1" dirty="0">
                <a:solidFill>
                  <a:srgbClr val="0070C0"/>
                </a:solidFill>
              </a:rPr>
              <a:t>, Красная Шапочка остановилась в лесу и стала разговаривать с волком (она ещё не знала, как это опасно),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во-вторых</a:t>
            </a:r>
            <a:r>
              <a:rPr lang="ru-RU" b="1" i="1" dirty="0">
                <a:solidFill>
                  <a:srgbClr val="0070C0"/>
                </a:solidFill>
              </a:rPr>
              <a:t>, рассказала ему, где живёт её бабушка («Вон в той деревне за мельницей, в первом домике с краю»),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а </a:t>
            </a:r>
            <a:r>
              <a:rPr lang="ru-RU" b="1" i="1" dirty="0">
                <a:solidFill>
                  <a:srgbClr val="FF0000"/>
                </a:solidFill>
              </a:rPr>
              <a:t>в-третьих</a:t>
            </a:r>
            <a:r>
              <a:rPr lang="ru-RU" b="1" i="1" dirty="0">
                <a:solidFill>
                  <a:srgbClr val="0070C0"/>
                </a:solidFill>
              </a:rPr>
              <a:t>, увидев, что её бабушка выглядит не так, как обычно, легла рядом вместо того, чтобы позвать кого-нибудь из взрослых на помощь.</a:t>
            </a:r>
          </a:p>
        </p:txBody>
      </p:sp>
    </p:spTree>
    <p:extLst>
      <p:ext uri="{BB962C8B-B14F-4D97-AF65-F5344CB8AC3E}">
        <p14:creationId xmlns:p14="http://schemas.microsoft.com/office/powerpoint/2010/main" xmlns="" val="29929791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643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МКОУ «Костинологовская СОШ», дошкольная группа  КОНСУЛЬТАЦИЯ ДЛЯ ПЕДАГОГОВ И РОДИТЕЛЕЙ «Эффективность обучения детей  безопасному  поведению  через сказку». </vt:lpstr>
      <vt:lpstr>Цель: формирование у дошкольников  основы безопасного поведения в чрезвычайных ситуациях на примере любимых детских сказок. </vt:lpstr>
      <vt:lpstr>Задача взрослых (педагогов и родителей) состоит не только в том, чтобы оберегать и защищать ребенка, но и в том, чтобы подготовить его к встрече с различными сложными, а порой и опасными жизненными ситуациями. </vt:lpstr>
      <vt:lpstr>Что такое сказка?</vt:lpstr>
      <vt:lpstr>Сказки -это</vt:lpstr>
      <vt:lpstr>Ребёнок должен понимать, что именно может быть опасным в общении с другими людьми</vt:lpstr>
      <vt:lpstr>Детям необходимо помнить, что они должны спросить разрешения у родителей или людей, их опекающих, прежде чем принять от кого-то конфету или подарок. Другая типично опасная ситуация контакта с незнакомыми людьми: взрослый уговаривает ребёнка пойти с ним куда-то, обещая дать или показать что-то интересное. Необходимо научить детей говорить «нет» людям, которые хотят их куда-то увести без разрешения родителей.  </vt:lpstr>
      <vt:lpstr>Правило безопасности: нельзя никуда ходить с незнакомыми людьми. </vt:lpstr>
      <vt:lpstr>Дети должны понять, что опасность подстерегает не только на улице, но и дома. </vt:lpstr>
      <vt:lpstr>Существует такое правило безопасности: родители всегда должны знать, где находятся дети, а детям нельзя никуда уходить без разрешения родителей.</vt:lpstr>
      <vt:lpstr>Правило безопасности гласит: чтобы не заблудиться, не ходи в лес один. А уж если пошли в лес, помните: в лесу надо держаться вместе.</vt:lpstr>
      <vt:lpstr>Чтобы лучше запомнили   простые правила: </vt:lpstr>
      <vt:lpstr>Правила безопасности, которым  обязательно следует обучить  дошкольника:  - Не уходи далеко от своего дома, двора. - Не бери ничего у незнакомых людей на улице.  Сразу отходи в сторону. - Не гуляй до темноты. - Обходи компании незнакомых подростков. - Избегай безлюдных мест, оврагов, пустырей, заброшенных домов, сараев, чердаков, подвалов. - Не отправляйся один в дальние поездки. - Не входи с незнакомым человеком в подъезд, лифт. Здесь стоит отметить, что иногда преступления совершаются знакомыми людьми (например, какой-нибудь сосед, добрый, улыбчивый и тихий дядя Ваня на деле может оказаться маньяком). - Не открывай дверь людям, которых не знаешь. - Договорись заранее с соседями о сигналах опасности. - Не садись в чужую машину. - На все предложения не знакомых отвечай: "Нет!" и немедленно уходи от них туда, где есть люди. - Не стесняйся звать людей на помощь на улице, в транспорте, в подъезде. - В минуту опасности, когда тебя пытаются схватить, применяют силу, кричи, вырывайся, убегай.  </vt:lpstr>
      <vt:lpstr>Говорить о сказках можно долго. Многих бед в сказках могло бы не случиться, если бы герои знали элементарные правила безопасности. Но ведь недаром говориться:  «Сказка – ложь, да в ней намёк: добрым молодцам урок».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КОНСУЛЬТАЦИЯ. «Эффективность обучения детей  безопасному  поведению  через сказку». </dc:title>
  <dc:creator>Пользователь</dc:creator>
  <cp:lastModifiedBy>Пользователь Windows</cp:lastModifiedBy>
  <cp:revision>10</cp:revision>
  <dcterms:created xsi:type="dcterms:W3CDTF">2016-12-03T14:37:59Z</dcterms:created>
  <dcterms:modified xsi:type="dcterms:W3CDTF">2022-11-17T01:42:00Z</dcterms:modified>
</cp:coreProperties>
</file>