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10ED3F0-D058-4526-B4A0-CDA74C77756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523F1E1C-3FE0-494D-882A-DAB9AFB297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43337600-2D38-4786-9315-FD0B2C1A5D11}"/>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5" name="Нижний колонтитул 4">
            <a:extLst>
              <a:ext uri="{FF2B5EF4-FFF2-40B4-BE49-F238E27FC236}">
                <a16:creationId xmlns:a16="http://schemas.microsoft.com/office/drawing/2014/main" id="{72167142-EFC2-497F-8812-63E9239DCD2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08BD950-682C-439F-8C40-E4EDE5373787}"/>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1299603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FD9BDA5-A1C6-4A3B-88EF-8C6951067BF5}"/>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37915B71-D1F7-49BD-92DB-D31565704AB7}"/>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1813741-D111-4EC9-A55E-585F3997436A}"/>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5" name="Нижний колонтитул 4">
            <a:extLst>
              <a:ext uri="{FF2B5EF4-FFF2-40B4-BE49-F238E27FC236}">
                <a16:creationId xmlns:a16="http://schemas.microsoft.com/office/drawing/2014/main" id="{D1922F84-F137-45F9-92C9-4260FF4F221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1EC91FA-EB35-4BFA-BE35-E938D271629B}"/>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4122127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994E8ABA-C1BD-4A4D-8CF2-38D6D8E75372}"/>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FE17B6ED-B322-4B86-824E-ED190FFAD49C}"/>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4ED28DB-AF50-480A-B56A-4EE445D048EB}"/>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5" name="Нижний колонтитул 4">
            <a:extLst>
              <a:ext uri="{FF2B5EF4-FFF2-40B4-BE49-F238E27FC236}">
                <a16:creationId xmlns:a16="http://schemas.microsoft.com/office/drawing/2014/main" id="{B0BD231C-555B-41E4-8BBB-AEAA4047B27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BFD0A3B-090C-4C08-A5F2-254369C73A37}"/>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2260791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774ECD-A661-4A8F-8E00-DD410C95C83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28D2DB8-39A2-450A-80E1-98166D50176A}"/>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2D05D4F-3D5E-468B-AE18-BA50D2F37366}"/>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5" name="Нижний колонтитул 4">
            <a:extLst>
              <a:ext uri="{FF2B5EF4-FFF2-40B4-BE49-F238E27FC236}">
                <a16:creationId xmlns:a16="http://schemas.microsoft.com/office/drawing/2014/main" id="{AD613C67-3B22-4886-B6C7-DC07191B6F1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7F7DE1C-9327-4012-ADC2-080DC2E96A5E}"/>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2718283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8855516-4FAF-4324-BF4F-A2EFB7DCAB5A}"/>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ABC8715D-90CB-48F7-8B75-03240E1555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C2FB7D23-1DA2-4017-B356-DE7BE1C9D228}"/>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5" name="Нижний колонтитул 4">
            <a:extLst>
              <a:ext uri="{FF2B5EF4-FFF2-40B4-BE49-F238E27FC236}">
                <a16:creationId xmlns:a16="http://schemas.microsoft.com/office/drawing/2014/main" id="{EDF5DB2C-3B34-4DD5-9225-EF3E2B6C7A4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A144221-E5C1-4756-8FF6-1A772734E679}"/>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1671805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AE8869-45CA-4EB9-8FF8-CF609B6F714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3E05289-D2C6-4448-BA0B-DB48057EF2AB}"/>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AAC1BC88-A884-4268-B44A-D048308D1071}"/>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A42C1822-8505-4F3E-9256-BE6137B591A2}"/>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6" name="Нижний колонтитул 5">
            <a:extLst>
              <a:ext uri="{FF2B5EF4-FFF2-40B4-BE49-F238E27FC236}">
                <a16:creationId xmlns:a16="http://schemas.microsoft.com/office/drawing/2014/main" id="{3595D332-C9D6-4CAB-959C-5204CB6FE4E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D8F93F2-D0B4-4819-BF7C-11F91FB1D5EA}"/>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3567610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0E0E34-A9B5-4BDF-82EA-77891332DA54}"/>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1F6B2D07-0B71-46C0-8E18-51C96276F3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0402674-C040-4EA6-B2BD-0CC4D1605CAC}"/>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4A184F5A-42AE-455B-A44F-AF8B739642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815C35B-4ECF-4D92-BD92-D6FD7FAE993A}"/>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1F8AC8FC-5661-4D76-993B-27D8CAD5B5B3}"/>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8" name="Нижний колонтитул 7">
            <a:extLst>
              <a:ext uri="{FF2B5EF4-FFF2-40B4-BE49-F238E27FC236}">
                <a16:creationId xmlns:a16="http://schemas.microsoft.com/office/drawing/2014/main" id="{CD5FEE77-ED50-472F-9777-007C270071FA}"/>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9BF2E404-1E66-43AF-A44F-C853FA7150B3}"/>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1559542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EB090F-5FE4-4AF2-9D6F-6F2804884B95}"/>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6F2275B3-307A-4ADC-8839-7E7F05918274}"/>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4" name="Нижний колонтитул 3">
            <a:extLst>
              <a:ext uri="{FF2B5EF4-FFF2-40B4-BE49-F238E27FC236}">
                <a16:creationId xmlns:a16="http://schemas.microsoft.com/office/drawing/2014/main" id="{384C4032-A92F-4808-B38E-8CE728CEF92E}"/>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DCD94AFD-A4F1-4A7D-9B61-2F1F9A46E0D8}"/>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1817269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C8F35F4E-7FB5-4C88-8977-BE5954092A5F}"/>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3" name="Нижний колонтитул 2">
            <a:extLst>
              <a:ext uri="{FF2B5EF4-FFF2-40B4-BE49-F238E27FC236}">
                <a16:creationId xmlns:a16="http://schemas.microsoft.com/office/drawing/2014/main" id="{B090FFB0-0DB3-4BE1-8B00-2BE93D6A6A1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B6FF32E9-AB4E-4AF0-9CF2-19A9EF1D1C7B}"/>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316620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7B755E-03D6-4D2E-A3BE-FC5179EA660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4C3114D6-5A73-4686-B0BD-73EEB29763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DB9E68C4-6A81-4C4E-84F7-74F365E4FD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37FFAC34-6B29-4E37-9B5C-3D4600201F31}"/>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6" name="Нижний колонтитул 5">
            <a:extLst>
              <a:ext uri="{FF2B5EF4-FFF2-40B4-BE49-F238E27FC236}">
                <a16:creationId xmlns:a16="http://schemas.microsoft.com/office/drawing/2014/main" id="{22DCB11C-236B-4217-81E7-F6F8C6CECDF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3961E629-F2A4-4F85-98AF-431E4E22231F}"/>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748064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F679D1C-5873-4DB7-8B9D-892EEF8533C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39E76C5-CD8C-4243-BA33-FB20392D90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CE934499-AF1D-48EA-B3B9-6EC54535A1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EF9B11D-1CF3-4914-AB79-88CF50713D6A}"/>
              </a:ext>
            </a:extLst>
          </p:cNvPr>
          <p:cNvSpPr>
            <a:spLocks noGrp="1"/>
          </p:cNvSpPr>
          <p:nvPr>
            <p:ph type="dt" sz="half" idx="10"/>
          </p:nvPr>
        </p:nvSpPr>
        <p:spPr/>
        <p:txBody>
          <a:bodyPr/>
          <a:lstStyle/>
          <a:p>
            <a:fld id="{ADDD6A3D-7F47-4456-8B1E-3E9BD6B81CDD}" type="datetimeFigureOut">
              <a:rPr lang="ru-RU" smtClean="0"/>
              <a:t>31.03.2022</a:t>
            </a:fld>
            <a:endParaRPr lang="ru-RU"/>
          </a:p>
        </p:txBody>
      </p:sp>
      <p:sp>
        <p:nvSpPr>
          <p:cNvPr id="6" name="Нижний колонтитул 5">
            <a:extLst>
              <a:ext uri="{FF2B5EF4-FFF2-40B4-BE49-F238E27FC236}">
                <a16:creationId xmlns:a16="http://schemas.microsoft.com/office/drawing/2014/main" id="{5B1B6D94-E87A-43D7-9DD3-F322998DD8B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4967801-DE07-4C9A-B0EE-1BA233CA31A5}"/>
              </a:ext>
            </a:extLst>
          </p:cNvPr>
          <p:cNvSpPr>
            <a:spLocks noGrp="1"/>
          </p:cNvSpPr>
          <p:nvPr>
            <p:ph type="sldNum" sz="quarter" idx="12"/>
          </p:nvPr>
        </p:nvSpPr>
        <p:spPr/>
        <p:txBody>
          <a:bodyPr/>
          <a:lstStyle/>
          <a:p>
            <a:fld id="{2881EA45-CECD-4F74-BEC4-DC0EE0DF44B4}" type="slidenum">
              <a:rPr lang="ru-RU" smtClean="0"/>
              <a:t>‹#›</a:t>
            </a:fld>
            <a:endParaRPr lang="ru-RU"/>
          </a:p>
        </p:txBody>
      </p:sp>
    </p:spTree>
    <p:extLst>
      <p:ext uri="{BB962C8B-B14F-4D97-AF65-F5344CB8AC3E}">
        <p14:creationId xmlns:p14="http://schemas.microsoft.com/office/powerpoint/2010/main" val="893384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040EF66-D9A3-4A6A-905C-E4BD3C773E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075CE572-DB8C-44FD-B1E7-ED219C0D95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79C6108-224B-40CA-8C99-13645CF9DE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DD6A3D-7F47-4456-8B1E-3E9BD6B81CDD}" type="datetimeFigureOut">
              <a:rPr lang="ru-RU" smtClean="0"/>
              <a:t>31.03.2022</a:t>
            </a:fld>
            <a:endParaRPr lang="ru-RU"/>
          </a:p>
        </p:txBody>
      </p:sp>
      <p:sp>
        <p:nvSpPr>
          <p:cNvPr id="5" name="Нижний колонтитул 4">
            <a:extLst>
              <a:ext uri="{FF2B5EF4-FFF2-40B4-BE49-F238E27FC236}">
                <a16:creationId xmlns:a16="http://schemas.microsoft.com/office/drawing/2014/main" id="{FFA48FFF-E0B0-4D10-8594-9B00F4FA2C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0F324683-9F4A-490D-BF7A-1C7C1B3B0F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81EA45-CECD-4F74-BEC4-DC0EE0DF44B4}" type="slidenum">
              <a:rPr lang="ru-RU" smtClean="0"/>
              <a:t>‹#›</a:t>
            </a:fld>
            <a:endParaRPr lang="ru-RU"/>
          </a:p>
        </p:txBody>
      </p:sp>
    </p:spTree>
    <p:extLst>
      <p:ext uri="{BB962C8B-B14F-4D97-AF65-F5344CB8AC3E}">
        <p14:creationId xmlns:p14="http://schemas.microsoft.com/office/powerpoint/2010/main" val="32909818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CB20C56-C71C-45BC-A7C4-80350221994A}"/>
              </a:ext>
            </a:extLst>
          </p:cNvPr>
          <p:cNvSpPr>
            <a:spLocks noGrp="1"/>
          </p:cNvSpPr>
          <p:nvPr>
            <p:ph type="ctrTitle"/>
          </p:nvPr>
        </p:nvSpPr>
        <p:spPr>
          <a:xfrm>
            <a:off x="1154783" y="1122363"/>
            <a:ext cx="9882433" cy="2387600"/>
          </a:xfrm>
        </p:spPr>
        <p:txBody>
          <a:bodyPr>
            <a:normAutofit fontScale="90000"/>
          </a:bodyPr>
          <a:lstStyle/>
          <a:p>
            <a:r>
              <a:rPr lang="ru-RU" b="1" dirty="0"/>
              <a:t>Формализованная и неформализованная система оценивания</a:t>
            </a:r>
          </a:p>
        </p:txBody>
      </p:sp>
      <p:sp>
        <p:nvSpPr>
          <p:cNvPr id="3" name="Подзаголовок 2">
            <a:extLst>
              <a:ext uri="{FF2B5EF4-FFF2-40B4-BE49-F238E27FC236}">
                <a16:creationId xmlns:a16="http://schemas.microsoft.com/office/drawing/2014/main" id="{881A0331-AEF4-47AD-B64C-8E9C3EAE2D55}"/>
              </a:ext>
            </a:extLst>
          </p:cNvPr>
          <p:cNvSpPr>
            <a:spLocks noGrp="1"/>
          </p:cNvSpPr>
          <p:nvPr>
            <p:ph type="subTitle" idx="1"/>
          </p:nvPr>
        </p:nvSpPr>
        <p:spPr>
          <a:xfrm>
            <a:off x="1524000" y="3865989"/>
            <a:ext cx="9144000" cy="1655762"/>
          </a:xfrm>
        </p:spPr>
        <p:txBody>
          <a:bodyPr>
            <a:normAutofit fontScale="77500" lnSpcReduction="20000"/>
          </a:bodyPr>
          <a:lstStyle/>
          <a:p>
            <a:pPr algn="ctr" eaLnBrk="1" hangingPunct="1">
              <a:defRPr/>
            </a:pPr>
            <a:r>
              <a:rPr lang="ru-RU" sz="2400" i="1" dirty="0">
                <a:solidFill>
                  <a:srgbClr val="990033"/>
                </a:solidFill>
                <a:latin typeface="+mn-lt"/>
                <a:cs typeface="+mn-cs"/>
              </a:rPr>
              <a:t>Выполнила обучающаяся </a:t>
            </a:r>
          </a:p>
          <a:p>
            <a:pPr algn="ctr" eaLnBrk="1" hangingPunct="1">
              <a:defRPr/>
            </a:pPr>
            <a:r>
              <a:rPr lang="ru-RU" sz="2400" i="1" dirty="0">
                <a:solidFill>
                  <a:srgbClr val="990033"/>
                </a:solidFill>
                <a:latin typeface="+mn-lt"/>
                <a:cs typeface="+mn-cs"/>
              </a:rPr>
              <a:t>группы 15. ПООМ.20.НО.1</a:t>
            </a:r>
          </a:p>
          <a:p>
            <a:pPr algn="ctr" eaLnBrk="1" hangingPunct="1">
              <a:defRPr/>
            </a:pPr>
            <a:r>
              <a:rPr lang="ru-RU" sz="2400" i="1" dirty="0">
                <a:solidFill>
                  <a:srgbClr val="990033"/>
                </a:solidFill>
                <a:latin typeface="+mn-lt"/>
                <a:cs typeface="+mn-cs"/>
              </a:rPr>
              <a:t>очной формы обучения,</a:t>
            </a:r>
          </a:p>
          <a:p>
            <a:pPr algn="ctr" eaLnBrk="1" hangingPunct="1">
              <a:defRPr/>
            </a:pPr>
            <a:r>
              <a:rPr lang="ru-RU" sz="2400" i="1" dirty="0">
                <a:solidFill>
                  <a:srgbClr val="990033"/>
                </a:solidFill>
                <a:latin typeface="+mn-lt"/>
                <a:cs typeface="+mn-cs"/>
              </a:rPr>
              <a:t>факультета психологии,</a:t>
            </a:r>
          </a:p>
          <a:p>
            <a:pPr algn="ctr" eaLnBrk="1" hangingPunct="1">
              <a:defRPr/>
            </a:pPr>
            <a:r>
              <a:rPr lang="ru-RU" sz="2400" i="1" dirty="0">
                <a:solidFill>
                  <a:srgbClr val="990033"/>
                </a:solidFill>
                <a:latin typeface="+mn-lt"/>
                <a:cs typeface="+mn-cs"/>
              </a:rPr>
              <a:t>Юдина Анна Сергеевна</a:t>
            </a:r>
          </a:p>
          <a:p>
            <a:endParaRPr lang="ru-RU" dirty="0"/>
          </a:p>
        </p:txBody>
      </p:sp>
    </p:spTree>
    <p:extLst>
      <p:ext uri="{BB962C8B-B14F-4D97-AF65-F5344CB8AC3E}">
        <p14:creationId xmlns:p14="http://schemas.microsoft.com/office/powerpoint/2010/main" val="1708165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3C54B31-E7D1-4D54-AEDA-A33C77B29B70}"/>
              </a:ext>
            </a:extLst>
          </p:cNvPr>
          <p:cNvSpPr txBox="1"/>
          <p:nvPr/>
        </p:nvSpPr>
        <p:spPr>
          <a:xfrm>
            <a:off x="1461154" y="1310326"/>
            <a:ext cx="8576035" cy="441980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indent="450215" algn="just">
              <a:lnSpc>
                <a:spcPct val="107000"/>
              </a:lnSpc>
              <a:spcAft>
                <a:spcPts val="800"/>
              </a:spcAft>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Система оценки планируемых результатов – это целостный компонент ФГОС и основной образовательной программы начального, основного, среднего общего образования. Разработка этого компонента является основанием для организации и содержания образовательного процесса в школе. Успешность решения данной задачи во многом зависит от того, каким образом построена система оценки: насколько она поддерживает и стимулирует учащихся; насколько обеспечивает точную обратную связь; насколько включает учащихся в самостоятельную оценочную деятельность; насколько она информативна для управления качеством образования.</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97239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D1A639-577A-4E07-B609-4ACCEA3E099C}"/>
              </a:ext>
            </a:extLst>
          </p:cNvPr>
          <p:cNvSpPr>
            <a:spLocks noGrp="1"/>
          </p:cNvSpPr>
          <p:nvPr>
            <p:ph type="title"/>
          </p:nvPr>
        </p:nvSpPr>
        <p:spPr>
          <a:xfrm>
            <a:off x="838200" y="223723"/>
            <a:ext cx="10515600" cy="1325563"/>
          </a:xfrm>
        </p:spPr>
        <p:txBody>
          <a:bodyPr>
            <a:scene3d>
              <a:camera prst="orthographicFront"/>
              <a:lightRig rig="soft" dir="t">
                <a:rot lat="0" lon="0" rev="15600000"/>
              </a:lightRig>
            </a:scene3d>
            <a:sp3d extrusionH="57150" prstMaterial="softEdge">
              <a:bevelT w="25400" h="38100"/>
            </a:sp3d>
          </a:bodyPr>
          <a:lstStyle/>
          <a:p>
            <a:pPr algn="ctr"/>
            <a:r>
              <a:rPr lang="ru-RU" b="1" dirty="0">
                <a:ln/>
                <a:solidFill>
                  <a:schemeClr val="accent4"/>
                </a:solidFill>
                <a:latin typeface="Times New Roman" panose="02020603050405020304" pitchFamily="18" charset="0"/>
                <a:cs typeface="Times New Roman" panose="02020603050405020304" pitchFamily="18" charset="0"/>
              </a:rPr>
              <a:t>Модель оценки индивидуальных достижений учащихся</a:t>
            </a:r>
          </a:p>
        </p:txBody>
      </p:sp>
      <p:sp>
        <p:nvSpPr>
          <p:cNvPr id="4" name="TextBox 3">
            <a:extLst>
              <a:ext uri="{FF2B5EF4-FFF2-40B4-BE49-F238E27FC236}">
                <a16:creationId xmlns:a16="http://schemas.microsoft.com/office/drawing/2014/main" id="{8C964F12-2F5D-494D-8DD9-7B3D0016DEAF}"/>
              </a:ext>
            </a:extLst>
          </p:cNvPr>
          <p:cNvSpPr txBox="1"/>
          <p:nvPr/>
        </p:nvSpPr>
        <p:spPr>
          <a:xfrm>
            <a:off x="72272" y="1976082"/>
            <a:ext cx="12047456" cy="4524315"/>
          </a:xfrm>
          <a:prstGeom prst="rect">
            <a:avLst/>
          </a:prstGeom>
          <a:noFill/>
        </p:spPr>
        <p:txBody>
          <a:bodyPr wrap="square">
            <a:spAutoFit/>
          </a:bodyPr>
          <a:lstStyle/>
          <a:p>
            <a:r>
              <a:rPr lang="ru-RU" sz="2400" dirty="0">
                <a:latin typeface="Times New Roman" panose="02020603050405020304" pitchFamily="18" charset="0"/>
                <a:cs typeface="Times New Roman" panose="02020603050405020304" pitchFamily="18" charset="0"/>
              </a:rPr>
              <a:t>Модель оценки индивидуальных достижений учащихся, система контрольно-оценочной деятельности, современные средства оценивания являются самостоятельным элементом содержания образования, который необходимо формировать и развивать. </a:t>
            </a:r>
          </a:p>
          <a:p>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Изменение системы оценки результатов образования требует обновления учета образовательных достижений обучающихся. Анализ деятельности учителя показывает, как много дополнений и пояснений к выставленным отметкам вводится в ходе практической работы: даются наименования контрольных и проверочных работ; отмечаются разные виды и характер устных ответов; разъясняется содержание текущих отметок. Фактически учителя организуют учет достижений учащихся по основным разделам курсов и разновидностям учебной деятельности. Что требует разработки оценочных листов, листов наблюдений, матриц, формирующего оценивания.</a:t>
            </a:r>
          </a:p>
        </p:txBody>
      </p:sp>
    </p:spTree>
    <p:extLst>
      <p:ext uri="{BB962C8B-B14F-4D97-AF65-F5344CB8AC3E}">
        <p14:creationId xmlns:p14="http://schemas.microsoft.com/office/powerpoint/2010/main" val="2112522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D1A639-577A-4E07-B609-4ACCEA3E099C}"/>
              </a:ext>
            </a:extLst>
          </p:cNvPr>
          <p:cNvSpPr>
            <a:spLocks noGrp="1"/>
          </p:cNvSpPr>
          <p:nvPr>
            <p:ph type="title"/>
          </p:nvPr>
        </p:nvSpPr>
        <p:spPr>
          <a:xfrm>
            <a:off x="838200" y="223723"/>
            <a:ext cx="10515600" cy="1325563"/>
          </a:xfrm>
        </p:spPr>
        <p:txBody>
          <a:bodyPr>
            <a:scene3d>
              <a:camera prst="orthographicFront"/>
              <a:lightRig rig="soft" dir="t">
                <a:rot lat="0" lon="0" rev="15600000"/>
              </a:lightRig>
            </a:scene3d>
            <a:sp3d extrusionH="57150" prstMaterial="softEdge">
              <a:bevelT w="25400" h="38100"/>
            </a:sp3d>
          </a:bodyPr>
          <a:lstStyle/>
          <a:p>
            <a:pPr algn="ctr"/>
            <a:r>
              <a:rPr lang="ru-RU" b="1" dirty="0">
                <a:ln/>
                <a:solidFill>
                  <a:schemeClr val="accent4"/>
                </a:solidFill>
                <a:latin typeface="Times New Roman" panose="02020603050405020304" pitchFamily="18" charset="0"/>
                <a:cs typeface="Times New Roman" panose="02020603050405020304" pitchFamily="18" charset="0"/>
              </a:rPr>
              <a:t>Уровневый подход</a:t>
            </a:r>
          </a:p>
        </p:txBody>
      </p:sp>
      <p:sp>
        <p:nvSpPr>
          <p:cNvPr id="4" name="TextBox 3">
            <a:extLst>
              <a:ext uri="{FF2B5EF4-FFF2-40B4-BE49-F238E27FC236}">
                <a16:creationId xmlns:a16="http://schemas.microsoft.com/office/drawing/2014/main" id="{8C964F12-2F5D-494D-8DD9-7B3D0016DEAF}"/>
              </a:ext>
            </a:extLst>
          </p:cNvPr>
          <p:cNvSpPr txBox="1"/>
          <p:nvPr/>
        </p:nvSpPr>
        <p:spPr>
          <a:xfrm>
            <a:off x="0" y="1655571"/>
            <a:ext cx="12047456" cy="4229812"/>
          </a:xfrm>
          <a:prstGeom prst="rect">
            <a:avLst/>
          </a:prstGeom>
          <a:noFill/>
        </p:spPr>
        <p:txBody>
          <a:bodyPr wrap="square">
            <a:spAutoFit/>
          </a:bodyPr>
          <a:lstStyle/>
          <a:p>
            <a:pPr indent="450215" algn="just">
              <a:lnSpc>
                <a:spcPct val="107000"/>
              </a:lnSpc>
              <a:spcAft>
                <a:spcPts val="800"/>
              </a:spcAft>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Для оценки достижения требований к результатам образования (построения шкал оценивания и представления результатов) предлагается использовать уровневый подход. Невозможно всех детей выучить на одном и том же уровне. В любом классе есть ученики с разными способностями и интересами. Важной методологической задачей становится определение и оценка разных уровней образовательных достижений учащихся. </a:t>
            </a:r>
          </a:p>
          <a:p>
            <a:pPr indent="450215" algn="just">
              <a:lnSpc>
                <a:spcPct val="107000"/>
              </a:lnSpc>
              <a:spcAft>
                <a:spcPts val="800"/>
              </a:spcAft>
            </a:pP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При переходе на новую «уровневую» систему оценивания предстоит содержательно наполнить каждый уровень достижений, т.е. определить какие предметные, личностные, метапредметные (познавательные, регулятивные, коммуникативные) результаты могут достигнуть обучающиеся на базовом, базовом повышенном, повышенном уровнях.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9265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8D7FF8-D8C7-4C14-945E-ED5037534E58}"/>
              </a:ext>
            </a:extLst>
          </p:cNvPr>
          <p:cNvSpPr txBox="1"/>
          <p:nvPr/>
        </p:nvSpPr>
        <p:spPr>
          <a:xfrm>
            <a:off x="0" y="919002"/>
            <a:ext cx="12192000" cy="5020157"/>
          </a:xfrm>
          <a:prstGeom prst="rect">
            <a:avLst/>
          </a:prstGeom>
          <a:noFill/>
        </p:spPr>
        <p:txBody>
          <a:bodyPr wrap="square">
            <a:spAutoFit/>
          </a:bodyPr>
          <a:lstStyle/>
          <a:p>
            <a:pPr indent="450215" algn="just">
              <a:lnSpc>
                <a:spcPct val="107000"/>
              </a:lnSpc>
              <a:spcAft>
                <a:spcPts val="800"/>
              </a:spcAft>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Оценка сформированности универсальных учебных действий, как основы для продолжения образования в следующем классе, или уровне, должна осуществляться для каждого ученика и служить основой для диагностики образовательных достижений. По мере развития системы оценки метапредметных УУД (инструментария и процедур) возможно включение данной оценки в мониторинговые исследования качества образования.</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Таким образом, существующей ранее системой оценки, оценить личностные, метапредметные и предметные результаты нельзя. Возникает много вопросов, как оценить способность работать с текстами разной конструкции, или способность вести дискуссию, или способность к самоконтролю?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  Данная проблема требует разработки новых измерителей, пересмотра отчетной документации.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88930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9BF00D1-ED83-43EE-ABF3-FB53DEFF52E0}"/>
              </a:ext>
            </a:extLst>
          </p:cNvPr>
          <p:cNvSpPr txBox="1"/>
          <p:nvPr/>
        </p:nvSpPr>
        <p:spPr>
          <a:xfrm>
            <a:off x="1214093" y="1374404"/>
            <a:ext cx="9763813" cy="378565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sz="2400" dirty="0">
                <a:effectLst/>
                <a:latin typeface="Times New Roman" panose="02020603050405020304" pitchFamily="18" charset="0"/>
                <a:ea typeface="Times New Roman" panose="02020603050405020304" pitchFamily="18" charset="0"/>
              </a:rPr>
              <a:t>Решение существующей проблемы возможно посредством разработки системы формальных (предметные контрольные работы,  метапредметные диагностические работы, составленные из компетентностных заданий, требующих от ученика не только познавательных, но и регулятивных и коммуникативных действий)  и  неформализованных процедур оценивания (портфолио, «зачет/незачет», «достиг/не достиг», «освоил/не освоил», проектно-исследовательская  деятельность, подготовка и участия в олимпиадах и конкурсах различных уровней,  </a:t>
            </a:r>
            <a:r>
              <a:rPr lang="ru-RU" sz="2400" dirty="0" err="1">
                <a:effectLst/>
                <a:latin typeface="Times New Roman" panose="02020603050405020304" pitchFamily="18" charset="0"/>
                <a:ea typeface="Times New Roman" panose="02020603050405020304" pitchFamily="18" charset="0"/>
              </a:rPr>
              <a:t>самооценивание</a:t>
            </a:r>
            <a:r>
              <a:rPr lang="ru-RU" sz="2400" dirty="0">
                <a:effectLst/>
                <a:latin typeface="Times New Roman" panose="02020603050405020304" pitchFamily="18" charset="0"/>
                <a:ea typeface="Times New Roman" panose="02020603050405020304" pitchFamily="18" charset="0"/>
              </a:rPr>
              <a:t> своей деятельности обучающимися, формирующего оценивание).</a:t>
            </a:r>
            <a:endParaRPr lang="ru-RU" sz="2400" dirty="0"/>
          </a:p>
        </p:txBody>
      </p:sp>
    </p:spTree>
    <p:extLst>
      <p:ext uri="{BB962C8B-B14F-4D97-AF65-F5344CB8AC3E}">
        <p14:creationId xmlns:p14="http://schemas.microsoft.com/office/powerpoint/2010/main" val="31265266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4E904FE-E11D-4581-B3D8-481FC4EB3B0A}"/>
              </a:ext>
            </a:extLst>
          </p:cNvPr>
          <p:cNvSpPr txBox="1"/>
          <p:nvPr/>
        </p:nvSpPr>
        <p:spPr>
          <a:xfrm>
            <a:off x="556181" y="1639481"/>
            <a:ext cx="10859679" cy="384265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indent="450215" algn="just">
              <a:lnSpc>
                <a:spcPct val="107000"/>
              </a:lnSpc>
              <a:spcAft>
                <a:spcPts val="8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Таким образом, система оценки – это система мер по измерению результатов образования.  </a:t>
            </a:r>
          </a:p>
          <a:p>
            <a:pPr indent="450215" algn="just">
              <a:lnSpc>
                <a:spcPct val="107000"/>
              </a:lnSpc>
              <a:spcAft>
                <a:spcPts val="800"/>
              </a:spcAft>
            </a:pP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Данная система включает:</a:t>
            </a:r>
            <a:endParaRPr lang="ru-RU" sz="24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-объекты и содержание оценки;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-критерии оценки, процедуры, инструментарий;</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-методы и средства оценки;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-цели использования результатов;</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-основные группы пользователей.</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8831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14F9657-558F-4B51-A76A-E021346327BB}"/>
              </a:ext>
            </a:extLst>
          </p:cNvPr>
          <p:cNvSpPr txBox="1"/>
          <p:nvPr/>
        </p:nvSpPr>
        <p:spPr>
          <a:xfrm>
            <a:off x="345649" y="670039"/>
            <a:ext cx="11500701" cy="5517921"/>
          </a:xfrm>
          <a:prstGeom prst="rect">
            <a:avLst/>
          </a:prstGeom>
          <a:noFill/>
        </p:spPr>
        <p:txBody>
          <a:bodyPr wrap="square">
            <a:spAutoFit/>
          </a:bodyPr>
          <a:lstStyle/>
          <a:p>
            <a:pPr indent="450215" algn="just">
              <a:lnSpc>
                <a:spcPct val="107000"/>
              </a:lnSpc>
              <a:spcAft>
                <a:spcPts val="800"/>
              </a:spcAft>
            </a:pPr>
            <a:r>
              <a:rPr lang="ru-RU" sz="2400" i="1" dirty="0">
                <a:effectLst/>
                <a:latin typeface="Times New Roman" panose="02020603050405020304" pitchFamily="18" charset="0"/>
                <a:ea typeface="Times New Roman" panose="02020603050405020304" pitchFamily="18" charset="0"/>
                <a:cs typeface="Times New Roman" panose="02020603050405020304" pitchFamily="18" charset="0"/>
              </a:rPr>
              <a:t>Организация формальных и неформализованных    процедур оценки образовательных результатов, обучающихся в контексте ФГОС общего образования, обеспечивает:</a:t>
            </a:r>
            <a:endParaRPr lang="ru-RU" sz="2400" i="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-реализацию основных направлений и целей оценочной деятельности, описание объекта и содержание оценки, критерии, процедуры и состав инструментария оценивания, формы представления результатов, условия и границы применения системы оценки;</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-комплексный подход к оценке результатов освоения основной образовательной программы начального, основного, среднего общего образования, позволяющий вести оценку предметных, метапредметных и личностных результатов;</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-представление системы оценки достижений, обучающихся (итоговая оценка обучающихся, освоивших основную образовательную программу), позволяющую осуществлять оценку динамики учебных достижений обучающихся.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61231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9D1326-36B0-494B-9BC0-39E0A23A1401}"/>
              </a:ext>
            </a:extLst>
          </p:cNvPr>
          <p:cNvSpPr txBox="1"/>
          <p:nvPr/>
        </p:nvSpPr>
        <p:spPr>
          <a:xfrm>
            <a:off x="2526383" y="2554665"/>
            <a:ext cx="6278252" cy="769441"/>
          </a:xfrm>
          <a:prstGeom prst="rect">
            <a:avLst/>
          </a:prstGeom>
          <a:noFill/>
        </p:spPr>
        <p:txBody>
          <a:bodyPr wrap="square" rtlCol="0">
            <a:spAutoFit/>
          </a:bodyPr>
          <a:lstStyle/>
          <a:p>
            <a:pPr algn="ctr"/>
            <a:r>
              <a:rPr lang="ru-RU" sz="4400" dirty="0">
                <a:latin typeface="Times New Roman" panose="02020603050405020304" pitchFamily="18" charset="0"/>
                <a:cs typeface="Times New Roman" panose="02020603050405020304" pitchFamily="18" charset="0"/>
              </a:rPr>
              <a:t>Спасибо за внимание!</a:t>
            </a:r>
          </a:p>
        </p:txBody>
      </p:sp>
    </p:spTree>
    <p:extLst>
      <p:ext uri="{BB962C8B-B14F-4D97-AF65-F5344CB8AC3E}">
        <p14:creationId xmlns:p14="http://schemas.microsoft.com/office/powerpoint/2010/main" val="2191714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EBDFFCED-7818-4F35-8BB3-E74F430C03FB}"/>
              </a:ext>
            </a:extLst>
          </p:cNvPr>
          <p:cNvSpPr>
            <a:spLocks noGrp="1"/>
          </p:cNvSpPr>
          <p:nvPr>
            <p:ph idx="4294967295"/>
          </p:nvPr>
        </p:nvSpPr>
        <p:spPr>
          <a:xfrm>
            <a:off x="0" y="0"/>
            <a:ext cx="8964891" cy="6777872"/>
          </a:xfrm>
        </p:spPr>
        <p:txBody>
          <a:bodyPr>
            <a:normAutofit/>
          </a:bodyPr>
          <a:lstStyle/>
          <a:p>
            <a:endParaRPr lang="ru-RU" dirty="0">
              <a:effectLst/>
              <a:latin typeface="Times New Roman" panose="02020603050405020304" pitchFamily="18" charset="0"/>
              <a:ea typeface="@Arial Unicode MS" panose="020B0604020202020204" pitchFamily="34" charset="-128"/>
            </a:endParaRPr>
          </a:p>
          <a:p>
            <a:r>
              <a:rPr lang="ru-RU" dirty="0">
                <a:effectLst/>
                <a:latin typeface="Times New Roman" panose="02020603050405020304" pitchFamily="18" charset="0"/>
                <a:ea typeface="@Arial Unicode MS" panose="020B0604020202020204" pitchFamily="34" charset="-128"/>
              </a:rPr>
              <a:t>С введением федеральных государственных образовательных стандартов общего образования возникла необходимость формирования новой системы оценки, которая позволила бы оценивать предметные, метапредметные результаты и наблюдать динамику личностного развития ребенка.</a:t>
            </a:r>
          </a:p>
          <a:p>
            <a:endParaRPr lang="ru-RU" dirty="0">
              <a:effectLst/>
              <a:latin typeface="Times New Roman" panose="02020603050405020304" pitchFamily="18" charset="0"/>
              <a:ea typeface="@Arial Unicode MS" panose="020B0604020202020204" pitchFamily="34" charset="-128"/>
            </a:endParaRPr>
          </a:p>
          <a:p>
            <a:r>
              <a:rPr lang="ru-RU" dirty="0">
                <a:effectLst/>
                <a:latin typeface="Times New Roman" panose="02020603050405020304" pitchFamily="18" charset="0"/>
                <a:ea typeface="Calibri" panose="020F0502020204030204" pitchFamily="34" charset="0"/>
              </a:rPr>
              <a:t> </a:t>
            </a:r>
            <a:r>
              <a:rPr lang="ru-RU" dirty="0">
                <a:effectLst/>
                <a:latin typeface="Times New Roman" panose="02020603050405020304" pitchFamily="18" charset="0"/>
                <a:ea typeface="@Arial Unicode MS" panose="020B0604020202020204" pitchFamily="34" charset="-128"/>
              </a:rPr>
              <a:t>Сущность проблемы заключается в том, что необходима разработка удобного и валидного инструментария, который поможет учителю быть объективным при формализованной оценке достижения предметных результатов учащимися в соответствии с требованиями федеральных государственных образовательных стандартов общего образования. </a:t>
            </a:r>
            <a:endParaRPr lang="ru-RU" dirty="0"/>
          </a:p>
        </p:txBody>
      </p:sp>
      <p:pic>
        <p:nvPicPr>
          <p:cNvPr id="5" name="Рисунок 4">
            <a:extLst>
              <a:ext uri="{FF2B5EF4-FFF2-40B4-BE49-F238E27FC236}">
                <a16:creationId xmlns:a16="http://schemas.microsoft.com/office/drawing/2014/main" id="{B1F9F8DE-B685-4C65-B65B-C7950E7E9D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9403" y="2344852"/>
            <a:ext cx="3252444" cy="2168296"/>
          </a:xfrm>
          <a:prstGeom prst="rect">
            <a:avLst/>
          </a:prstGeom>
        </p:spPr>
      </p:pic>
    </p:spTree>
    <p:extLst>
      <p:ext uri="{BB962C8B-B14F-4D97-AF65-F5344CB8AC3E}">
        <p14:creationId xmlns:p14="http://schemas.microsoft.com/office/powerpoint/2010/main" val="3486414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2589A8-DF87-463E-A382-14649C71439C}"/>
              </a:ext>
            </a:extLst>
          </p:cNvPr>
          <p:cNvSpPr>
            <a:spLocks noGrp="1"/>
          </p:cNvSpPr>
          <p:nvPr>
            <p:ph type="title"/>
          </p:nvPr>
        </p:nvSpPr>
        <p:spPr>
          <a:xfrm>
            <a:off x="838200" y="0"/>
            <a:ext cx="10515600" cy="1325563"/>
          </a:xfrm>
        </p:spPr>
        <p:txBody>
          <a:bodyPr>
            <a:normAutofit/>
            <a:scene3d>
              <a:camera prst="orthographicFront"/>
              <a:lightRig rig="soft" dir="t">
                <a:rot lat="0" lon="0" rev="15600000"/>
              </a:lightRig>
            </a:scene3d>
            <a:sp3d extrusionH="57150" prstMaterial="softEdge">
              <a:bevelT w="25400" h="38100"/>
            </a:sp3d>
          </a:bodyPr>
          <a:lstStyle/>
          <a:p>
            <a:pPr algn="ctr"/>
            <a:r>
              <a:rPr lang="ru-RU" b="1" dirty="0">
                <a:ln/>
                <a:solidFill>
                  <a:schemeClr val="accent4"/>
                </a:solidFill>
                <a:latin typeface="Times New Roman" panose="02020603050405020304" pitchFamily="18" charset="0"/>
                <a:ea typeface="@Arial Unicode MS" panose="020B0604020202020204" pitchFamily="34" charset="-128"/>
              </a:rPr>
              <a:t>Традиционная система оценки знаний</a:t>
            </a:r>
            <a:endParaRPr lang="ru-RU" b="1" dirty="0">
              <a:ln/>
              <a:solidFill>
                <a:schemeClr val="accent4"/>
              </a:solidFill>
            </a:endParaRPr>
          </a:p>
        </p:txBody>
      </p:sp>
      <p:sp>
        <p:nvSpPr>
          <p:cNvPr id="4" name="TextBox 3">
            <a:extLst>
              <a:ext uri="{FF2B5EF4-FFF2-40B4-BE49-F238E27FC236}">
                <a16:creationId xmlns:a16="http://schemas.microsoft.com/office/drawing/2014/main" id="{FD51DC1B-6458-4C07-916F-9D7AF3810FD4}"/>
              </a:ext>
            </a:extLst>
          </p:cNvPr>
          <p:cNvSpPr txBox="1"/>
          <p:nvPr/>
        </p:nvSpPr>
        <p:spPr>
          <a:xfrm>
            <a:off x="0" y="1243149"/>
            <a:ext cx="12163721" cy="2677656"/>
          </a:xfrm>
          <a:prstGeom prst="rect">
            <a:avLst/>
          </a:prstGeom>
          <a:noFill/>
        </p:spPr>
        <p:txBody>
          <a:bodyPr wrap="square">
            <a:spAutoFit/>
          </a:bodyPr>
          <a:lstStyle/>
          <a:p>
            <a:r>
              <a:rPr lang="ru-RU" sz="2400" dirty="0">
                <a:effectLst/>
                <a:latin typeface="Times New Roman" panose="02020603050405020304" pitchFamily="18" charset="0"/>
                <a:ea typeface="@Arial Unicode MS" panose="020B0604020202020204" pitchFamily="34" charset="-128"/>
              </a:rPr>
              <a:t>Традиционная система оценки знаний обучающихся, сформировавшаяся в период советской школы, имеющая богатый опыт в области контроля за результатами обучения, в силу своих организационных и технологических особенностей не может обеспечить удовлетворение современных потребностей общества. </a:t>
            </a:r>
          </a:p>
          <a:p>
            <a:endParaRPr lang="ru-RU" sz="2400" dirty="0">
              <a:latin typeface="Times New Roman" panose="02020603050405020304" pitchFamily="18" charset="0"/>
              <a:ea typeface="@Arial Unicode MS" panose="020B0604020202020204" pitchFamily="34" charset="-128"/>
            </a:endParaRPr>
          </a:p>
          <a:p>
            <a:r>
              <a:rPr lang="ru-RU" sz="2400" dirty="0">
                <a:effectLst/>
                <a:latin typeface="Times New Roman" panose="02020603050405020304" pitchFamily="18" charset="0"/>
                <a:ea typeface="@Arial Unicode MS" panose="020B0604020202020204" pitchFamily="34" charset="-128"/>
              </a:rPr>
              <a:t>Ее результаты нельзя использовать для получения объективных количественных и качественных показателей, позволяющих управлять качеством образования. </a:t>
            </a:r>
            <a:endParaRPr lang="ru-RU" sz="2400" dirty="0"/>
          </a:p>
        </p:txBody>
      </p:sp>
      <p:pic>
        <p:nvPicPr>
          <p:cNvPr id="6" name="Рисунок 5">
            <a:extLst>
              <a:ext uri="{FF2B5EF4-FFF2-40B4-BE49-F238E27FC236}">
                <a16:creationId xmlns:a16="http://schemas.microsoft.com/office/drawing/2014/main" id="{D85F97B8-D32A-4355-883F-B52FCB0BCF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5306" y="3920805"/>
            <a:ext cx="3758153" cy="2818615"/>
          </a:xfrm>
          <a:prstGeom prst="rect">
            <a:avLst/>
          </a:prstGeom>
        </p:spPr>
      </p:pic>
    </p:spTree>
    <p:extLst>
      <p:ext uri="{BB962C8B-B14F-4D97-AF65-F5344CB8AC3E}">
        <p14:creationId xmlns:p14="http://schemas.microsoft.com/office/powerpoint/2010/main" val="1093376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ED575F-29D1-47E0-A319-82596C93B44A}"/>
              </a:ext>
            </a:extLst>
          </p:cNvPr>
          <p:cNvSpPr>
            <a:spLocks noGrp="1"/>
          </p:cNvSpPr>
          <p:nvPr>
            <p:ph type="title"/>
          </p:nvPr>
        </p:nvSpPr>
        <p:spPr/>
        <p:txBody>
          <a:bodyPr>
            <a:normAutofit fontScale="90000"/>
            <a:scene3d>
              <a:camera prst="orthographicFront"/>
              <a:lightRig rig="soft" dir="t">
                <a:rot lat="0" lon="0" rev="15600000"/>
              </a:lightRig>
            </a:scene3d>
            <a:sp3d extrusionH="57150" prstMaterial="softEdge">
              <a:bevelT w="25400" h="38100"/>
            </a:sp3d>
          </a:bodyPr>
          <a:lstStyle/>
          <a:p>
            <a:pPr algn="ctr"/>
            <a:r>
              <a:rPr lang="ru-RU"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t>Последние тенденции в оценке</a:t>
            </a:r>
            <a:br>
              <a:rPr lang="ru-RU"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br>
            <a:r>
              <a:rPr lang="ru-RU"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t> результатов обучения</a:t>
            </a:r>
            <a:br>
              <a:rPr lang="ru-RU" sz="1800" b="1" dirty="0">
                <a:ln/>
                <a:solidFill>
                  <a:schemeClr val="accent4"/>
                </a:solidFill>
                <a:latin typeface="Calibri" panose="020F0502020204030204" pitchFamily="34" charset="0"/>
                <a:ea typeface="Calibri" panose="020F0502020204030204" pitchFamily="34" charset="0"/>
                <a:cs typeface="Times New Roman" panose="02020603050405020304" pitchFamily="18" charset="0"/>
              </a:rPr>
            </a:br>
            <a:endParaRPr lang="ru-RU" b="1" dirty="0">
              <a:ln/>
              <a:solidFill>
                <a:schemeClr val="accent4"/>
              </a:solidFill>
            </a:endParaRPr>
          </a:p>
        </p:txBody>
      </p:sp>
      <p:sp>
        <p:nvSpPr>
          <p:cNvPr id="4" name="TextBox 3">
            <a:extLst>
              <a:ext uri="{FF2B5EF4-FFF2-40B4-BE49-F238E27FC236}">
                <a16:creationId xmlns:a16="http://schemas.microsoft.com/office/drawing/2014/main" id="{32E0CC09-ACCD-4874-8BAC-71D2A7778531}"/>
              </a:ext>
            </a:extLst>
          </p:cNvPr>
          <p:cNvSpPr txBox="1"/>
          <p:nvPr/>
        </p:nvSpPr>
        <p:spPr>
          <a:xfrm>
            <a:off x="0" y="1690688"/>
            <a:ext cx="12192000" cy="4708981"/>
          </a:xfrm>
          <a:prstGeom prst="rect">
            <a:avLst/>
          </a:prstGeom>
          <a:noFill/>
        </p:spPr>
        <p:txBody>
          <a:bodyPr wrap="square">
            <a:spAutoFit/>
          </a:bodyPr>
          <a:lstStyle/>
          <a:p>
            <a:pPr marL="457200" indent="-457200">
              <a:buAutoNum type="arabicPeriod"/>
            </a:pPr>
            <a:r>
              <a:rPr lang="ru-RU" sz="2000" b="1" dirty="0">
                <a:latin typeface="Times New Roman" panose="02020603050405020304" pitchFamily="18" charset="0"/>
                <a:cs typeface="Times New Roman" panose="02020603050405020304" pitchFamily="18" charset="0"/>
              </a:rPr>
              <a:t>Переход к когнитивной точке зрения на обучение и оценку, то есть:</a:t>
            </a:r>
          </a:p>
          <a:p>
            <a:pPr marL="457200" indent="-457200">
              <a:buAutoNum type="arabicPeriod"/>
            </a:pPr>
            <a:endParaRPr lang="ru-RU" sz="2000" b="1"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-от оценки исключительно результатов обучения к рассмотрению также процесса обучения;</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-от пассивного ответа на заданный вопрос к активному конструированию содержания ответа;</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-от оценки отдельных, изолированных умений к интегрированной и междисциплинарной оценке;</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-внимание к </a:t>
            </a:r>
            <a:r>
              <a:rPr lang="ru-RU" sz="2000" dirty="0" err="1">
                <a:latin typeface="Times New Roman" panose="02020603050405020304" pitchFamily="18" charset="0"/>
                <a:cs typeface="Times New Roman" panose="02020603050405020304" pitchFamily="18" charset="0"/>
              </a:rPr>
              <a:t>метапознанию</a:t>
            </a:r>
            <a:r>
              <a:rPr lang="ru-RU" sz="2000" dirty="0">
                <a:latin typeface="Times New Roman" panose="02020603050405020304" pitchFamily="18" charset="0"/>
                <a:cs typeface="Times New Roman" panose="02020603050405020304" pitchFamily="18" charset="0"/>
              </a:rPr>
              <a:t> (самоконтролю, </a:t>
            </a:r>
            <a:r>
              <a:rPr lang="ru-RU" sz="2000" dirty="0" err="1">
                <a:latin typeface="Times New Roman" panose="02020603050405020304" pitchFamily="18" charset="0"/>
                <a:cs typeface="Times New Roman" panose="02020603050405020304" pitchFamily="18" charset="0"/>
              </a:rPr>
              <a:t>общеучебным</a:t>
            </a:r>
            <a:r>
              <a:rPr lang="ru-RU" sz="2000" dirty="0">
                <a:latin typeface="Times New Roman" panose="02020603050405020304" pitchFamily="18" charset="0"/>
                <a:cs typeface="Times New Roman" panose="02020603050405020304" pitchFamily="18" charset="0"/>
              </a:rPr>
              <a:t> умениям и умениям, связанным с волевыми проявлениями личности (мотивации и другим сферам, влияющим на процесс обучения и образовательные достижения);</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-изменение значения понятия «знающий» и «умеющий», отход от рассмотрения этих понятий как некоторого накопления изолированных фактов и умений и новое наполнение понятия в терминах применения и использования знаний.</a:t>
            </a:r>
          </a:p>
        </p:txBody>
      </p:sp>
    </p:spTree>
    <p:extLst>
      <p:ext uri="{BB962C8B-B14F-4D97-AF65-F5344CB8AC3E}">
        <p14:creationId xmlns:p14="http://schemas.microsoft.com/office/powerpoint/2010/main" val="2165198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ED575F-29D1-47E0-A319-82596C93B44A}"/>
              </a:ext>
            </a:extLst>
          </p:cNvPr>
          <p:cNvSpPr>
            <a:spLocks noGrp="1"/>
          </p:cNvSpPr>
          <p:nvPr>
            <p:ph type="title"/>
          </p:nvPr>
        </p:nvSpPr>
        <p:spPr/>
        <p:txBody>
          <a:bodyPr>
            <a:normAutofit fontScale="90000"/>
            <a:scene3d>
              <a:camera prst="orthographicFront"/>
              <a:lightRig rig="soft" dir="t">
                <a:rot lat="0" lon="0" rev="15600000"/>
              </a:lightRig>
            </a:scene3d>
            <a:sp3d extrusionH="57150" prstMaterial="softEdge">
              <a:bevelT w="25400" h="38100"/>
            </a:sp3d>
          </a:bodyPr>
          <a:lstStyle/>
          <a:p>
            <a:pPr algn="ctr"/>
            <a:r>
              <a:rPr lang="ru-RU"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t>Последние тенденции в оценке</a:t>
            </a:r>
            <a:br>
              <a:rPr lang="ru-RU"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br>
            <a:r>
              <a:rPr lang="ru-RU"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t> результатов обучения</a:t>
            </a:r>
            <a:br>
              <a:rPr lang="ru-RU" sz="1800" b="1" dirty="0">
                <a:ln/>
                <a:solidFill>
                  <a:schemeClr val="accent4"/>
                </a:solidFill>
                <a:latin typeface="Calibri" panose="020F0502020204030204" pitchFamily="34" charset="0"/>
                <a:ea typeface="Calibri" panose="020F0502020204030204" pitchFamily="34" charset="0"/>
                <a:cs typeface="Times New Roman" panose="02020603050405020304" pitchFamily="18" charset="0"/>
              </a:rPr>
            </a:br>
            <a:endParaRPr lang="ru-RU" b="1" dirty="0">
              <a:ln/>
              <a:solidFill>
                <a:schemeClr val="accent4"/>
              </a:solidFill>
            </a:endParaRPr>
          </a:p>
        </p:txBody>
      </p:sp>
      <p:sp>
        <p:nvSpPr>
          <p:cNvPr id="4" name="TextBox 3">
            <a:extLst>
              <a:ext uri="{FF2B5EF4-FFF2-40B4-BE49-F238E27FC236}">
                <a16:creationId xmlns:a16="http://schemas.microsoft.com/office/drawing/2014/main" id="{32E0CC09-ACCD-4874-8BAC-71D2A7778531}"/>
              </a:ext>
            </a:extLst>
          </p:cNvPr>
          <p:cNvSpPr txBox="1"/>
          <p:nvPr/>
        </p:nvSpPr>
        <p:spPr>
          <a:xfrm>
            <a:off x="0" y="1731685"/>
            <a:ext cx="12192000" cy="3785652"/>
          </a:xfrm>
          <a:prstGeom prst="rect">
            <a:avLst/>
          </a:prstGeom>
          <a:noFill/>
        </p:spPr>
        <p:txBody>
          <a:bodyPr wrap="square">
            <a:spAutoFit/>
          </a:bodyPr>
          <a:lstStyle/>
          <a:p>
            <a:pPr marL="457200" indent="-457200">
              <a:buAutoNum type="arabicPeriod" startAt="2"/>
            </a:pPr>
            <a:r>
              <a:rPr lang="ru-RU" sz="2000" b="1" dirty="0">
                <a:latin typeface="Times New Roman" panose="02020603050405020304" pitchFamily="18" charset="0"/>
                <a:cs typeface="Times New Roman" panose="02020603050405020304" pitchFamily="18" charset="0"/>
              </a:rPr>
              <a:t>Изменение формы оценки: переход от письменной проверки к аутентичной проверке, основными особенностями которой являются:</a:t>
            </a:r>
          </a:p>
          <a:p>
            <a:pPr marL="457200" indent="-457200">
              <a:buAutoNum type="arabicPeriod" startAt="2"/>
            </a:pPr>
            <a:endParaRPr lang="ru-RU" sz="2000" b="1"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-значимость для учащегося;</a:t>
            </a:r>
          </a:p>
          <a:p>
            <a:r>
              <a:rPr lang="ru-RU" sz="2000" dirty="0">
                <a:latin typeface="Times New Roman" panose="02020603050405020304" pitchFamily="18" charset="0"/>
                <a:cs typeface="Times New Roman" panose="02020603050405020304" pitchFamily="18" charset="0"/>
              </a:rPr>
              <a:t>-приоритет комплексных умений;</a:t>
            </a:r>
          </a:p>
          <a:p>
            <a:r>
              <a:rPr lang="ru-RU" sz="2000" dirty="0">
                <a:latin typeface="Times New Roman" panose="02020603050405020304" pitchFamily="18" charset="0"/>
                <a:cs typeface="Times New Roman" panose="02020603050405020304" pitchFamily="18" charset="0"/>
              </a:rPr>
              <a:t>-наличие выбора ответа из ряда правильных;</a:t>
            </a:r>
          </a:p>
          <a:p>
            <a:r>
              <a:rPr lang="ru-RU" sz="2000" dirty="0">
                <a:latin typeface="Times New Roman" panose="02020603050405020304" pitchFamily="18" charset="0"/>
                <a:cs typeface="Times New Roman" panose="02020603050405020304" pitchFamily="18" charset="0"/>
              </a:rPr>
              <a:t>-ориентация на стандарты, известные учащимся;</a:t>
            </a:r>
          </a:p>
          <a:p>
            <a:r>
              <a:rPr lang="ru-RU" sz="2000" dirty="0">
                <a:latin typeface="Times New Roman" panose="02020603050405020304" pitchFamily="18" charset="0"/>
                <a:cs typeface="Times New Roman" panose="02020603050405020304" pitchFamily="18" charset="0"/>
              </a:rPr>
              <a:t>-учет динамики индивидуальных достижений учащихся.</a:t>
            </a:r>
          </a:p>
          <a:p>
            <a:endParaRPr lang="ru-RU" sz="2000"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3.  Изменение характера оценки, проводимой учителями, самооценки учащихся, оценки, проводимой родителями: </a:t>
            </a:r>
            <a:r>
              <a:rPr lang="ru-RU" sz="2000" dirty="0">
                <a:latin typeface="Times New Roman" panose="02020603050405020304" pitchFamily="18" charset="0"/>
                <a:cs typeface="Times New Roman" panose="02020603050405020304" pitchFamily="18" charset="0"/>
              </a:rPr>
              <a:t>от единовременной оценки с помощью одного измерителя (чаще всего теста) – к комплексной - портфолио (оценке работ, выполненных учащимися за определенное время).</a:t>
            </a:r>
          </a:p>
        </p:txBody>
      </p:sp>
    </p:spTree>
    <p:extLst>
      <p:ext uri="{BB962C8B-B14F-4D97-AF65-F5344CB8AC3E}">
        <p14:creationId xmlns:p14="http://schemas.microsoft.com/office/powerpoint/2010/main" val="209814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ED575F-29D1-47E0-A319-82596C93B44A}"/>
              </a:ext>
            </a:extLst>
          </p:cNvPr>
          <p:cNvSpPr>
            <a:spLocks noGrp="1"/>
          </p:cNvSpPr>
          <p:nvPr>
            <p:ph type="title"/>
          </p:nvPr>
        </p:nvSpPr>
        <p:spPr/>
        <p:txBody>
          <a:bodyPr>
            <a:normAutofit fontScale="90000"/>
            <a:scene3d>
              <a:camera prst="orthographicFront"/>
              <a:lightRig rig="soft" dir="t">
                <a:rot lat="0" lon="0" rev="15600000"/>
              </a:lightRig>
            </a:scene3d>
            <a:sp3d extrusionH="57150" prstMaterial="softEdge">
              <a:bevelT w="25400" h="38100"/>
            </a:sp3d>
          </a:bodyPr>
          <a:lstStyle/>
          <a:p>
            <a:pPr algn="ctr"/>
            <a:r>
              <a:rPr lang="ru-RU"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t>Последние тенденции в оценке</a:t>
            </a:r>
            <a:br>
              <a:rPr lang="ru-RU"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br>
            <a:r>
              <a:rPr lang="ru-RU"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t> результатов обучения</a:t>
            </a:r>
            <a:br>
              <a:rPr lang="ru-RU" sz="1800" b="1" dirty="0">
                <a:ln/>
                <a:solidFill>
                  <a:schemeClr val="accent4"/>
                </a:solidFill>
                <a:latin typeface="Calibri" panose="020F0502020204030204" pitchFamily="34" charset="0"/>
                <a:ea typeface="Calibri" panose="020F0502020204030204" pitchFamily="34" charset="0"/>
                <a:cs typeface="Times New Roman" panose="02020603050405020304" pitchFamily="18" charset="0"/>
              </a:rPr>
            </a:br>
            <a:endParaRPr lang="ru-RU" b="1" dirty="0">
              <a:ln/>
              <a:solidFill>
                <a:schemeClr val="accent4"/>
              </a:solidFill>
            </a:endParaRPr>
          </a:p>
        </p:txBody>
      </p:sp>
      <p:sp>
        <p:nvSpPr>
          <p:cNvPr id="4" name="TextBox 3">
            <a:extLst>
              <a:ext uri="{FF2B5EF4-FFF2-40B4-BE49-F238E27FC236}">
                <a16:creationId xmlns:a16="http://schemas.microsoft.com/office/drawing/2014/main" id="{32E0CC09-ACCD-4874-8BAC-71D2A7778531}"/>
              </a:ext>
            </a:extLst>
          </p:cNvPr>
          <p:cNvSpPr txBox="1"/>
          <p:nvPr/>
        </p:nvSpPr>
        <p:spPr>
          <a:xfrm>
            <a:off x="0" y="1976782"/>
            <a:ext cx="12192000" cy="3218317"/>
          </a:xfrm>
          <a:prstGeom prst="rect">
            <a:avLst/>
          </a:prstGeom>
          <a:noFill/>
        </p:spPr>
        <p:txBody>
          <a:bodyPr wrap="square">
            <a:spAutoFit/>
          </a:bodyPr>
          <a:lstStyle/>
          <a:p>
            <a:pPr marL="342900" indent="-342900" algn="just">
              <a:lnSpc>
                <a:spcPct val="107000"/>
              </a:lnSpc>
              <a:spcAft>
                <a:spcPts val="800"/>
              </a:spcAft>
              <a:buAutoNum type="arabicPeriod" startAt="4"/>
              <a:tabLst>
                <a:tab pos="114300" algn="l"/>
              </a:tabLst>
            </a:pPr>
            <a:r>
              <a:rPr lang="ru-RU" sz="2000" b="1" dirty="0">
                <a:effectLst/>
                <a:latin typeface="Times New Roman" panose="02020603050405020304" pitchFamily="18" charset="0"/>
                <a:ea typeface="@Arial Unicode MS" panose="020B0604020202020204" pitchFamily="34" charset="-128"/>
                <a:cs typeface="Times New Roman" panose="02020603050405020304" pitchFamily="18" charset="0"/>
              </a:rPr>
              <a:t>Переход от одномерного к многомерному измерению </a:t>
            </a:r>
            <a:r>
              <a:rPr lang="ru-RU" sz="2000" dirty="0">
                <a:effectLst/>
                <a:latin typeface="Times New Roman" panose="02020603050405020304" pitchFamily="18" charset="0"/>
                <a:ea typeface="@Arial Unicode MS" panose="020B0604020202020204" pitchFamily="34" charset="-128"/>
                <a:cs typeface="Times New Roman" panose="02020603050405020304" pitchFamily="18" charset="0"/>
              </a:rPr>
              <a:t>- от оценки только одной характеристики образовательных достижений к оценке нескольких характеристик одновременно.</a:t>
            </a:r>
          </a:p>
          <a:p>
            <a:pPr marL="342900" indent="-342900" algn="just">
              <a:lnSpc>
                <a:spcPct val="107000"/>
              </a:lnSpc>
              <a:spcAft>
                <a:spcPts val="800"/>
              </a:spcAft>
              <a:buAutoNum type="arabicPeriod" startAt="4"/>
              <a:tabLst>
                <a:tab pos="114300" algn="l"/>
              </a:tabLs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ru-RU" sz="2000" b="1" dirty="0">
                <a:effectLst/>
                <a:latin typeface="Times New Roman" panose="02020603050405020304" pitchFamily="18" charset="0"/>
                <a:ea typeface="@Arial Unicode MS" panose="020B0604020202020204" pitchFamily="34" charset="-128"/>
                <a:cs typeface="Times New Roman" panose="02020603050405020304" pitchFamily="18" charset="0"/>
              </a:rPr>
              <a:t>5. Переход от оценки исключительно индивидуальных достижений, учащихся к оценке достижения группы учащихся:</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ru-RU" sz="2000" dirty="0">
                <a:effectLst/>
                <a:latin typeface="Times New Roman" panose="02020603050405020304" pitchFamily="18" charset="0"/>
                <a:ea typeface="@Arial Unicode MS" panose="020B0604020202020204" pitchFamily="34" charset="-128"/>
                <a:cs typeface="Times New Roman" panose="02020603050405020304" pitchFamily="18" charset="0"/>
              </a:rPr>
              <a:t>-оценка умений работать в коллективе;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ru-RU" sz="2000" dirty="0">
                <a:effectLst/>
                <a:latin typeface="Times New Roman" panose="02020603050405020304" pitchFamily="18" charset="0"/>
                <a:ea typeface="@Arial Unicode MS" panose="020B0604020202020204" pitchFamily="34" charset="-128"/>
                <a:cs typeface="Times New Roman" panose="02020603050405020304" pitchFamily="18" charset="0"/>
              </a:rPr>
              <a:t>-оценка результатов групповой работы.</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AutoNum type="arabicPeriod" startAt="2"/>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1924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1614B97-A00B-4940-A696-F8C636CA2F7C}"/>
              </a:ext>
            </a:extLst>
          </p:cNvPr>
          <p:cNvSpPr txBox="1"/>
          <p:nvPr/>
        </p:nvSpPr>
        <p:spPr>
          <a:xfrm>
            <a:off x="232528" y="243512"/>
            <a:ext cx="5863472" cy="6370975"/>
          </a:xfrm>
          <a:prstGeom prst="rect">
            <a:avLst/>
          </a:prstGeom>
          <a:noFill/>
        </p:spPr>
        <p:txBody>
          <a:bodyPr wrap="square">
            <a:spAutoFit/>
          </a:bodyPr>
          <a:lstStyle/>
          <a:p>
            <a:r>
              <a:rPr lang="ru-RU" sz="2400" dirty="0">
                <a:latin typeface="Times New Roman" panose="02020603050405020304" pitchFamily="18" charset="0"/>
                <a:cs typeface="Times New Roman" panose="02020603050405020304" pitchFamily="18" charset="0"/>
              </a:rPr>
              <a:t>В соответствии с федеральными государственными образовательными стандартами основным объектом системы оценки, её содержательной и </a:t>
            </a:r>
            <a:r>
              <a:rPr lang="ru-RU" sz="2400" dirty="0" err="1">
                <a:latin typeface="Times New Roman" panose="02020603050405020304" pitchFamily="18" charset="0"/>
                <a:cs typeface="Times New Roman" panose="02020603050405020304" pitchFamily="18" charset="0"/>
              </a:rPr>
              <a:t>критериальной</a:t>
            </a:r>
            <a:r>
              <a:rPr lang="ru-RU" sz="2400" dirty="0">
                <a:latin typeface="Times New Roman" panose="02020603050405020304" pitchFamily="18" charset="0"/>
                <a:cs typeface="Times New Roman" panose="02020603050405020304" pitchFamily="18" charset="0"/>
              </a:rPr>
              <a:t> базой выступают планируемые результаты освоения обучающимися основной образовательной программы.</a:t>
            </a:r>
          </a:p>
          <a:p>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 Планируемые результаты включают личностные, метапредметные и предметные результаты. Конкретизация планируемых результатов позволяет обоснованно и целенаправленно выстраивать внутришкольную оценку уровня достижения индивидуальных результатов обучающихся. </a:t>
            </a:r>
          </a:p>
        </p:txBody>
      </p:sp>
      <p:pic>
        <p:nvPicPr>
          <p:cNvPr id="6" name="Рисунок 5">
            <a:extLst>
              <a:ext uri="{FF2B5EF4-FFF2-40B4-BE49-F238E27FC236}">
                <a16:creationId xmlns:a16="http://schemas.microsoft.com/office/drawing/2014/main" id="{7DFE3F66-E1D2-4E9C-9B8D-5FD4056D69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9005" y="290017"/>
            <a:ext cx="4708475" cy="3138983"/>
          </a:xfrm>
          <a:prstGeom prst="rect">
            <a:avLst/>
          </a:prstGeom>
        </p:spPr>
      </p:pic>
      <p:pic>
        <p:nvPicPr>
          <p:cNvPr id="8" name="Рисунок 7">
            <a:extLst>
              <a:ext uri="{FF2B5EF4-FFF2-40B4-BE49-F238E27FC236}">
                <a16:creationId xmlns:a16="http://schemas.microsoft.com/office/drawing/2014/main" id="{BF4BB907-E46E-4FDE-8F7F-801D92A3E6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6034" y="3327520"/>
            <a:ext cx="4674418" cy="2945917"/>
          </a:xfrm>
          <a:prstGeom prst="rect">
            <a:avLst/>
          </a:prstGeom>
        </p:spPr>
      </p:pic>
    </p:spTree>
    <p:extLst>
      <p:ext uri="{BB962C8B-B14F-4D97-AF65-F5344CB8AC3E}">
        <p14:creationId xmlns:p14="http://schemas.microsoft.com/office/powerpoint/2010/main" val="118215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16302C-B9FD-4ADE-9AB4-76E3F412761C}"/>
              </a:ext>
            </a:extLst>
          </p:cNvPr>
          <p:cNvSpPr>
            <a:spLocks noGrp="1"/>
          </p:cNvSpPr>
          <p:nvPr>
            <p:ph type="title"/>
          </p:nvPr>
        </p:nvSpPr>
        <p:spPr>
          <a:xfrm>
            <a:off x="838200" y="459393"/>
            <a:ext cx="10515600" cy="1325563"/>
          </a:xfrm>
        </p:spPr>
        <p:txBody>
          <a:bodyPr>
            <a:scene3d>
              <a:camera prst="orthographicFront"/>
              <a:lightRig rig="soft" dir="t">
                <a:rot lat="0" lon="0" rev="15600000"/>
              </a:lightRig>
            </a:scene3d>
            <a:sp3d extrusionH="57150" prstMaterial="softEdge">
              <a:bevelT w="25400" h="38100"/>
            </a:sp3d>
          </a:bodyPr>
          <a:lstStyle/>
          <a:p>
            <a:pPr algn="ctr"/>
            <a:r>
              <a:rPr lang="ru-RU" sz="4000" b="1" dirty="0">
                <a:ln/>
                <a:solidFill>
                  <a:schemeClr val="accent4"/>
                </a:solidFill>
                <a:latin typeface="Times New Roman" panose="02020603050405020304" pitchFamily="18" charset="0"/>
                <a:ea typeface="@Arial Unicode MS" panose="020B0604020202020204" pitchFamily="34" charset="-128"/>
                <a:cs typeface="Times New Roman" panose="02020603050405020304" pitchFamily="18" charset="0"/>
              </a:rPr>
              <a:t>Основные функции системы оценки</a:t>
            </a:r>
            <a:br>
              <a:rPr lang="ru-RU" sz="1800" b="1" dirty="0">
                <a:ln/>
                <a:solidFill>
                  <a:schemeClr val="accent4"/>
                </a:solidFill>
                <a:latin typeface="Calibri" panose="020F0502020204030204" pitchFamily="34" charset="0"/>
                <a:ea typeface="Calibri" panose="020F0502020204030204" pitchFamily="34" charset="0"/>
                <a:cs typeface="Times New Roman" panose="02020603050405020304" pitchFamily="18" charset="0"/>
              </a:rPr>
            </a:br>
            <a:endParaRPr lang="ru-RU" b="1" dirty="0">
              <a:ln/>
              <a:solidFill>
                <a:schemeClr val="accent4"/>
              </a:solidFill>
            </a:endParaRPr>
          </a:p>
        </p:txBody>
      </p:sp>
      <p:sp>
        <p:nvSpPr>
          <p:cNvPr id="4" name="TextBox 3">
            <a:extLst>
              <a:ext uri="{FF2B5EF4-FFF2-40B4-BE49-F238E27FC236}">
                <a16:creationId xmlns:a16="http://schemas.microsoft.com/office/drawing/2014/main" id="{5D23AF6D-E33B-4625-B1D0-E07B762EB8C4}"/>
              </a:ext>
            </a:extLst>
          </p:cNvPr>
          <p:cNvSpPr txBox="1"/>
          <p:nvPr/>
        </p:nvSpPr>
        <p:spPr>
          <a:xfrm>
            <a:off x="2064470" y="1624701"/>
            <a:ext cx="7880808" cy="410112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07000"/>
              </a:lnSpc>
              <a:spcAft>
                <a:spcPts val="800"/>
              </a:spcAft>
            </a:pPr>
            <a:r>
              <a:rPr lang="ru-RU" sz="2200" dirty="0">
                <a:effectLst/>
                <a:latin typeface="Times New Roman" panose="02020603050405020304" pitchFamily="18" charset="0"/>
                <a:ea typeface="@Arial Unicode MS" panose="020B0604020202020204" pitchFamily="34" charset="-128"/>
                <a:cs typeface="Times New Roman" panose="02020603050405020304" pitchFamily="18" charset="0"/>
              </a:rPr>
              <a:t>-ориентация образовательного процесса на достижение планируемых результатов освоения основной образовательной программы начального общего образования;</a:t>
            </a:r>
          </a:p>
          <a:p>
            <a:pPr algn="just">
              <a:lnSpc>
                <a:spcPct val="107000"/>
              </a:lnSpc>
              <a:spcAft>
                <a:spcPts val="800"/>
              </a:spcAft>
            </a:pP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200" dirty="0">
                <a:effectLst/>
                <a:latin typeface="Times New Roman" panose="02020603050405020304" pitchFamily="18" charset="0"/>
                <a:ea typeface="@Arial Unicode MS" panose="020B0604020202020204" pitchFamily="34" charset="-128"/>
                <a:cs typeface="Times New Roman" panose="02020603050405020304" pitchFamily="18" charset="0"/>
              </a:rPr>
              <a:t>-обеспечение эффективной обратной связи, позволяющей осуществлять управление образовательным процессом.</a:t>
            </a:r>
          </a:p>
          <a:p>
            <a:pPr algn="just">
              <a:lnSpc>
                <a:spcPct val="107000"/>
              </a:lnSpc>
              <a:spcAft>
                <a:spcPts val="800"/>
              </a:spcAft>
            </a:pP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07000"/>
              </a:lnSpc>
              <a:spcAft>
                <a:spcPts val="800"/>
              </a:spcAft>
              <a:tabLst>
                <a:tab pos="450215" algn="l"/>
                <a:tab pos="2743200" algn="ctr"/>
                <a:tab pos="5486400" algn="r"/>
              </a:tabLst>
            </a:pP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Система оценки перестает быть моделью контроля качества образования и становится </a:t>
            </a:r>
            <a:r>
              <a:rPr lang="ru-RU" sz="2200" b="1" dirty="0">
                <a:effectLst/>
                <a:latin typeface="Times New Roman" panose="02020603050405020304" pitchFamily="18" charset="0"/>
                <a:ea typeface="Times New Roman" panose="02020603050405020304" pitchFamily="18" charset="0"/>
                <a:cs typeface="Times New Roman" panose="02020603050405020304" pitchFamily="18" charset="0"/>
              </a:rPr>
              <a:t>моделью обеспечения качества образования</a:t>
            </a:r>
            <a:r>
              <a:rPr lang="ru-RU" sz="2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5446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AAFE8B-232D-4DDA-92B8-EC04C4D9ED40}"/>
              </a:ext>
            </a:extLst>
          </p:cNvPr>
          <p:cNvSpPr>
            <a:spLocks noGrp="1"/>
          </p:cNvSpPr>
          <p:nvPr>
            <p:ph type="title"/>
          </p:nvPr>
        </p:nvSpPr>
        <p:spPr>
          <a:xfrm>
            <a:off x="311085" y="365125"/>
            <a:ext cx="11604395" cy="1325563"/>
          </a:xfrm>
        </p:spPr>
        <p:txBody>
          <a:bodyPr>
            <a:noAutofit/>
            <a:scene3d>
              <a:camera prst="orthographicFront"/>
              <a:lightRig rig="soft" dir="t">
                <a:rot lat="0" lon="0" rev="15600000"/>
              </a:lightRig>
            </a:scene3d>
            <a:sp3d extrusionH="57150" prstMaterial="softEdge">
              <a:bevelT w="25400" h="38100"/>
            </a:sp3d>
          </a:bodyPr>
          <a:lstStyle/>
          <a:p>
            <a:pPr algn="ctr"/>
            <a:r>
              <a:rPr lang="ru-RU" sz="3600" b="1" dirty="0">
                <a:ln/>
                <a:solidFill>
                  <a:schemeClr val="accent4"/>
                </a:solidFill>
                <a:latin typeface="Times New Roman" panose="02020603050405020304" pitchFamily="18" charset="0"/>
                <a:ea typeface="Calibri" panose="020F0502020204030204" pitchFamily="34" charset="0"/>
                <a:cs typeface="Times New Roman" panose="02020603050405020304" pitchFamily="18" charset="0"/>
              </a:rPr>
              <a:t>В контексте стандарта определены функции системы оценки достижения планируемых результатов:</a:t>
            </a:r>
            <a:br>
              <a:rPr lang="ru-RU" sz="3600" b="1" dirty="0">
                <a:ln/>
                <a:solidFill>
                  <a:schemeClr val="accent4"/>
                </a:solidFill>
                <a:latin typeface="Calibri" panose="020F0502020204030204" pitchFamily="34" charset="0"/>
                <a:ea typeface="Calibri" panose="020F0502020204030204" pitchFamily="34" charset="0"/>
                <a:cs typeface="Times New Roman" panose="02020603050405020304" pitchFamily="18" charset="0"/>
              </a:rPr>
            </a:br>
            <a:endParaRPr lang="ru-RU" sz="3600" b="1" dirty="0">
              <a:ln/>
              <a:solidFill>
                <a:schemeClr val="accent4"/>
              </a:solidFill>
            </a:endParaRPr>
          </a:p>
        </p:txBody>
      </p:sp>
      <p:sp>
        <p:nvSpPr>
          <p:cNvPr id="4" name="TextBox 3">
            <a:extLst>
              <a:ext uri="{FF2B5EF4-FFF2-40B4-BE49-F238E27FC236}">
                <a16:creationId xmlns:a16="http://schemas.microsoft.com/office/drawing/2014/main" id="{43AB886A-55C6-49E7-BACB-676251087C03}"/>
              </a:ext>
            </a:extLst>
          </p:cNvPr>
          <p:cNvSpPr txBox="1"/>
          <p:nvPr/>
        </p:nvSpPr>
        <p:spPr>
          <a:xfrm>
            <a:off x="17282" y="1767400"/>
            <a:ext cx="12192000" cy="4418389"/>
          </a:xfrm>
          <a:prstGeom prst="rect">
            <a:avLst/>
          </a:prstGeom>
          <a:noFill/>
        </p:spPr>
        <p:txBody>
          <a:bodyPr wrap="square">
            <a:spAutoFit/>
          </a:bodyPr>
          <a:lstStyle/>
          <a:p>
            <a:pPr algn="just">
              <a:lnSpc>
                <a:spcPct val="107000"/>
              </a:lnSpc>
              <a:spcAft>
                <a:spcPts val="800"/>
              </a:spcAft>
            </a:pP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-комплексный подход к оценке результатов образования – личностных, метапредметных и предметных;</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планируемых результатов для содержательной и </a:t>
            </a:r>
            <a:r>
              <a:rPr lang="ru-RU" sz="2000" dirty="0" err="1">
                <a:effectLst/>
                <a:latin typeface="Times New Roman" panose="02020603050405020304" pitchFamily="18" charset="0"/>
                <a:ea typeface="Calibri" panose="020F0502020204030204" pitchFamily="34" charset="0"/>
                <a:cs typeface="Times New Roman" panose="02020603050405020304" pitchFamily="18" charset="0"/>
              </a:rPr>
              <a:t>критериальной</a:t>
            </a: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 базы оценки;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-оценка успешности освоения основных образовательных программ на основе системно-деятельностного подхода – выполнение учебно-познавательных и учебно-практических задач;</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-оценка динамики образовательных достижений учащихся;</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-сочетание внутренней и внешней оценки как механизма обеспечения качества образования;</a:t>
            </a:r>
          </a:p>
          <a:p>
            <a:pPr algn="just">
              <a:lnSpc>
                <a:spcPct val="107000"/>
              </a:lnSpc>
              <a:spcAft>
                <a:spcPts val="800"/>
              </a:spcAft>
            </a:pP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накопительной системы оценивания (портфолио) для характеристики динамики индивидуальных достижений;</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наряду со стандартизированными письменными и устными работами таких методов оценки, как проекты, творческие работы, самоанализ и самооценка, наблюдения и др.;</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5148111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TotalTime>
  <Words>1292</Words>
  <Application>Microsoft Office PowerPoint</Application>
  <PresentationFormat>Широкоэкранный</PresentationFormat>
  <Paragraphs>84</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Arial</vt:lpstr>
      <vt:lpstr>Calibri</vt:lpstr>
      <vt:lpstr>Calibri Light</vt:lpstr>
      <vt:lpstr>Times New Roman</vt:lpstr>
      <vt:lpstr>Тема Office</vt:lpstr>
      <vt:lpstr>Формализованная и неформализованная система оценивания</vt:lpstr>
      <vt:lpstr>Презентация PowerPoint</vt:lpstr>
      <vt:lpstr>Традиционная система оценки знаний</vt:lpstr>
      <vt:lpstr>Последние тенденции в оценке  результатов обучения </vt:lpstr>
      <vt:lpstr>Последние тенденции в оценке  результатов обучения </vt:lpstr>
      <vt:lpstr>Последние тенденции в оценке  результатов обучения </vt:lpstr>
      <vt:lpstr>Презентация PowerPoint</vt:lpstr>
      <vt:lpstr>Основные функции системы оценки </vt:lpstr>
      <vt:lpstr>В контексте стандарта определены функции системы оценки достижения планируемых результатов: </vt:lpstr>
      <vt:lpstr>Презентация PowerPoint</vt:lpstr>
      <vt:lpstr>Модель оценки индивидуальных достижений учащихся</vt:lpstr>
      <vt:lpstr>Уровневый подход</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Формализованная и неформализованная система оценивания</dc:title>
  <dc:creator>Анна Юдина</dc:creator>
  <cp:lastModifiedBy>Анна Юдина</cp:lastModifiedBy>
  <cp:revision>12</cp:revision>
  <dcterms:created xsi:type="dcterms:W3CDTF">2022-03-31T10:34:36Z</dcterms:created>
  <dcterms:modified xsi:type="dcterms:W3CDTF">2022-03-31T11:51:11Z</dcterms:modified>
</cp:coreProperties>
</file>