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7" r:id="rId2"/>
    <p:sldId id="274" r:id="rId3"/>
    <p:sldId id="269" r:id="rId4"/>
    <p:sldId id="270" r:id="rId5"/>
    <p:sldId id="275" r:id="rId6"/>
    <p:sldId id="276" r:id="rId7"/>
    <p:sldId id="267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8" r:id="rId18"/>
    <p:sldId id="271" r:id="rId19"/>
    <p:sldId id="272" r:id="rId20"/>
    <p:sldId id="273" r:id="rId21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DC518-7215-44DA-B57A-528E76B38D21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AC4045-52B4-4E9B-B22F-43F67DAAA9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128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FD6B2-7E59-4C79-A7F4-41E5A9018EEB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CE6984-361A-44FB-92CD-0EED8025BF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7354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4AD59-C301-457F-9C09-9F533B6FA7C7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614110-A583-4F2A-84A6-9D5EFCD4C2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2090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454EB-D46F-4651-938C-BA9BB52D30DF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A16839-93A7-4D43-A471-36EE77E9A6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3389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2AAAE2-F0BB-4AC6-AB73-F3D7ECDBD7BE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4B845C-652E-4F64-902D-FA49B87C0A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1881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526E9D-62EC-48C1-A4B5-DB74D17E67AD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71433E-E140-4ADB-BF8E-40552A6221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8721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750753-BBA7-4372-AEF3-C2C7EB08914B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2936E8-1C0C-4984-8A90-DD67462B67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3154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B00A0-3B86-4B36-AAA2-5E9FF3A2463E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CD94E8-05E0-407D-BA3D-1F5B72D31D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341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000C9E-0678-4D83-B883-FC28E0D11763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A70B02-1E3B-44FD-A126-6C03E38F8D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0114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52D9AE-B537-46EB-ADB2-73808BC50776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B8A812-99B7-4B80-BA14-FFF9D8F8AC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7433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72F7B-2654-450C-96E0-F8A145B13C13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7599CE-7164-4B06-970D-D0378C739D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0224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860DD45-9F29-42C0-8E56-4283282DB24B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28657644-4039-4D19-B39B-FAFA679670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choose-life.ru/wp-content/uploads/Johan_amos_comenius_1592-1671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hyperlink" Target="http://togou-rass.narod.ru/Image/gg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9.jpeg"/><Relationship Id="rId2" Type="http://schemas.openxmlformats.org/officeDocument/2006/relationships/hyperlink" Target="http://demotivators.ru/media/posters/248756_uchebnyij-god-kak-beremennost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pozdravish.ru/wp-content/uploads/2010/09/%D0%94%D0%B5%D0%BD%D1%8C-%D0%B7%D0%BD%D0%B0%D0%BD%D0%B8%D0%B9.jpg" TargetMode="External"/><Relationship Id="rId5" Type="http://schemas.openxmlformats.org/officeDocument/2006/relationships/image" Target="../media/image8.jpeg"/><Relationship Id="rId4" Type="http://schemas.openxmlformats.org/officeDocument/2006/relationships/hyperlink" Target="http://pln-pskov.ru/pictures/0857794302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pravda-team.ru/pravda/images/photo/1/7/5/84175.jpe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hyperlink" Target="http://www.goy-goy.ru/firma/img/5440/india_2.jpg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workinusa.ru/USA_flag1.jpg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img-fotki.yandex.ru/get/2/amihaly4.8/0_ea76_2e625316_X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hyperlink" Target="http://upload.wikimedia.org/wikipedia/commons/thumb/f/fd/Wappen_Mannheim.svg/573px-Wappen_Mannheim.svg.png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mat-ap.narod.ru/images/KM2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hyperlink" Target="http://www.progimnazia.ru/wp-content/gallery/english_lessons/dubl.jpg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static-p3.fotolia.com/jpg/00/11/98/42/400_F_11984232_3rCwIUtqIVP1O9cQjcWcyIrTTcDYEPe7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pravenc.ru/data/858/460/1234/i400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hyperlink" Target="http://dic.academic.ru/pictures/wiki/files/68/Donetsk_brotherhood_school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985952"/>
            <a:ext cx="86409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Формы обучения младших школьников и их характеристика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A9D03EF-5A47-487F-B771-1A0E5BAF8F85}"/>
              </a:ext>
            </a:extLst>
          </p:cNvPr>
          <p:cNvSpPr txBox="1"/>
          <p:nvPr/>
        </p:nvSpPr>
        <p:spPr>
          <a:xfrm>
            <a:off x="2213992" y="3933056"/>
            <a:ext cx="45720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обучающаяся 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15. ПООМ.20.НО.1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очной формы обучения,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факультета психологии,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Юдина Анна Сергеевна</a:t>
            </a:r>
          </a:p>
        </p:txBody>
      </p:sp>
    </p:spTree>
    <p:extLst>
      <p:ext uri="{BB962C8B-B14F-4D97-AF65-F5344CB8AC3E}">
        <p14:creationId xmlns:p14="http://schemas.microsoft.com/office/powerpoint/2010/main" val="10132935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4319" y="404664"/>
            <a:ext cx="5614988" cy="5768975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Классно-урочная система обучения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(17 в.)</a:t>
            </a:r>
          </a:p>
          <a:p>
            <a:pPr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учащиеся приблизительно одного возраста и уровня подготовки составляют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который сохраняет в основном постоянный состав на весь период школьного обучения;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класс работает по единому годовому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постоянному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расписанию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Вследствие этого дети должны приходить в школу в одно и то же время года и в заранее определенные часы дня;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b="1" dirty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b="1" i="1" dirty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/>
          </a:p>
        </p:txBody>
      </p:sp>
      <p:pic>
        <p:nvPicPr>
          <p:cNvPr id="6147" name="i-main-pic" descr="Картинка 11 из 46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188" y="214313"/>
            <a:ext cx="2786062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i-main-pic" descr="Картинка 17 из 194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2155" y="3645024"/>
            <a:ext cx="2675706" cy="2922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Содержимое 2"/>
          <p:cNvSpPr>
            <a:spLocks noGrp="1"/>
          </p:cNvSpPr>
          <p:nvPr>
            <p:ph idx="1"/>
          </p:nvPr>
        </p:nvSpPr>
        <p:spPr>
          <a:xfrm>
            <a:off x="3357563" y="285750"/>
            <a:ext cx="5643562" cy="6429375"/>
          </a:xfrm>
        </p:spPr>
        <p:txBody>
          <a:bodyPr/>
          <a:lstStyle/>
          <a:p>
            <a:pPr eaLnBrk="1" hangingPunct="1">
              <a:buFontTx/>
              <a:buChar char="-"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единицей занятий является </a:t>
            </a:r>
            <a:r>
              <a:rPr lang="ru-RU" alt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урок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eaLnBrk="1" hangingPunct="1">
              <a:buFontTx/>
              <a:buChar char="-"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работой учащихся на </a:t>
            </a:r>
            <a:r>
              <a:rPr lang="ru-RU" alt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уроке руководит учитель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он оценивает результаты учебы по своему предмету, уровень обученности каждого ученика в отдельности и в конце учебного года принимает решение о переводе учащихся в следующий класс. 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ru-RU" altLang="ru-RU" dirty="0"/>
          </a:p>
          <a:p>
            <a:pPr eaLnBrk="1" hangingPunct="1">
              <a:buFont typeface="Arial" panose="020B0604020202020204" pitchFamily="34" charset="0"/>
              <a:buNone/>
            </a:pPr>
            <a:endParaRPr lang="ru-RU" altLang="ru-RU" dirty="0"/>
          </a:p>
        </p:txBody>
      </p:sp>
      <p:pic>
        <p:nvPicPr>
          <p:cNvPr id="7171" name="i-main-pic" descr="Картинка 2 из 194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34" t="7333" r="5539" b="17667"/>
          <a:stretch>
            <a:fillRect/>
          </a:stretch>
        </p:blipFill>
        <p:spPr bwMode="auto">
          <a:xfrm>
            <a:off x="0" y="214313"/>
            <a:ext cx="3286125" cy="264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Рисунок 4" descr="http://pln-pskov.ru/pictures/0857794302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33"/>
          <a:stretch>
            <a:fillRect/>
          </a:stretch>
        </p:blipFill>
        <p:spPr bwMode="auto">
          <a:xfrm>
            <a:off x="0" y="3286125"/>
            <a:ext cx="3387725" cy="278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i-main-pic" descr="Картинка 2 из 96000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4" t="2667" r="4848" b="8333"/>
          <a:stretch>
            <a:fillRect/>
          </a:stretch>
        </p:blipFill>
        <p:spPr bwMode="auto">
          <a:xfrm>
            <a:off x="7643813" y="4857750"/>
            <a:ext cx="1363662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5" y="285750"/>
            <a:ext cx="6858000" cy="6357938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err="1">
                <a:latin typeface="Times New Roman" panose="02020603050405020304" pitchFamily="18" charset="0"/>
                <a:cs typeface="Times New Roman" pitchFamily="18" charset="0"/>
              </a:rPr>
              <a:t>Белл-ланкастерская</a:t>
            </a:r>
            <a:r>
              <a:rPr lang="ru-RU" b="1" dirty="0">
                <a:latin typeface="Times New Roman" panose="02020603050405020304" pitchFamily="18" charset="0"/>
                <a:cs typeface="Times New Roman" pitchFamily="18" charset="0"/>
              </a:rPr>
              <a:t> система обучения 1798г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увеличение количества обучаемых одним учителем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система взаимного обучения, при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которой старшие и более успевающие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ученики под руководством учителя вели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с остальными учащимися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Применялась:  Индия, Англия.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начале 19 в. получила широкое распространение в ряде стран (США, Франция, Бельгия и др.), как дешёвый и быстрый способ распространения грамоты</a:t>
            </a:r>
          </a:p>
        </p:txBody>
      </p:sp>
      <p:pic>
        <p:nvPicPr>
          <p:cNvPr id="8195" name="i-main-pic" descr="Картинка 4 из 96000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25" y="3405188"/>
            <a:ext cx="2284413" cy="345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i-main-pic" descr="Картинка 16 из 96000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0513" y="333375"/>
            <a:ext cx="2503487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5" y="214313"/>
            <a:ext cx="6786563" cy="6286500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Батавская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система обучения </a:t>
            </a: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конец 19в. начало 20 в.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учителя делилась на две части: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часть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это урочная работа с классом в целом,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вторая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индивидуальные занятия с теми учащимися, которые нуждались в таких занятиях; либо для того, чтобы не отставать от общепринятых норм, либо с теми, кто изъявлял желание углубить свои знания, т.е. с теми, кто отличался сравнительно развитыми способностями. </a:t>
            </a:r>
          </a:p>
        </p:txBody>
      </p:sp>
      <p:pic>
        <p:nvPicPr>
          <p:cNvPr id="9219" name="i-main-pic" descr="Картинка 6 из 96000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76672"/>
            <a:ext cx="2365375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14500" y="214313"/>
            <a:ext cx="7286625" cy="6500812"/>
          </a:xfrm>
        </p:spPr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Маннгеймская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система обучения –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возникает одновременно с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Батавской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в Европе (г.Мангейм)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Основатель этой системы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Йозеф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Зиккенгер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Учащиеся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распределялись по классам на слабых, средних и сильных.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этой системы сохранились и сегодня в практике работы современной школы в Австралии, США и Англии.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России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создаются специализированные школы, классы коррекции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/>
          </a:p>
        </p:txBody>
      </p:sp>
      <p:pic>
        <p:nvPicPr>
          <p:cNvPr id="10243" name="i-main-pic" descr="Картинка 2 из 30243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3786188"/>
            <a:ext cx="1857375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Рисунок 4" descr="http://upload.wikimedia.org/wikipedia/commons/thumb/f/fd/Wappen_Mannheim.svg/573px-Wappen_Mannheim.svg.pn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571500"/>
            <a:ext cx="1714500" cy="207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250031"/>
            <a:ext cx="8928992" cy="6357937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Дальтон-план – форма 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индивидуализированного обучения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впервые примененная учительницей Еленой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Паркхерст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первом десятилетии XX в. в городе Дальтон (штат Массачусетс). Ее же нередко именуют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лабораторной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или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системой мастерских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Классы как таковые заменяются лабораториями или предметными мастерскими, уроки отменяются, отменяются объяснения учителем нового материала. Ученик занимается в лабораториях или мастерских индивидуально на основе полученного задания от учителя и при необходимости обращается за помощью к учителю, который постоянно находится в этих лабораториях и мастерских.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выдавались учащимся на год в самом начале учебного года по каждому предмету. Годовые задания затем конкретизировались в виде заданий по месяцам, и учащиеся отчитывались по ним в установленные сроки.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214313"/>
            <a:ext cx="6013450" cy="6429375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Коллективный способ обучения – КСО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Разработчик: </a:t>
            </a:r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А.Г.Ривин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20-ые г. 20 века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Основа: работа учащихся друг с другом ( в парах, в группах).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обучения: организованный диалог.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проводились без уроков и расписания.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Полностью на КСО не перешла ни одна школа, но элементы этой формы обучения используются во многих современных школах, называя их «Методом Ривина»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1" name="i-main-pic" descr="Картинка 1 из 124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63" y="765175"/>
            <a:ext cx="2725737" cy="285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i-main-pic" descr="Картинка 1 из 15087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25" y="3929063"/>
            <a:ext cx="2857500" cy="270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/>
          </a:p>
        </p:txBody>
      </p:sp>
      <p:sp>
        <p:nvSpPr>
          <p:cNvPr id="1331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/>
          </a:p>
        </p:txBody>
      </p:sp>
      <p:pic>
        <p:nvPicPr>
          <p:cNvPr id="13316" name="Picture 2" descr="https://ds04.infourok.ru/uploads/ex/0601/0000c950-283abcb3/img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3" y="-1905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/>
          </a:p>
        </p:txBody>
      </p:sp>
      <p:sp>
        <p:nvSpPr>
          <p:cNvPr id="1536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/>
          </a:p>
        </p:txBody>
      </p:sp>
      <p:pic>
        <p:nvPicPr>
          <p:cNvPr id="15364" name="Picture 2" descr="https://bigslide.ru/images/2/1761/960/img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87"/>
          <a:stretch>
            <a:fillRect/>
          </a:stretch>
        </p:blipFill>
        <p:spPr bwMode="auto">
          <a:xfrm>
            <a:off x="-24554" y="746832"/>
            <a:ext cx="9144000" cy="547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/>
          </a:p>
        </p:txBody>
      </p:sp>
      <p:sp>
        <p:nvSpPr>
          <p:cNvPr id="1638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/>
          </a:p>
        </p:txBody>
      </p:sp>
      <p:pic>
        <p:nvPicPr>
          <p:cNvPr id="16388" name="Picture 2" descr="https://fs03.metod-kopilka.ru/images/doc/19/13520/img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ятиугольник 3"/>
          <p:cNvSpPr/>
          <p:nvPr/>
        </p:nvSpPr>
        <p:spPr>
          <a:xfrm>
            <a:off x="554038" y="1196975"/>
            <a:ext cx="1857375" cy="576263"/>
          </a:xfrm>
          <a:prstGeom prst="homePlat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7" name="Пятиугольник 6"/>
          <p:cNvSpPr/>
          <p:nvPr/>
        </p:nvSpPr>
        <p:spPr>
          <a:xfrm>
            <a:off x="554038" y="2565400"/>
            <a:ext cx="2146300" cy="792163"/>
          </a:xfrm>
          <a:prstGeom prst="homePlat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8" name="Пятиугольник 7"/>
          <p:cNvSpPr/>
          <p:nvPr/>
        </p:nvSpPr>
        <p:spPr>
          <a:xfrm>
            <a:off x="554038" y="3789363"/>
            <a:ext cx="2146300" cy="484187"/>
          </a:xfrm>
          <a:prstGeom prst="homePlat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9" name="Пятиугольник 8"/>
          <p:cNvSpPr/>
          <p:nvPr/>
        </p:nvSpPr>
        <p:spPr>
          <a:xfrm>
            <a:off x="611188" y="5661025"/>
            <a:ext cx="2016125" cy="484188"/>
          </a:xfrm>
          <a:prstGeom prst="homePlat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9572" y="116632"/>
            <a:ext cx="7272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b="1" dirty="0">
                <a:ln w="18415" cmpd="sng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Понятие формы обучения</a:t>
            </a: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467544" y="980728"/>
            <a:ext cx="7776864" cy="4752528"/>
          </a:xfrm>
          <a:prstGeom prst="round2DiagRect">
            <a:avLst>
              <a:gd name="adj1" fmla="val 10133"/>
              <a:gd name="adj2" fmla="val 0"/>
            </a:avLst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3200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971600" y="1844824"/>
            <a:ext cx="669674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     Форма обучения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как дидактическая категория означает внешнюю сторону организации учебного процесса. Она зависит от целей, содержания, методов и средств обучения, материальных условий, состава участников процесса и др.</a:t>
            </a:r>
          </a:p>
        </p:txBody>
      </p:sp>
    </p:spTree>
    <p:extLst>
      <p:ext uri="{BB962C8B-B14F-4D97-AF65-F5344CB8AC3E}">
        <p14:creationId xmlns:p14="http://schemas.microsoft.com/office/powerpoint/2010/main" val="24891247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070E6C-826C-495B-9072-B4E39F2D36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576" y="2286000"/>
            <a:ext cx="8229600" cy="1143000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610196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2392" y="127090"/>
            <a:ext cx="7272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n w="18415" cmpd="sng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Понятие формы обучения</a:t>
            </a: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467544" y="980728"/>
            <a:ext cx="7776864" cy="4752528"/>
          </a:xfrm>
          <a:prstGeom prst="round2DiagRect">
            <a:avLst>
              <a:gd name="adj1" fmla="val 10133"/>
              <a:gd name="adj2" fmla="val 0"/>
            </a:avLst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3200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971600" y="1052736"/>
            <a:ext cx="7272808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     Выделяют такие формы обучения:</a:t>
            </a:r>
          </a:p>
          <a:p>
            <a:pPr algn="just"/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индивидуальные </a:t>
            </a:r>
          </a:p>
          <a:p>
            <a:pPr algn="just">
              <a:buFont typeface="Arial" pitchFamily="34" charset="0"/>
              <a:buChar char="•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групповые</a:t>
            </a:r>
          </a:p>
          <a:p>
            <a:pPr algn="just">
              <a:buFont typeface="Arial" pitchFamily="34" charset="0"/>
              <a:buChar char="•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фронтальные</a:t>
            </a:r>
          </a:p>
          <a:p>
            <a:pPr algn="just">
              <a:buFont typeface="Arial" pitchFamily="34" charset="0"/>
              <a:buChar char="•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коллективные</a:t>
            </a:r>
          </a:p>
          <a:p>
            <a:pPr algn="just">
              <a:buFont typeface="Arial" pitchFamily="34" charset="0"/>
              <a:buChar char="•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парные</a:t>
            </a:r>
          </a:p>
          <a:p>
            <a:pPr algn="just">
              <a:buFont typeface="Arial" pitchFamily="34" charset="0"/>
              <a:buChar char="•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аудиторные и внеаудиторные </a:t>
            </a:r>
          </a:p>
          <a:p>
            <a:pPr algn="just">
              <a:buFont typeface="Arial" pitchFamily="34" charset="0"/>
              <a:buChar char="•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классные и внеклассные, </a:t>
            </a:r>
          </a:p>
          <a:p>
            <a:pPr algn="just">
              <a:buFont typeface="Arial" pitchFamily="34" charset="0"/>
              <a:buChar char="•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школьные и внешкольные</a:t>
            </a:r>
          </a:p>
        </p:txBody>
      </p:sp>
    </p:spTree>
    <p:extLst>
      <p:ext uri="{BB962C8B-B14F-4D97-AF65-F5344CB8AC3E}">
        <p14:creationId xmlns:p14="http://schemas.microsoft.com/office/powerpoint/2010/main" val="36007998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7624" y="155479"/>
            <a:ext cx="7272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n w="18415" cmpd="sng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Понятие формы обучения</a:t>
            </a: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467544" y="980728"/>
            <a:ext cx="7776864" cy="4752528"/>
          </a:xfrm>
          <a:prstGeom prst="round2DiagRect">
            <a:avLst>
              <a:gd name="adj1" fmla="val 10133"/>
              <a:gd name="adj2" fmla="val 0"/>
            </a:avLst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3200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67544" y="1483626"/>
            <a:ext cx="763284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     Индивидуальная форма обучения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подразумевает взаимодействие преподавателя с одним учеником.</a:t>
            </a:r>
          </a:p>
          <a:p>
            <a:pPr algn="just"/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/>
              <a:t>    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В групповых формах обучения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учащиеся работают в группах, создаваемых на различных основах.</a:t>
            </a:r>
          </a:p>
          <a:p>
            <a:pPr algn="just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82361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0640" y="69836"/>
            <a:ext cx="7272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b="1" dirty="0">
                <a:ln w="18415" cmpd="sng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Понятие формы обучения</a:t>
            </a: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467544" y="980728"/>
            <a:ext cx="7776864" cy="4752528"/>
          </a:xfrm>
          <a:prstGeom prst="round2DiagRect">
            <a:avLst>
              <a:gd name="adj1" fmla="val 10133"/>
              <a:gd name="adj2" fmla="val 0"/>
            </a:avLst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3200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43608" y="1052736"/>
            <a:ext cx="6696744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Фронтальная форма обучения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предполагает работу преподавателя сразу со всеми учащимися в едином темпе и с общими задачами.</a:t>
            </a:r>
          </a:p>
          <a:p>
            <a:pPr algn="ctr"/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Коллективная форма обучения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отличается от фронтальной тем, что учащиеся рассматриваются как целостный коллектив со своими особенностями взаимодействия.</a:t>
            </a:r>
          </a:p>
          <a:p>
            <a:pPr algn="just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2670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35596" y="44624"/>
            <a:ext cx="7272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b="1" dirty="0">
                <a:ln w="18415" cmpd="sng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Понятие формы обучения</a:t>
            </a: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467544" y="980728"/>
            <a:ext cx="7776864" cy="4752528"/>
          </a:xfrm>
          <a:prstGeom prst="round2DiagRect">
            <a:avLst>
              <a:gd name="adj1" fmla="val 10133"/>
              <a:gd name="adj2" fmla="val 0"/>
            </a:avLst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3200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39552" y="1699069"/>
            <a:ext cx="7704856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ru-RU" sz="2800" dirty="0"/>
              <a:t>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парном обучении</a:t>
            </a:r>
            <a:r>
              <a:rPr lang="ru-RU" sz="2800" dirty="0"/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основное взаимодействие происходит между двумя учениками.</a:t>
            </a:r>
          </a:p>
          <a:p>
            <a:pPr algn="ctr"/>
            <a:endParaRPr lang="ru-RU" sz="2800" dirty="0"/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Такие формы обучения, как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аудиторные</a:t>
            </a:r>
            <a:r>
              <a:rPr lang="ru-RU" sz="2800" dirty="0"/>
              <a:t> и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внеаудиторные</a:t>
            </a:r>
            <a:r>
              <a:rPr lang="ru-RU" sz="2800" dirty="0"/>
              <a:t>,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классные</a:t>
            </a:r>
            <a:r>
              <a:rPr lang="ru-RU" sz="2800" dirty="0"/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800" dirty="0"/>
              <a:t>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внеклассные</a:t>
            </a:r>
            <a:r>
              <a:rPr lang="ru-RU" sz="2800" dirty="0"/>
              <a:t>,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школьные</a:t>
            </a:r>
            <a:r>
              <a:rPr lang="ru-RU" sz="2800" dirty="0"/>
              <a:t> и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внешкольны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+mj-lt"/>
                <a:cs typeface="Times New Roman" pitchFamily="18" charset="0"/>
              </a:rPr>
              <a:t>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связаны с местом проведения занятий.</a:t>
            </a:r>
          </a:p>
        </p:txBody>
      </p:sp>
    </p:spTree>
    <p:extLst>
      <p:ext uri="{BB962C8B-B14F-4D97-AF65-F5344CB8AC3E}">
        <p14:creationId xmlns:p14="http://schemas.microsoft.com/office/powerpoint/2010/main" val="30310443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/>
          </a:p>
        </p:txBody>
      </p:sp>
      <p:sp>
        <p:nvSpPr>
          <p:cNvPr id="307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/>
          </a:p>
        </p:txBody>
      </p:sp>
      <p:pic>
        <p:nvPicPr>
          <p:cNvPr id="3076" name="Picture 2" descr="http://images.myshared.ru/5/427955/slide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95263"/>
            <a:ext cx="8642350" cy="648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166688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Происхождение форм обучения</a:t>
            </a: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188409" y="1701799"/>
            <a:ext cx="8229600" cy="4525963"/>
          </a:xfrm>
        </p:spPr>
        <p:txBody>
          <a:bodyPr/>
          <a:lstStyle/>
          <a:p>
            <a:pPr eaLnBrk="1" hangingPunct="1"/>
            <a:r>
              <a:rPr lang="ru-RU" alt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Индивидуальное обучение 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была единственной в античное время, в период Средневековья, а в некоторых странах широко использовалась до XVIII века.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Индивидуально-групповая форма организации обучения</a:t>
            </a:r>
            <a:endParaRPr lang="ru-RU" altLang="ru-RU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ru-RU" altLang="ru-RU" dirty="0"/>
          </a:p>
        </p:txBody>
      </p:sp>
      <p:pic>
        <p:nvPicPr>
          <p:cNvPr id="4100" name="i-main-pic" descr="Картинка 35 из 29055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4167" y="3429000"/>
            <a:ext cx="1981424" cy="2674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428625"/>
            <a:ext cx="5572125" cy="6000750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Концепция коллективного обучения детей 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(16в.),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применялась в братских школах Белоруссии и Украины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Братские школы - учебные заведения, создававшиеся православными братствами и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были открыты в Бресте(1591), Могилёве(1590—1592), Минске(1612), Полоцке(1633), Вильнюс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этих школах доминировал </a:t>
            </a:r>
            <a:r>
              <a:rPr lang="ru-RU" sz="3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катехизический метод преподавания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построенный на вопросах и ответах. В дидактических целях устраивались театральные представления, в братских школах предусматривалась организация хора и музыкальное образование.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/>
          </a:p>
        </p:txBody>
      </p:sp>
      <p:pic>
        <p:nvPicPr>
          <p:cNvPr id="5123" name="i-main-pic" descr="Картинка 4 из 2368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563" y="0"/>
            <a:ext cx="3357562" cy="3643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i-main-pic" descr="Картинка 1 из 2368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3542908"/>
            <a:ext cx="3286125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298</TotalTime>
  <Words>800</Words>
  <Application>Microsoft Office PowerPoint</Application>
  <PresentationFormat>Экран (4:3)</PresentationFormat>
  <Paragraphs>79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Calibri</vt:lpstr>
      <vt:lpstr>Times New Roman</vt:lpstr>
      <vt:lpstr>Verdana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Происхождение форм обучения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Формы организации обучения</dc:title>
  <dc:creator>1</dc:creator>
  <cp:lastModifiedBy>Анна Юдина</cp:lastModifiedBy>
  <cp:revision>24</cp:revision>
  <dcterms:created xsi:type="dcterms:W3CDTF">2011-03-23T16:27:25Z</dcterms:created>
  <dcterms:modified xsi:type="dcterms:W3CDTF">2022-11-17T08:15:01Z</dcterms:modified>
</cp:coreProperties>
</file>