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74" r:id="rId2"/>
    <p:sldId id="259" r:id="rId3"/>
    <p:sldId id="260" r:id="rId4"/>
    <p:sldId id="261" r:id="rId5"/>
    <p:sldId id="263" r:id="rId6"/>
    <p:sldId id="262" r:id="rId7"/>
    <p:sldId id="264" r:id="rId8"/>
    <p:sldId id="268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9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6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386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28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932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754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95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56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60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7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81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0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73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6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08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BE48-72B6-421F-817E-67EACAB5B9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34B9135-17BC-4E93-BA25-E702A270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4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498080" cy="1143000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теме:</a:t>
            </a:r>
            <a:b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</a:t>
            </a:r>
          </a:p>
          <a:p>
            <a:pPr marL="82296" indent="0">
              <a:buNone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 свойства </a:t>
            </a:r>
            <a:r>
              <a:rPr lang="ru-RU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</a:t>
            </a:r>
          </a:p>
          <a:p>
            <a:pPr marL="82296" indent="0">
              <a:buNone/>
            </a:pP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 algn="r">
              <a:buNone/>
            </a:pP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Ученицы 8 класса </a:t>
            </a:r>
          </a:p>
          <a:p>
            <a:pPr marL="82296" indent="0" algn="r">
              <a:buNone/>
            </a:pP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«СОШ №10»</a:t>
            </a:r>
          </a:p>
          <a:p>
            <a:pPr marL="82296" indent="0" algn="r">
              <a:buNone/>
            </a:pPr>
            <a:r>
              <a:rPr lang="ru-RU" sz="16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Лукояновой</a:t>
            </a: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ристины</a:t>
            </a:r>
            <a:endParaRPr lang="ru-RU" sz="1600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983655"/>
              </p:ext>
            </p:extLst>
          </p:nvPr>
        </p:nvGraphicFramePr>
        <p:xfrm>
          <a:off x="4355976" y="2276872"/>
          <a:ext cx="1969492" cy="984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Уравнение" r:id="rId3" imgW="482400" imgH="241200" progId="Equation.3">
                  <p:embed/>
                </p:oleObj>
              </mc:Choice>
              <mc:Fallback>
                <p:oleObj name="Уравнение" r:id="rId3" imgW="482400" imgH="241200" progId="Equation.3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5976" y="2276872"/>
                        <a:ext cx="1969492" cy="9847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918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490688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        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602670"/>
              </p:ext>
            </p:extLst>
          </p:nvPr>
        </p:nvGraphicFramePr>
        <p:xfrm>
          <a:off x="4860032" y="332656"/>
          <a:ext cx="1968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Формула" r:id="rId3" imgW="482400" imgH="241200" progId="Equation.3">
                  <p:embed/>
                </p:oleObj>
              </mc:Choice>
              <mc:Fallback>
                <p:oleObj name="Формула" r:id="rId3" imgW="482400" imgH="2412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32656"/>
                        <a:ext cx="196850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57"/>
          <a:stretch/>
        </p:blipFill>
        <p:spPr bwMode="auto">
          <a:xfrm>
            <a:off x="536538" y="1844824"/>
            <a:ext cx="3622104" cy="266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310"/>
          <a:stretch/>
        </p:blipFill>
        <p:spPr bwMode="auto">
          <a:xfrm>
            <a:off x="1115616" y="5301208"/>
            <a:ext cx="187810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77" r="1388"/>
          <a:stretch/>
        </p:blipFill>
        <p:spPr bwMode="auto">
          <a:xfrm>
            <a:off x="4265089" y="1844823"/>
            <a:ext cx="876822" cy="266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132" y="1342289"/>
            <a:ext cx="3987378" cy="366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054" y="1320069"/>
            <a:ext cx="4007456" cy="366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"/>
          <a:stretch/>
        </p:blipFill>
        <p:spPr bwMode="auto">
          <a:xfrm>
            <a:off x="1098062" y="5301208"/>
            <a:ext cx="787598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32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Свойства функции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779912" y="1340768"/>
            <a:ext cx="5112568" cy="532859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Область </a:t>
            </a:r>
            <a:r>
              <a:rPr lang="ru-RU" b="1" dirty="0">
                <a:solidFill>
                  <a:srgbClr val="002060"/>
                </a:solidFill>
              </a:rPr>
              <a:t>определения [0, </a:t>
            </a:r>
            <a:r>
              <a:rPr lang="ru-RU" b="1" dirty="0" smtClean="0">
                <a:solidFill>
                  <a:srgbClr val="002060"/>
                </a:solidFill>
              </a:rPr>
              <a:t>+ ∞).</a:t>
            </a:r>
            <a:endParaRPr lang="ru-RU" b="1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2060"/>
                </a:solidFill>
              </a:rPr>
              <a:t>y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= 0 </a:t>
            </a:r>
            <a:r>
              <a:rPr lang="ru-RU" b="1" dirty="0">
                <a:solidFill>
                  <a:srgbClr val="002060"/>
                </a:solidFill>
              </a:rPr>
              <a:t>при </a:t>
            </a:r>
            <a:r>
              <a:rPr lang="en-US" b="1" i="1" dirty="0">
                <a:solidFill>
                  <a:srgbClr val="002060"/>
                </a:solidFill>
              </a:rPr>
              <a:t>x</a:t>
            </a:r>
            <a:r>
              <a:rPr lang="en-US" b="1" dirty="0">
                <a:solidFill>
                  <a:srgbClr val="002060"/>
                </a:solidFill>
              </a:rPr>
              <a:t> = 0, </a:t>
            </a:r>
            <a:r>
              <a:rPr lang="en-US" b="1" i="1" dirty="0">
                <a:solidFill>
                  <a:srgbClr val="002060"/>
                </a:solidFill>
              </a:rPr>
              <a:t>y</a:t>
            </a:r>
            <a:r>
              <a:rPr lang="en-US" b="1" dirty="0">
                <a:solidFill>
                  <a:srgbClr val="002060"/>
                </a:solidFill>
              </a:rPr>
              <a:t> &gt; 0 </a:t>
            </a:r>
            <a:r>
              <a:rPr lang="ru-RU" b="1" dirty="0">
                <a:solidFill>
                  <a:srgbClr val="002060"/>
                </a:solidFill>
              </a:rPr>
              <a:t>при </a:t>
            </a:r>
            <a:r>
              <a:rPr lang="en-US" b="1" i="1" dirty="0">
                <a:solidFill>
                  <a:srgbClr val="002060"/>
                </a:solidFill>
              </a:rPr>
              <a:t>x</a:t>
            </a:r>
            <a:r>
              <a:rPr lang="en-US" b="1" dirty="0">
                <a:solidFill>
                  <a:srgbClr val="002060"/>
                </a:solidFill>
              </a:rPr>
              <a:t> &gt; 0.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Функция </a:t>
            </a:r>
            <a:r>
              <a:rPr lang="ru-RU" b="1" dirty="0">
                <a:solidFill>
                  <a:srgbClr val="002060"/>
                </a:solidFill>
              </a:rPr>
              <a:t>является непрерывной на луче [0, </a:t>
            </a:r>
            <a:r>
              <a:rPr lang="ru-RU" b="1" dirty="0" smtClean="0">
                <a:solidFill>
                  <a:srgbClr val="002060"/>
                </a:solidFill>
              </a:rPr>
              <a:t>+∞).</a:t>
            </a:r>
            <a:endParaRPr lang="ru-RU" b="1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Функция </a:t>
            </a:r>
            <a:r>
              <a:rPr lang="ru-RU" b="1" dirty="0">
                <a:solidFill>
                  <a:srgbClr val="002060"/>
                </a:solidFill>
              </a:rPr>
              <a:t>ограничена снизу, но не ограничена сверху.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err="1" smtClean="0">
                <a:solidFill>
                  <a:srgbClr val="002060"/>
                </a:solidFill>
              </a:rPr>
              <a:t>y</a:t>
            </a:r>
            <a:r>
              <a:rPr lang="ru-RU" b="1" i="1" baseline="-25000" dirty="0" err="1" smtClean="0">
                <a:solidFill>
                  <a:srgbClr val="002060"/>
                </a:solidFill>
              </a:rPr>
              <a:t>наим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= 0 при </a:t>
            </a:r>
            <a:r>
              <a:rPr lang="ru-RU" b="1" i="1" dirty="0">
                <a:solidFill>
                  <a:srgbClr val="002060"/>
                </a:solidFill>
              </a:rPr>
              <a:t>x</a:t>
            </a:r>
            <a:r>
              <a:rPr lang="ru-RU" b="1" dirty="0">
                <a:solidFill>
                  <a:srgbClr val="002060"/>
                </a:solidFill>
              </a:rPr>
              <a:t> = 0; </a:t>
            </a:r>
            <a:r>
              <a:rPr lang="ru-RU" b="1" i="1" dirty="0" err="1" smtClean="0">
                <a:solidFill>
                  <a:srgbClr val="002060"/>
                </a:solidFill>
              </a:rPr>
              <a:t>y</a:t>
            </a:r>
            <a:r>
              <a:rPr lang="ru-RU" b="1" i="1" baseline="-25000" dirty="0" err="1" smtClean="0">
                <a:solidFill>
                  <a:srgbClr val="002060"/>
                </a:solidFill>
              </a:rPr>
              <a:t>наиб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не существует.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Данная </a:t>
            </a:r>
            <a:r>
              <a:rPr lang="ru-RU" b="1" dirty="0">
                <a:solidFill>
                  <a:srgbClr val="002060"/>
                </a:solidFill>
              </a:rPr>
              <a:t>функция возрастает на интервале [0, </a:t>
            </a:r>
            <a:r>
              <a:rPr lang="ru-RU" b="1" dirty="0" smtClean="0">
                <a:solidFill>
                  <a:srgbClr val="002060"/>
                </a:solidFill>
              </a:rPr>
              <a:t>+ ∞).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2753717" cy="252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538401"/>
              </p:ext>
            </p:extLst>
          </p:nvPr>
        </p:nvGraphicFramePr>
        <p:xfrm>
          <a:off x="6228184" y="332656"/>
          <a:ext cx="1968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4" imgW="482391" imgH="241195" progId="Equation.3">
                  <p:embed/>
                </p:oleObj>
              </mc:Choice>
              <mc:Fallback>
                <p:oleObj name="Формула" r:id="rId4" imgW="482391" imgH="241195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32656"/>
                        <a:ext cx="196850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270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84" y="980728"/>
            <a:ext cx="7345024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Выпуклость функции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525" y="3583508"/>
            <a:ext cx="6172742" cy="322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571896" y="1340768"/>
            <a:ext cx="353787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19872" y="2420888"/>
            <a:ext cx="38884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8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Свойства функции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779912" y="1340768"/>
            <a:ext cx="5112568" cy="532859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Область </a:t>
            </a:r>
            <a:r>
              <a:rPr lang="ru-RU" b="1" dirty="0">
                <a:solidFill>
                  <a:srgbClr val="002060"/>
                </a:solidFill>
              </a:rPr>
              <a:t>определения [0, </a:t>
            </a:r>
            <a:r>
              <a:rPr lang="ru-RU" b="1" dirty="0" smtClean="0">
                <a:solidFill>
                  <a:srgbClr val="002060"/>
                </a:solidFill>
              </a:rPr>
              <a:t>+ ∞).</a:t>
            </a:r>
            <a:endParaRPr lang="ru-RU" b="1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2060"/>
                </a:solidFill>
              </a:rPr>
              <a:t>y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= 0 </a:t>
            </a:r>
            <a:r>
              <a:rPr lang="ru-RU" b="1" dirty="0">
                <a:solidFill>
                  <a:srgbClr val="002060"/>
                </a:solidFill>
              </a:rPr>
              <a:t>при </a:t>
            </a:r>
            <a:r>
              <a:rPr lang="en-US" b="1" i="1" dirty="0">
                <a:solidFill>
                  <a:srgbClr val="002060"/>
                </a:solidFill>
              </a:rPr>
              <a:t>x</a:t>
            </a:r>
            <a:r>
              <a:rPr lang="en-US" b="1" dirty="0">
                <a:solidFill>
                  <a:srgbClr val="002060"/>
                </a:solidFill>
              </a:rPr>
              <a:t> = 0, </a:t>
            </a:r>
            <a:r>
              <a:rPr lang="en-US" b="1" i="1" dirty="0">
                <a:solidFill>
                  <a:srgbClr val="002060"/>
                </a:solidFill>
              </a:rPr>
              <a:t>y</a:t>
            </a:r>
            <a:r>
              <a:rPr lang="en-US" b="1" dirty="0">
                <a:solidFill>
                  <a:srgbClr val="002060"/>
                </a:solidFill>
              </a:rPr>
              <a:t> &gt; 0 </a:t>
            </a:r>
            <a:r>
              <a:rPr lang="ru-RU" b="1" dirty="0">
                <a:solidFill>
                  <a:srgbClr val="002060"/>
                </a:solidFill>
              </a:rPr>
              <a:t>при </a:t>
            </a:r>
            <a:r>
              <a:rPr lang="en-US" b="1" i="1" dirty="0">
                <a:solidFill>
                  <a:srgbClr val="002060"/>
                </a:solidFill>
              </a:rPr>
              <a:t>x</a:t>
            </a:r>
            <a:r>
              <a:rPr lang="en-US" b="1" dirty="0">
                <a:solidFill>
                  <a:srgbClr val="002060"/>
                </a:solidFill>
              </a:rPr>
              <a:t> &gt; 0.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Функция </a:t>
            </a:r>
            <a:r>
              <a:rPr lang="ru-RU" b="1" dirty="0">
                <a:solidFill>
                  <a:srgbClr val="002060"/>
                </a:solidFill>
              </a:rPr>
              <a:t>является непрерывной на луче [0, </a:t>
            </a:r>
            <a:r>
              <a:rPr lang="ru-RU" b="1" dirty="0" smtClean="0">
                <a:solidFill>
                  <a:srgbClr val="002060"/>
                </a:solidFill>
              </a:rPr>
              <a:t>+∞).</a:t>
            </a:r>
            <a:endParaRPr lang="ru-RU" b="1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Функция </a:t>
            </a:r>
            <a:r>
              <a:rPr lang="ru-RU" b="1" dirty="0">
                <a:solidFill>
                  <a:srgbClr val="002060"/>
                </a:solidFill>
              </a:rPr>
              <a:t>ограничена снизу, но не ограничена сверху.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err="1" smtClean="0">
                <a:solidFill>
                  <a:srgbClr val="002060"/>
                </a:solidFill>
              </a:rPr>
              <a:t>y</a:t>
            </a:r>
            <a:r>
              <a:rPr lang="ru-RU" b="1" i="1" baseline="-25000" dirty="0" err="1" smtClean="0">
                <a:solidFill>
                  <a:srgbClr val="002060"/>
                </a:solidFill>
              </a:rPr>
              <a:t>наим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= 0 при </a:t>
            </a:r>
            <a:r>
              <a:rPr lang="ru-RU" b="1" i="1" dirty="0">
                <a:solidFill>
                  <a:srgbClr val="002060"/>
                </a:solidFill>
              </a:rPr>
              <a:t>x</a:t>
            </a:r>
            <a:r>
              <a:rPr lang="ru-RU" b="1" dirty="0">
                <a:solidFill>
                  <a:srgbClr val="002060"/>
                </a:solidFill>
              </a:rPr>
              <a:t> = 0; </a:t>
            </a:r>
            <a:r>
              <a:rPr lang="ru-RU" b="1" i="1" dirty="0" err="1" smtClean="0">
                <a:solidFill>
                  <a:srgbClr val="002060"/>
                </a:solidFill>
              </a:rPr>
              <a:t>y</a:t>
            </a:r>
            <a:r>
              <a:rPr lang="ru-RU" b="1" i="1" baseline="-25000" dirty="0" err="1" smtClean="0">
                <a:solidFill>
                  <a:srgbClr val="002060"/>
                </a:solidFill>
              </a:rPr>
              <a:t>наиб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не существует.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Данная </a:t>
            </a:r>
            <a:r>
              <a:rPr lang="ru-RU" b="1" dirty="0">
                <a:solidFill>
                  <a:srgbClr val="002060"/>
                </a:solidFill>
              </a:rPr>
              <a:t>функция возрастает на интервале [0, </a:t>
            </a:r>
            <a:r>
              <a:rPr lang="ru-RU" b="1" dirty="0" smtClean="0">
                <a:solidFill>
                  <a:srgbClr val="002060"/>
                </a:solidFill>
              </a:rPr>
              <a:t>+ ∞).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Данная </a:t>
            </a:r>
            <a:r>
              <a:rPr lang="ru-RU" b="1" dirty="0">
                <a:solidFill>
                  <a:srgbClr val="002060"/>
                </a:solidFill>
              </a:rPr>
              <a:t>функция выпукла вверх.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Область </a:t>
            </a:r>
            <a:r>
              <a:rPr lang="ru-RU" b="1" dirty="0">
                <a:solidFill>
                  <a:srgbClr val="002060"/>
                </a:solidFill>
              </a:rPr>
              <a:t>значений данной функции: луч [0, </a:t>
            </a:r>
            <a:r>
              <a:rPr lang="ru-RU" b="1" dirty="0" smtClean="0">
                <a:solidFill>
                  <a:srgbClr val="002060"/>
                </a:solidFill>
              </a:rPr>
              <a:t>+ ∞).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2753717" cy="252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757577"/>
              </p:ext>
            </p:extLst>
          </p:nvPr>
        </p:nvGraphicFramePr>
        <p:xfrm>
          <a:off x="6228184" y="332656"/>
          <a:ext cx="1968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Формула" r:id="rId4" imgW="482391" imgH="241195" progId="Equation.3">
                  <p:embed/>
                </p:oleObj>
              </mc:Choice>
              <mc:Fallback>
                <p:oleObj name="Формула" r:id="rId4" imgW="482391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32656"/>
                        <a:ext cx="196850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191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36"/>
          <a:stretch/>
        </p:blipFill>
        <p:spPr bwMode="auto">
          <a:xfrm>
            <a:off x="1101194" y="2924944"/>
            <a:ext cx="3295442" cy="331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8414636" cy="74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63591"/>
            <a:ext cx="1971856" cy="58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01456"/>
            <a:ext cx="672615" cy="337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59150"/>
            <a:ext cx="1571384" cy="357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70" y="4284252"/>
            <a:ext cx="1873694" cy="68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731" y="4967738"/>
            <a:ext cx="672615" cy="337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524" y="4406704"/>
            <a:ext cx="1394831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00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6" t="2656" b="-2656"/>
          <a:stretch/>
        </p:blipFill>
        <p:spPr bwMode="auto">
          <a:xfrm>
            <a:off x="1101194" y="2924944"/>
            <a:ext cx="3295442" cy="331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8414636" cy="74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0387"/>
            <a:ext cx="1872208" cy="62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78" y="3814092"/>
            <a:ext cx="737790" cy="31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45401"/>
            <a:ext cx="802144" cy="378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878" y="3333801"/>
            <a:ext cx="913522" cy="38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475" y="4437112"/>
            <a:ext cx="2222386" cy="63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158" y="5075790"/>
            <a:ext cx="737790" cy="31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06" y="4680898"/>
            <a:ext cx="1504539" cy="394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83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Примеры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324" y="836712"/>
            <a:ext cx="7692148" cy="80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31" y="4005063"/>
            <a:ext cx="6590940" cy="26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38916"/>
            <a:ext cx="3344059" cy="3404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5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4696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>Спасибо </a:t>
            </a:r>
            <a:br>
              <a:rPr lang="ru-RU" sz="6000" dirty="0" smtClean="0"/>
            </a:br>
            <a:r>
              <a:rPr lang="ru-RU" sz="6000" dirty="0" smtClean="0"/>
              <a:t>за </a:t>
            </a:r>
            <a:r>
              <a:rPr lang="ru-RU" sz="6000" dirty="0" smtClean="0"/>
              <a:t>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850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186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Уравнение</vt:lpstr>
      <vt:lpstr>Формула</vt:lpstr>
      <vt:lpstr>Презентация по теме: </vt:lpstr>
      <vt:lpstr>Функция          </vt:lpstr>
      <vt:lpstr>        Свойства функции</vt:lpstr>
      <vt:lpstr>      Выпуклость функции</vt:lpstr>
      <vt:lpstr>         Свойства функции</vt:lpstr>
      <vt:lpstr>Примеры</vt:lpstr>
      <vt:lpstr>Примеры</vt:lpstr>
      <vt:lpstr>      Примеры</vt:lpstr>
      <vt:lpstr>  Спасибо 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                               её свойства и график</dc:title>
  <dc:creator>Сергей</dc:creator>
  <cp:lastModifiedBy>АННА</cp:lastModifiedBy>
  <cp:revision>18</cp:revision>
  <dcterms:created xsi:type="dcterms:W3CDTF">2014-11-16T15:30:51Z</dcterms:created>
  <dcterms:modified xsi:type="dcterms:W3CDTF">2022-11-17T20:14:55Z</dcterms:modified>
</cp:coreProperties>
</file>