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57" r:id="rId4"/>
    <p:sldId id="269" r:id="rId5"/>
    <p:sldId id="270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70" autoAdjust="0"/>
  </p:normalViewPr>
  <p:slideViewPr>
    <p:cSldViewPr>
      <p:cViewPr varScale="1">
        <p:scale>
          <a:sx n="72" d="100"/>
          <a:sy n="72" d="100"/>
        </p:scale>
        <p:origin x="-86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image" Target="../media/image9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2021год</c:v>
                </c:pt>
              </c:strCache>
            </c:strRef>
          </c:tx>
          <c:spPr>
            <a:solidFill>
              <a:srgbClr val="99FF99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Процент выпускников, которым ИИП указал путь в профессию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2022год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Процент выпускников, которым ИИП указал путь в профессию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28224"/>
        <c:axId val="126629760"/>
      </c:barChart>
      <c:catAx>
        <c:axId val="126628224"/>
        <c:scaling>
          <c:orientation val="minMax"/>
        </c:scaling>
        <c:delete val="0"/>
        <c:axPos val="b"/>
        <c:majorTickMark val="out"/>
        <c:minorTickMark val="none"/>
        <c:tickLblPos val="nextTo"/>
        <c:crossAx val="126629760"/>
        <c:crosses val="autoZero"/>
        <c:auto val="1"/>
        <c:lblAlgn val="ctr"/>
        <c:lblOffset val="100"/>
        <c:noMultiLvlLbl val="0"/>
      </c:catAx>
      <c:valAx>
        <c:axId val="1266297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66282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2400" b="1"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58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Государственное бюджетное общеобразовательное </a:t>
            </a:r>
            <a:r>
              <a:rPr lang="ru-RU" dirty="0" smtClean="0"/>
              <a:t>учреждение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школа №5 Адмиралтейского района Санкт-Петербурга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9" y="1988840"/>
            <a:ext cx="856895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Выстраивание </a:t>
            </a:r>
            <a:r>
              <a:rPr lang="ru-RU" sz="2000" b="1" dirty="0" err="1" smtClean="0"/>
              <a:t>профориентационной</a:t>
            </a:r>
            <a:r>
              <a:rPr lang="ru-RU" sz="2000" b="1" dirty="0" smtClean="0"/>
              <a:t> среды в школе для детей с ТНР</a:t>
            </a:r>
          </a:p>
          <a:p>
            <a:pPr algn="ctr"/>
            <a:r>
              <a:rPr lang="ru-RU" sz="2000" b="1" dirty="0" smtClean="0"/>
              <a:t> с помощью индивидуальных итоговых проектов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4509120"/>
            <a:ext cx="565244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Презентация  методиста ГБОУ№5 </a:t>
            </a:r>
            <a:r>
              <a:rPr lang="ru-RU" dirty="0" err="1" smtClean="0"/>
              <a:t>Горшечниковой</a:t>
            </a:r>
            <a:r>
              <a:rPr lang="ru-RU" dirty="0" smtClean="0"/>
              <a:t> И.Б.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609329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2022</a:t>
            </a:r>
            <a:endParaRPr lang="ru-RU" dirty="0"/>
          </a:p>
        </p:txBody>
      </p:sp>
      <p:pic>
        <p:nvPicPr>
          <p:cNvPr id="6" name="Picture 6" descr="C:\Documents and Settings\Admin\Рабочий стол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2505879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8345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105835"/>
            <a:ext cx="58143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/>
              <a:t>Проект </a:t>
            </a:r>
            <a:r>
              <a:rPr lang="ru-RU" sz="2000" b="1" dirty="0" smtClean="0"/>
              <a:t>Егора по теме: </a:t>
            </a:r>
            <a:endParaRPr lang="ru-RU" sz="2000" b="1" dirty="0"/>
          </a:p>
          <a:p>
            <a:pPr lvl="0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3105835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/>
              <a:t>«Развитие современной школы </a:t>
            </a:r>
            <a:r>
              <a:rPr lang="ru-RU" sz="2000" b="1" dirty="0" smtClean="0"/>
              <a:t>от Пифагора </a:t>
            </a:r>
            <a:r>
              <a:rPr lang="ru-RU" sz="2000" b="1" dirty="0"/>
              <a:t>до наших дней».</a:t>
            </a:r>
            <a:endParaRPr lang="ru-RU" sz="2000" b="1" dirty="0"/>
          </a:p>
        </p:txBody>
      </p:sp>
      <p:pic>
        <p:nvPicPr>
          <p:cNvPr id="4" name="Рисунок 3" descr="C:\Users\Teacher\Desktop\защита иип 2022 фото\IMG_20220321_14270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35" r="16563" b="34453"/>
          <a:stretch/>
        </p:blipFill>
        <p:spPr bwMode="auto">
          <a:xfrm>
            <a:off x="4283968" y="404664"/>
            <a:ext cx="4392488" cy="27731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49956"/>
            <a:ext cx="8136904" cy="209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Статья :: Занятость населения Санкт-Петербург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6352"/>
            <a:ext cx="304800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555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36F7E3-1497-4D74-AC9C-FEC7690FF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116632"/>
            <a:ext cx="7759774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Интервью Ангелины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с Михаилом </a:t>
            </a:r>
            <a:r>
              <a:rPr lang="ru-RU" sz="2000" dirty="0" err="1">
                <a:solidFill>
                  <a:srgbClr val="C00000"/>
                </a:solidFill>
                <a:latin typeface="Arial Black" panose="020B0A04020102020204" pitchFamily="34" charset="0"/>
              </a:rPr>
              <a:t>Тарабцевым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,  </a:t>
            </a:r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предпринимателем, строителем </a:t>
            </a:r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фонтанов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в</a:t>
            </a:r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Казахстане. 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F589750C-0F72-4F4C-86EB-F36F469D3C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2" y="1612287"/>
            <a:ext cx="7935918" cy="4880589"/>
          </a:xfr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96C39A9-F825-4552-84BC-55E9712289FE}"/>
              </a:ext>
            </a:extLst>
          </p:cNvPr>
          <p:cNvSpPr/>
          <p:nvPr/>
        </p:nvSpPr>
        <p:spPr>
          <a:xfrm>
            <a:off x="35496" y="5229200"/>
            <a:ext cx="90010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Московский форум предпринимателей 2021 г.</a:t>
            </a:r>
          </a:p>
        </p:txBody>
      </p:sp>
    </p:spTree>
    <p:extLst>
      <p:ext uri="{BB962C8B-B14F-4D97-AF65-F5344CB8AC3E}">
        <p14:creationId xmlns:p14="http://schemas.microsoft.com/office/powerpoint/2010/main" val="2169888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200" b="1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Проект Ангелины: «</a:t>
            </a:r>
            <a:r>
              <a:rPr lang="ru-RU" sz="2200" b="1" dirty="0" err="1" smtClean="0">
                <a:latin typeface="Segoe UI Black" panose="020B0A02040204020203" pitchFamily="34" charset="0"/>
                <a:ea typeface="Segoe UI Black" panose="020B0A02040204020203" pitchFamily="34" charset="0"/>
              </a:rPr>
              <a:t>Step</a:t>
            </a:r>
            <a:r>
              <a:rPr lang="ru-RU" sz="2200" b="1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u-RU" sz="2200" b="1" dirty="0" err="1">
                <a:latin typeface="Segoe UI Black" panose="020B0A02040204020203" pitchFamily="34" charset="0"/>
                <a:ea typeface="Segoe UI Black" panose="020B0A02040204020203" pitchFamily="34" charset="0"/>
              </a:rPr>
              <a:t>by</a:t>
            </a:r>
            <a:r>
              <a:rPr lang="ru-RU" sz="22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u-RU" sz="2200" b="1" dirty="0" err="1" smtClean="0">
                <a:latin typeface="Segoe UI Black" panose="020B0A02040204020203" pitchFamily="34" charset="0"/>
                <a:ea typeface="Segoe UI Black" panose="020B0A02040204020203" pitchFamily="34" charset="0"/>
              </a:rPr>
              <a:t>step</a:t>
            </a:r>
            <a:r>
              <a:rPr lang="ru-RU" sz="2200" b="1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 в </a:t>
            </a:r>
            <a:r>
              <a:rPr lang="ru-RU" sz="2200" b="1" dirty="0">
                <a:latin typeface="Segoe UI Black" panose="020B0A02040204020203" pitchFamily="34" charset="0"/>
                <a:ea typeface="Segoe UI Black" panose="020B0A02040204020203" pitchFamily="34" charset="0"/>
              </a:rPr>
              <a:t>предприниматели при сравнении сетевого и традиционного </a:t>
            </a:r>
            <a:r>
              <a:rPr lang="ru-RU" sz="2200" b="1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бизнеса»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600" b="1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Обучается по специальности: </a:t>
            </a:r>
            <a:r>
              <a:rPr lang="ru-RU" sz="2600" b="1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Коммерция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 Санкт </a:t>
            </a:r>
            <a:r>
              <a:rPr lang="ru-RU" b="1" dirty="0">
                <a:solidFill>
                  <a:schemeClr val="tx1"/>
                </a:solidFill>
              </a:rPr>
              <a:t>– </a:t>
            </a:r>
            <a:r>
              <a:rPr lang="ru-RU" b="1" dirty="0" smtClean="0">
                <a:solidFill>
                  <a:schemeClr val="tx1"/>
                </a:solidFill>
              </a:rPr>
              <a:t>Петербургском институте </a:t>
            </a:r>
            <a:r>
              <a:rPr lang="ru-RU" b="1" dirty="0">
                <a:solidFill>
                  <a:schemeClr val="tx1"/>
                </a:solidFill>
              </a:rPr>
              <a:t>экономики и управления</a:t>
            </a:r>
          </a:p>
          <a:p>
            <a:pPr lvl="0"/>
            <a:endParaRPr lang="ru-RU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Есть две модели для заработка денег : </a:t>
            </a:r>
          </a:p>
          <a:p>
            <a:r>
              <a:rPr lang="ru-RU" dirty="0"/>
              <a:t>Первая модель - работа по найму</a:t>
            </a:r>
          </a:p>
          <a:p>
            <a:r>
              <a:rPr lang="ru-RU" dirty="0"/>
              <a:t>Вторая — это собственный бизнес</a:t>
            </a:r>
          </a:p>
        </p:txBody>
      </p:sp>
      <p:sp>
        <p:nvSpPr>
          <p:cNvPr id="5" name="AutoShape 2" descr="ВЫБОР ПРОФЕССИИ э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ВЫБОР ПРОФЕССИИ эт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Профессиональная ориент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2738"/>
            <a:ext cx="2880320" cy="185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44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dirty="0" smtClean="0"/>
              <a:t>Студент ГБОПУ </a:t>
            </a:r>
            <a:r>
              <a:rPr lang="ru-RU" sz="2000" dirty="0"/>
              <a:t>«Техникум «Автосервис»</a:t>
            </a:r>
            <a:r>
              <a:rPr lang="ru-RU" dirty="0"/>
              <a:t/>
            </a:r>
            <a:br>
              <a:rPr lang="ru-RU" dirty="0"/>
            </a:br>
            <a:r>
              <a:rPr lang="ru-RU" sz="1800" dirty="0"/>
              <a:t>Получает специальность: Техническое обслуживание и ремонт двигателей , систем и агрегатов автомобилей</a:t>
            </a:r>
            <a:br>
              <a:rPr lang="ru-RU" sz="180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Проект Михаила по теме: «Выбор </a:t>
            </a:r>
            <a:r>
              <a:rPr lang="ru-RU" b="1" dirty="0">
                <a:solidFill>
                  <a:schemeClr val="tx1"/>
                </a:solidFill>
              </a:rPr>
              <a:t>профессии: участие в чемпионате </a:t>
            </a:r>
            <a:r>
              <a:rPr lang="ru-RU" b="1" dirty="0" err="1" smtClean="0">
                <a:solidFill>
                  <a:schemeClr val="tx1"/>
                </a:solidFill>
              </a:rPr>
              <a:t>Абилимпикс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b="1" dirty="0">
                <a:solidFill>
                  <a:schemeClr val="tx1"/>
                </a:solidFill>
              </a:rPr>
              <a:t>в номинации </a:t>
            </a:r>
            <a:r>
              <a:rPr lang="ru-RU" b="1" dirty="0" smtClean="0">
                <a:solidFill>
                  <a:schemeClr val="tx1"/>
                </a:solidFill>
              </a:rPr>
              <a:t>школьник»</a:t>
            </a:r>
          </a:p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(обслуживание и ремонт автомобиля)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624"/>
            <a:ext cx="3168352" cy="282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Правильный выбор профессии &amp;ndash; успешное будуще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77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610975"/>
              </p:ext>
            </p:extLst>
          </p:nvPr>
        </p:nvGraphicFramePr>
        <p:xfrm>
          <a:off x="2411761" y="33841"/>
          <a:ext cx="6624736" cy="67050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3"/>
                <a:gridCol w="216024"/>
                <a:gridCol w="648072"/>
                <a:gridCol w="2160240"/>
                <a:gridCol w="2062265"/>
                <a:gridCol w="1322112"/>
              </a:tblGrid>
              <a:tr h="258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№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ФИО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Тема</a:t>
                      </a:r>
                      <a:r>
                        <a:rPr lang="ru-RU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проекта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СПОУ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Специальность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387962">
                <a:tc rowSpan="6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2022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Даудламагомаев Х. М.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Чемпионат «</a:t>
                      </a:r>
                      <a:r>
                        <a:rPr lang="en-US" sz="1100" b="1">
                          <a:effectLst/>
                        </a:rPr>
                        <a:t>World skills</a:t>
                      </a:r>
                      <a:r>
                        <a:rPr lang="ru-RU" sz="1100" b="1">
                          <a:effectLst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ГБОПУ «Техникум «Автосервис»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Техническое обслуживание и ремонт двигателей , систем и агрегатов автомобилей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387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Приданов М.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На чемпионате «Абилимпикс»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ГБОПУ «Техникум «Автосервис»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Рябикова А.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</a:rPr>
                        <a:t>Step by step</a:t>
                      </a:r>
                      <a:r>
                        <a:rPr lang="ru-RU" sz="1100" b="1">
                          <a:effectLst/>
                        </a:rPr>
                        <a:t> в предприниматели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Санкт – Петербургский институт экономики и управления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Коммерция (по отраслям)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646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4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Родионов Р.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Компьютерная игра «Солнечная система»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СПб ГБ ПОУ Малоохтинский колледж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Техническое обслуживание и эксплуатация  роботизированного производства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387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5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Бирюков В.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Проблемы осанки старшеклассников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СПб ГБПОУ «Медицинский техникум № 2»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Сестринское дело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775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6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Павлов Е.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Развитие современной школы от Пифагора до наших дней.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«Санкт – Петербургский техникум библиотечных и информационных технологий»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Библиотековедение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517281">
                <a:tc rowSpan="5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2021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1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Воронов 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Понимание образа лени и отношение к ней  современных подростков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СПб ГБПОУ «Медицинский колледж №1»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Сестринское дело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25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Коновалов А.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Электроэнергетика России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СПб ГБПОУ «Колледж метрополитена»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Электроснабжение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517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Соколова М.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Русская народная кухня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СПб ГА (автономное)ПОУ «Колледж туризма и гостиничного сервиса»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Повар-кондитер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1034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4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Савинов Ф.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Наш проект «Земля 2050»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Санкт – Петербургский государственный университет аэрокосмического приборостроения, среднее профессиональное образование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Программирование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  <a:tr h="646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Авсеенкова Н.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Русская народная кукла в семье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Санкт – Петербургский ГБПОУ ХПЛ им. Карла Фаберже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Художественное оформление изделий текстильной и легкой промышленности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120" marR="3012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859305"/>
            <a:ext cx="1166686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Проникновение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ИИП 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выпускниками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ПОУ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специальности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12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17736657"/>
              </p:ext>
            </p:extLst>
          </p:nvPr>
        </p:nvGraphicFramePr>
        <p:xfrm>
          <a:off x="539552" y="1124744"/>
          <a:ext cx="813690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3069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645024"/>
            <a:ext cx="8136904" cy="28315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Часть выпускников </a:t>
            </a:r>
            <a:r>
              <a:rPr lang="ru-RU" sz="2000" b="1" dirty="0"/>
              <a:t>темой проекта выбирают свой путь в профессию, показывая свою зрелость  и понимая важность для себя проблемы «Кем быть?» </a:t>
            </a:r>
            <a:endParaRPr lang="ru-RU" sz="2000" b="1" dirty="0" smtClean="0"/>
          </a:p>
          <a:p>
            <a:r>
              <a:rPr lang="ru-RU" sz="2000" b="1" dirty="0" smtClean="0"/>
              <a:t>( </a:t>
            </a:r>
            <a:r>
              <a:rPr lang="ru-RU" sz="2000" b="1" dirty="0"/>
              <a:t>20% в 2021году и 23% в 2022. Высокий процент! Динамика роста 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профориентационных</a:t>
            </a:r>
            <a:r>
              <a:rPr lang="ru-RU" sz="2000" b="1" dirty="0" smtClean="0"/>
              <a:t> проектов.)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Примеры и цифры доказывают, что работа над ИИП создаёт условия для успешности поиска путёвки в </a:t>
            </a:r>
            <a:r>
              <a:rPr lang="ru-RU" sz="2000" b="1" dirty="0" smtClean="0"/>
              <a:t>жизнь, что особенно важно для детей с ОВЗ и ТНР. </a:t>
            </a:r>
            <a:endParaRPr lang="ru-RU" sz="2000" b="1" dirty="0"/>
          </a:p>
          <a:p>
            <a:endParaRPr lang="ru-RU" dirty="0"/>
          </a:p>
        </p:txBody>
      </p:sp>
      <p:pic>
        <p:nvPicPr>
          <p:cNvPr id="4" name="Рисунок 3" descr="C:\Documents and Settings\Admin\Рабочий стол\фото уроков\IMG_20191206_120510.jpg"/>
          <p:cNvPicPr/>
          <p:nvPr/>
        </p:nvPicPr>
        <p:blipFill>
          <a:blip r:embed="rId2" cstate="print"/>
          <a:srcRect r="7883"/>
          <a:stretch>
            <a:fillRect/>
          </a:stretch>
        </p:blipFill>
        <p:spPr bwMode="auto">
          <a:xfrm>
            <a:off x="323528" y="332656"/>
            <a:ext cx="4104456" cy="28346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Picture 2" descr="C:\Users\savin\Pictures\2020-01-29-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42876" y="-254571"/>
            <a:ext cx="2834640" cy="400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192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461</Words>
  <Application>Microsoft Office PowerPoint</Application>
  <PresentationFormat>Экран (4:3)</PresentationFormat>
  <Paragraphs>97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Интервью Ангелины с Михаилом Тарабцевым,   предпринимателем, строителем фонтанов в  Казахстане. </vt:lpstr>
      <vt:lpstr>Проект Ангелины: «Step by step в предприниматели при сравнении сетевого и традиционного бизнеса»  </vt:lpstr>
      <vt:lpstr>Студент ГБОПУ «Техникум «Автосервис» Получает специальность: Техническое обслуживание и ремонт двигателей , систем и агрегатов автомобилей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1</cp:lastModifiedBy>
  <cp:revision>21</cp:revision>
  <dcterms:created xsi:type="dcterms:W3CDTF">2022-10-28T07:44:21Z</dcterms:created>
  <dcterms:modified xsi:type="dcterms:W3CDTF">2022-11-17T19:21:30Z</dcterms:modified>
</cp:coreProperties>
</file>