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1" r:id="rId5"/>
    <p:sldId id="259" r:id="rId6"/>
    <p:sldId id="260" r:id="rId7"/>
    <p:sldId id="262" r:id="rId8"/>
    <p:sldId id="263" r:id="rId9"/>
    <p:sldId id="289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5" r:id="rId26"/>
    <p:sldId id="286" r:id="rId27"/>
    <p:sldId id="287" r:id="rId28"/>
    <p:sldId id="288" r:id="rId29"/>
    <p:sldId id="280" r:id="rId30"/>
    <p:sldId id="281" r:id="rId31"/>
    <p:sldId id="282" r:id="rId32"/>
    <p:sldId id="283" r:id="rId33"/>
    <p:sldId id="290" r:id="rId34"/>
    <p:sldId id="28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26A2F-E92A-4967-AA8D-5EB94BB600F1}" type="datetimeFigureOut">
              <a:rPr lang="ru-RU" smtClean="0"/>
              <a:pPr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51A7D-7DF3-42A0-BF53-637E24E87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064896" cy="417646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Мастер-класс </a:t>
            </a:r>
            <a:r>
              <a:rPr lang="ru-RU" sz="4800" b="1" dirty="0" smtClean="0">
                <a:solidFill>
                  <a:srgbClr val="C00000"/>
                </a:solidFill>
              </a:rPr>
              <a:t>«Формирование поликультурного воспитания учащихся через различные приемы и методы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437112"/>
            <a:ext cx="50006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учитель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начальных классов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Бугровая Н.Н.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Знаменитые люди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800px-Vladimir_Putin_2020-02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6138" y="1264979"/>
            <a:ext cx="2562006" cy="3244141"/>
          </a:xfrm>
          <a:prstGeom prst="rect">
            <a:avLst/>
          </a:prstGeom>
        </p:spPr>
      </p:pic>
      <p:pic>
        <p:nvPicPr>
          <p:cNvPr id="8" name="Рисунок 7" descr="fmg5db1d50537517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02909" y="1268760"/>
            <a:ext cx="2528319" cy="3240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1952" y="494955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4" name="Рисунок 13" descr="0qz2wmZpkTA.jpg"/>
          <p:cNvPicPr>
            <a:picLocks noChangeAspect="1"/>
          </p:cNvPicPr>
          <p:nvPr/>
        </p:nvPicPr>
        <p:blipFill>
          <a:blip r:embed="rId5" cstate="print"/>
          <a:srcRect l="2382" t="3801" r="2382" b="3801"/>
          <a:stretch>
            <a:fillRect/>
          </a:stretch>
        </p:blipFill>
        <p:spPr>
          <a:xfrm>
            <a:off x="395536" y="1268760"/>
            <a:ext cx="2520280" cy="336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Знаменитые люди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800px-Vladimir_Putin_2020-02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6138" y="1264979"/>
            <a:ext cx="2562006" cy="3244141"/>
          </a:xfrm>
          <a:prstGeom prst="rect">
            <a:avLst/>
          </a:prstGeom>
        </p:spPr>
      </p:pic>
      <p:pic>
        <p:nvPicPr>
          <p:cNvPr id="8" name="Рисунок 7" descr="fmg5db1d50537517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02909" y="1268760"/>
            <a:ext cx="2528319" cy="3240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1952" y="494955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4869160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Дмитрий Иванович Менделеев 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4869160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Владимир Владимирович Путин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4941168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Петр Ильич Чайковский</a:t>
            </a:r>
            <a:endParaRPr lang="ru-RU" sz="3200" b="1" dirty="0"/>
          </a:p>
        </p:txBody>
      </p:sp>
      <p:pic>
        <p:nvPicPr>
          <p:cNvPr id="14" name="Рисунок 13" descr="0qz2wmZpkTA.jpg"/>
          <p:cNvPicPr>
            <a:picLocks noChangeAspect="1"/>
          </p:cNvPicPr>
          <p:nvPr/>
        </p:nvPicPr>
        <p:blipFill>
          <a:blip r:embed="rId5" cstate="print"/>
          <a:srcRect l="2382" t="3801" r="2382" b="3801"/>
          <a:stretch>
            <a:fillRect/>
          </a:stretch>
        </p:blipFill>
        <p:spPr>
          <a:xfrm>
            <a:off x="395536" y="1268761"/>
            <a:ext cx="2376264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Знаменитые люди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952" y="494955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5" name="Рисунок 14" descr="2cc96e55793c9747cb78cf44957e9c0b.jpg"/>
          <p:cNvPicPr>
            <a:picLocks noChangeAspect="1"/>
          </p:cNvPicPr>
          <p:nvPr/>
        </p:nvPicPr>
        <p:blipFill>
          <a:blip r:embed="rId3" cstate="print"/>
          <a:srcRect l="28542" r="18755"/>
          <a:stretch>
            <a:fillRect/>
          </a:stretch>
        </p:blipFill>
        <p:spPr>
          <a:xfrm>
            <a:off x="3203847" y="1196753"/>
            <a:ext cx="3008905" cy="3829516"/>
          </a:xfrm>
          <a:prstGeom prst="rect">
            <a:avLst/>
          </a:prstGeom>
        </p:spPr>
      </p:pic>
      <p:pic>
        <p:nvPicPr>
          <p:cNvPr id="16" name="Рисунок 15" descr="f237c37fdc3a526e3fd0b66a2a6071c3.jpeg"/>
          <p:cNvPicPr>
            <a:picLocks noChangeAspect="1"/>
          </p:cNvPicPr>
          <p:nvPr/>
        </p:nvPicPr>
        <p:blipFill>
          <a:blip r:embed="rId4" cstate="print"/>
          <a:srcRect l="27705" t="-2174" r="31759" b="34661"/>
          <a:stretch>
            <a:fillRect/>
          </a:stretch>
        </p:blipFill>
        <p:spPr>
          <a:xfrm>
            <a:off x="6300192" y="1052736"/>
            <a:ext cx="2600638" cy="3888432"/>
          </a:xfrm>
          <a:prstGeom prst="rect">
            <a:avLst/>
          </a:prstGeom>
        </p:spPr>
      </p:pic>
      <p:pic>
        <p:nvPicPr>
          <p:cNvPr id="17" name="Рисунок 16" descr="iurii-gagarin-liotchik-kosmonavt-sssr-geroi-sovetskogo-soiuz.jpg"/>
          <p:cNvPicPr>
            <a:picLocks noChangeAspect="1"/>
          </p:cNvPicPr>
          <p:nvPr/>
        </p:nvPicPr>
        <p:blipFill>
          <a:blip r:embed="rId5" cstate="print"/>
          <a:srcRect l="25588" t="1001" r="31016" b="1001"/>
          <a:stretch>
            <a:fillRect/>
          </a:stretch>
        </p:blipFill>
        <p:spPr>
          <a:xfrm>
            <a:off x="179511" y="1196753"/>
            <a:ext cx="2978373" cy="378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Знаменитые люди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952" y="494955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4869160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Юрий Алексеевич Гагарин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4869160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Канамат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Хусеевич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Боташев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4941168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Коста</a:t>
            </a:r>
            <a:r>
              <a:rPr lang="ru-RU" sz="3200" b="1" dirty="0" smtClean="0"/>
              <a:t> Леванович Хетагуров</a:t>
            </a:r>
            <a:endParaRPr lang="ru-RU" sz="3200" b="1" dirty="0"/>
          </a:p>
        </p:txBody>
      </p:sp>
      <p:pic>
        <p:nvPicPr>
          <p:cNvPr id="15" name="Рисунок 14" descr="2cc96e55793c9747cb78cf44957e9c0b.jpg"/>
          <p:cNvPicPr>
            <a:picLocks noChangeAspect="1"/>
          </p:cNvPicPr>
          <p:nvPr/>
        </p:nvPicPr>
        <p:blipFill>
          <a:blip r:embed="rId3" cstate="print"/>
          <a:srcRect l="28542" r="18755"/>
          <a:stretch>
            <a:fillRect/>
          </a:stretch>
        </p:blipFill>
        <p:spPr>
          <a:xfrm>
            <a:off x="3234708" y="1268760"/>
            <a:ext cx="2885463" cy="3672408"/>
          </a:xfrm>
          <a:prstGeom prst="rect">
            <a:avLst/>
          </a:prstGeom>
        </p:spPr>
      </p:pic>
      <p:pic>
        <p:nvPicPr>
          <p:cNvPr id="16" name="Рисунок 15" descr="f237c37fdc3a526e3fd0b66a2a6071c3.jpeg"/>
          <p:cNvPicPr>
            <a:picLocks noChangeAspect="1"/>
          </p:cNvPicPr>
          <p:nvPr/>
        </p:nvPicPr>
        <p:blipFill>
          <a:blip r:embed="rId4" cstate="print"/>
          <a:srcRect l="27705" t="-2174" r="31759" b="34661"/>
          <a:stretch>
            <a:fillRect/>
          </a:stretch>
        </p:blipFill>
        <p:spPr>
          <a:xfrm>
            <a:off x="6228184" y="1163664"/>
            <a:ext cx="2448272" cy="3771545"/>
          </a:xfrm>
          <a:prstGeom prst="rect">
            <a:avLst/>
          </a:prstGeom>
        </p:spPr>
      </p:pic>
      <p:pic>
        <p:nvPicPr>
          <p:cNvPr id="17" name="Рисунок 16" descr="iurii-gagarin-liotchik-kosmonavt-sssr-geroi-sovetskogo-soiuz.jpg"/>
          <p:cNvPicPr>
            <a:picLocks noChangeAspect="1"/>
          </p:cNvPicPr>
          <p:nvPr/>
        </p:nvPicPr>
        <p:blipFill>
          <a:blip r:embed="rId5" cstate="print"/>
          <a:srcRect l="25588" t="1001" r="31016" b="1001"/>
          <a:stretch>
            <a:fillRect/>
          </a:stretch>
        </p:blipFill>
        <p:spPr>
          <a:xfrm>
            <a:off x="179511" y="1196753"/>
            <a:ext cx="2978373" cy="378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Мудрые мысли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08720"/>
          <a:ext cx="8496944" cy="582614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032448"/>
                <a:gridCol w="4464496"/>
              </a:tblGrid>
              <a:tr h="758631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Нет в мире краше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будь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и сыном своего народа</a:t>
                      </a:r>
                      <a:endParaRPr lang="ru-RU" sz="32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753537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Глупа та птица,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а у ленивого стынет</a:t>
                      </a:r>
                    </a:p>
                  </a:txBody>
                  <a:tcPr/>
                </a:tc>
              </a:tr>
              <a:tr h="1015869">
                <a:tc>
                  <a:txBody>
                    <a:bodyPr/>
                    <a:lstStyle/>
                    <a:p>
                      <a:r>
                        <a:rPr lang="ru-RU" sz="3200" b="1" baseline="0" dirty="0" smtClean="0"/>
                        <a:t>Будь не только сыном своего отца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мечты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не достигнуть</a:t>
                      </a:r>
                      <a:endParaRPr lang="ru-RU" sz="32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0540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Казак скорее умрет ,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Родины нашей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98797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Не работая,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которой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свое гнездо не  мило</a:t>
                      </a:r>
                      <a:endParaRPr lang="ru-RU" sz="32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15869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У прилежного кровь играет,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чем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с родной земли сойдет</a:t>
                      </a:r>
                      <a:endParaRPr lang="ru-RU" sz="32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Мудрые мысли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836712"/>
          <a:ext cx="8496944" cy="586053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8472"/>
                <a:gridCol w="4248472"/>
              </a:tblGrid>
              <a:tr h="79666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Нет в мире краше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Родины нашей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61207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Глупа та птица,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которой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свое гнездо не  мило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61207">
                <a:tc>
                  <a:txBody>
                    <a:bodyPr/>
                    <a:lstStyle/>
                    <a:p>
                      <a:r>
                        <a:rPr lang="ru-RU" sz="3200" b="1" baseline="0" dirty="0" smtClean="0"/>
                        <a:t>Будь не только сыном своего отца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будь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и сыном своего народа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61207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Казак скорее умрет ,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чем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с родной земли сойдет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79666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Не работая,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мечты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не достигнуть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61207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У прилежного кровь играет,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а у ленивого стынет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Мудрые мысли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4800" dirty="0" smtClean="0"/>
              <a:t>   </a:t>
            </a:r>
            <a:r>
              <a:rPr lang="ru-RU" sz="4800" dirty="0" smtClean="0">
                <a:solidFill>
                  <a:srgbClr val="C00000"/>
                </a:solidFill>
              </a:rPr>
              <a:t>«Знатоки народной культуры»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136904" cy="417646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Тот герой, кто за Родину стоит…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Береги землю родимую, как мать …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Чужбина- калина, Родина -…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Русский солдат не знает …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Для Родины своей ни сил ни жизни …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l"/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Мудрые мысли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4800" dirty="0" smtClean="0"/>
              <a:t>  </a:t>
            </a:r>
            <a:r>
              <a:rPr lang="ru-RU" sz="4800" dirty="0" smtClean="0">
                <a:solidFill>
                  <a:srgbClr val="C00000"/>
                </a:solidFill>
              </a:rPr>
              <a:t> «Знатоки народной культуры»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352928" cy="453650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Тот герой, кто за Родину стоит  </a:t>
            </a:r>
            <a:r>
              <a:rPr lang="ru-RU" sz="3600" b="1" dirty="0" smtClean="0">
                <a:solidFill>
                  <a:schemeClr val="tx2"/>
                </a:solidFill>
              </a:rPr>
              <a:t>горой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Береги землю родимую, как мать </a:t>
            </a:r>
            <a:r>
              <a:rPr lang="ru-RU" sz="3600" b="1" dirty="0" smtClean="0">
                <a:solidFill>
                  <a:schemeClr val="tx2"/>
                </a:solidFill>
              </a:rPr>
              <a:t>любимую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Чужбина- калина, Родина -</a:t>
            </a:r>
            <a:r>
              <a:rPr lang="ru-RU" sz="3600" b="1" dirty="0" smtClean="0">
                <a:solidFill>
                  <a:schemeClr val="tx2"/>
                </a:solidFill>
              </a:rPr>
              <a:t>малина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Русский солдат не знает </a:t>
            </a:r>
            <a:r>
              <a:rPr lang="ru-RU" sz="3600" b="1" dirty="0" smtClean="0">
                <a:solidFill>
                  <a:schemeClr val="tx2"/>
                </a:solidFill>
              </a:rPr>
              <a:t>преград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Для Родины своей ни сил ни жизни            не жалей</a:t>
            </a:r>
          </a:p>
          <a:p>
            <a:pPr algn="l"/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5805264"/>
            <a:ext cx="3816424" cy="79208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Озеро Байкал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shamanka_zim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052736"/>
            <a:ext cx="8136904" cy="453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03848" y="5805264"/>
            <a:ext cx="5940152" cy="79208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Тебердинский заповедник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unk3n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028395"/>
            <a:ext cx="7200800" cy="4800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Ассоциации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6904856" cy="367240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Валенки, сандалии, пиала, самовар, балалайка, скрипка, </a:t>
            </a:r>
            <a:r>
              <a:rPr lang="ru-RU" sz="4800" dirty="0" err="1" smtClean="0">
                <a:solidFill>
                  <a:schemeClr val="tx1"/>
                </a:solidFill>
              </a:rPr>
              <a:t>барби</a:t>
            </a:r>
            <a:r>
              <a:rPr lang="ru-RU" sz="4800" dirty="0" smtClean="0">
                <a:solidFill>
                  <a:schemeClr val="tx1"/>
                </a:solidFill>
              </a:rPr>
              <a:t>, матрешка, барабан, </a:t>
            </a:r>
            <a:r>
              <a:rPr lang="ru-RU" sz="4800" dirty="0" err="1" smtClean="0">
                <a:solidFill>
                  <a:schemeClr val="tx1"/>
                </a:solidFill>
              </a:rPr>
              <a:t>лего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5805264"/>
            <a:ext cx="3816424" cy="79208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Родина-мать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2343_270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052736"/>
            <a:ext cx="7272808" cy="4848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5805264"/>
            <a:ext cx="3816424" cy="792088"/>
          </a:xfrm>
        </p:spPr>
        <p:txBody>
          <a:bodyPr>
            <a:normAutofit fontScale="92500"/>
          </a:bodyPr>
          <a:lstStyle/>
          <a:p>
            <a:pPr algn="l"/>
            <a:r>
              <a:rPr lang="ru-RU" sz="3600" b="1" dirty="0" err="1" smtClean="0">
                <a:solidFill>
                  <a:schemeClr val="tx1"/>
                </a:solidFill>
              </a:rPr>
              <a:t>Шоанинский</a:t>
            </a:r>
            <a:r>
              <a:rPr lang="ru-RU" sz="3600" b="1" dirty="0" smtClean="0">
                <a:solidFill>
                  <a:schemeClr val="tx1"/>
                </a:solidFill>
              </a:rPr>
              <a:t> храм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992067_main.jpg"/>
          <p:cNvPicPr>
            <a:picLocks noChangeAspect="1"/>
          </p:cNvPicPr>
          <p:nvPr/>
        </p:nvPicPr>
        <p:blipFill>
          <a:blip r:embed="rId3" cstate="print"/>
          <a:srcRect r="863" b="8556"/>
          <a:stretch>
            <a:fillRect/>
          </a:stretch>
        </p:blipFill>
        <p:spPr>
          <a:xfrm>
            <a:off x="611561" y="1124743"/>
            <a:ext cx="7578826" cy="4664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03848" y="5805264"/>
            <a:ext cx="5328592" cy="792088"/>
          </a:xfrm>
        </p:spPr>
        <p:txBody>
          <a:bodyPr>
            <a:normAutofit fontScale="92500"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Собор Василия Блаженного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yu5uri5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124744"/>
            <a:ext cx="6336704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5805264"/>
            <a:ext cx="3816424" cy="79208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Гора Эльбрус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elbr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3958" y="1052737"/>
            <a:ext cx="7230450" cy="4828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Чудеса большой и малой 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95936" y="5805264"/>
            <a:ext cx="4536504" cy="79208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Озеро </a:t>
            </a:r>
            <a:r>
              <a:rPr lang="ru-RU" sz="3600" b="1" dirty="0" err="1" smtClean="0">
                <a:solidFill>
                  <a:schemeClr val="tx1"/>
                </a:solidFill>
              </a:rPr>
              <a:t>Туманлы</a:t>
            </a:r>
            <a:r>
              <a:rPr lang="ru-RU" sz="3600" b="1" dirty="0" smtClean="0">
                <a:solidFill>
                  <a:schemeClr val="tx1"/>
                </a:solidFill>
              </a:rPr>
              <a:t> -</a:t>
            </a:r>
            <a:r>
              <a:rPr lang="ru-RU" sz="3600" b="1" dirty="0" err="1" smtClean="0">
                <a:solidFill>
                  <a:schemeClr val="tx1"/>
                </a:solidFill>
              </a:rPr>
              <a:t>Кель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4999860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9819" y="1412776"/>
            <a:ext cx="8424362" cy="4032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Раздели слова на группы.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1268760"/>
            <a:ext cx="7858180" cy="3803314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err="1" smtClean="0">
                <a:solidFill>
                  <a:schemeClr val="tx1"/>
                </a:solidFill>
              </a:rPr>
              <a:t>Панёва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</a:rPr>
              <a:t>, </a:t>
            </a:r>
            <a:r>
              <a:rPr lang="ru-RU" sz="4800" b="1" dirty="0" err="1" smtClean="0">
                <a:solidFill>
                  <a:schemeClr val="tx1"/>
                </a:solidFill>
              </a:rPr>
              <a:t>окъа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</a:rPr>
              <a:t>бёрк</a:t>
            </a:r>
            <a:r>
              <a:rPr lang="ru-RU" sz="4800" b="1" dirty="0" smtClean="0">
                <a:solidFill>
                  <a:schemeClr val="tx1"/>
                </a:solidFill>
              </a:rPr>
              <a:t>,  </a:t>
            </a:r>
            <a:r>
              <a:rPr lang="ru-RU" sz="4800" b="1" dirty="0" err="1" smtClean="0">
                <a:solidFill>
                  <a:schemeClr val="tx1"/>
                </a:solidFill>
              </a:rPr>
              <a:t>кямар</a:t>
            </a:r>
            <a:r>
              <a:rPr lang="ru-RU" sz="4800" b="1" dirty="0" smtClean="0">
                <a:solidFill>
                  <a:schemeClr val="tx1"/>
                </a:solidFill>
              </a:rPr>
              <a:t>, душегрея, </a:t>
            </a:r>
            <a:r>
              <a:rPr lang="ru-RU" sz="4800" b="1" dirty="0" err="1" smtClean="0">
                <a:solidFill>
                  <a:schemeClr val="tx1"/>
                </a:solidFill>
              </a:rPr>
              <a:t>епанечка</a:t>
            </a:r>
            <a:r>
              <a:rPr lang="ru-RU" sz="4800" b="1" dirty="0" smtClean="0">
                <a:solidFill>
                  <a:schemeClr val="tx1"/>
                </a:solidFill>
              </a:rPr>
              <a:t>, </a:t>
            </a:r>
            <a:r>
              <a:rPr lang="ru-RU" sz="4800" b="1" dirty="0" err="1" smtClean="0">
                <a:solidFill>
                  <a:schemeClr val="tx1"/>
                </a:solidFill>
              </a:rPr>
              <a:t>чабыры</a:t>
            </a:r>
            <a:r>
              <a:rPr lang="ru-RU" sz="4800" b="1" dirty="0" smtClean="0">
                <a:solidFill>
                  <a:schemeClr val="tx1"/>
                </a:solidFill>
              </a:rPr>
              <a:t>, коты, чекмень,  </a:t>
            </a:r>
            <a:r>
              <a:rPr lang="ru-RU" sz="4800" b="1" dirty="0" err="1" smtClean="0">
                <a:solidFill>
                  <a:schemeClr val="tx1"/>
                </a:solidFill>
              </a:rPr>
              <a:t>тюйме</a:t>
            </a:r>
            <a:r>
              <a:rPr lang="ru-RU" sz="4800" b="1" dirty="0" smtClean="0">
                <a:solidFill>
                  <a:schemeClr val="tx1"/>
                </a:solidFill>
              </a:rPr>
              <a:t>, сарафан, кокошник, </a:t>
            </a:r>
            <a:r>
              <a:rPr lang="ru-RU" sz="4800" b="1" dirty="0" err="1" smtClean="0">
                <a:solidFill>
                  <a:schemeClr val="tx1"/>
                </a:solidFill>
              </a:rPr>
              <a:t>чилле</a:t>
            </a:r>
            <a:r>
              <a:rPr lang="ru-RU" sz="4800" b="1" dirty="0" smtClean="0">
                <a:solidFill>
                  <a:schemeClr val="tx1"/>
                </a:solidFill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</a:rPr>
              <a:t>джаулукъ</a:t>
            </a:r>
            <a:r>
              <a:rPr lang="ru-RU" sz="4800" b="1" dirty="0" smtClean="0">
                <a:solidFill>
                  <a:schemeClr val="tx1"/>
                </a:solidFill>
              </a:rPr>
              <a:t>.</a:t>
            </a:r>
            <a:endParaRPr lang="ru-RU" sz="4800" dirty="0" smtClean="0">
              <a:solidFill>
                <a:schemeClr val="tx1"/>
              </a:solidFill>
            </a:endParaRPr>
          </a:p>
          <a:p>
            <a:pPr algn="l"/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Раздели слова на группы.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1643050"/>
            <a:ext cx="7858180" cy="3571900"/>
          </a:xfrm>
        </p:spPr>
        <p:txBody>
          <a:bodyPr>
            <a:normAutofit/>
          </a:bodyPr>
          <a:lstStyle/>
          <a:p>
            <a:pPr marL="742950" indent="-742950" algn="l">
              <a:buAutoNum type="arabicPeriod"/>
            </a:pPr>
            <a:r>
              <a:rPr lang="ru-RU" sz="4000" b="1" dirty="0" err="1" smtClean="0">
                <a:solidFill>
                  <a:schemeClr val="tx2"/>
                </a:solidFill>
              </a:rPr>
              <a:t>Панёва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, душегрея, </a:t>
            </a:r>
            <a:r>
              <a:rPr lang="ru-RU" sz="4000" b="1" dirty="0" err="1" smtClean="0">
                <a:solidFill>
                  <a:schemeClr val="tx2"/>
                </a:solidFill>
              </a:rPr>
              <a:t>епанечка</a:t>
            </a:r>
            <a:r>
              <a:rPr lang="ru-RU" sz="4000" b="1" dirty="0" smtClean="0">
                <a:solidFill>
                  <a:schemeClr val="tx2"/>
                </a:solidFill>
              </a:rPr>
              <a:t>, коты, сарафан, кокошник. </a:t>
            </a:r>
          </a:p>
          <a:p>
            <a:pPr marL="742950" indent="-742950" algn="l">
              <a:buAutoNum type="arabicPeriod"/>
            </a:pP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Чилле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джаулукъ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окъа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бёрк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кямар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чабыры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тюйме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, чекмень.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640960" cy="12241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Элементы русского национального костюма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krasnoesuzoromizhiletkoj-1200x1000.jpg"/>
          <p:cNvPicPr>
            <a:picLocks noChangeAspect="1"/>
          </p:cNvPicPr>
          <p:nvPr/>
        </p:nvPicPr>
        <p:blipFill>
          <a:blip r:embed="rId3" cstate="print"/>
          <a:srcRect l="1007" t="17501" r="72743" b="17400"/>
          <a:stretch>
            <a:fillRect/>
          </a:stretch>
        </p:blipFill>
        <p:spPr>
          <a:xfrm>
            <a:off x="432701" y="980728"/>
            <a:ext cx="2578351" cy="5328592"/>
          </a:xfrm>
          <a:prstGeom prst="rect">
            <a:avLst/>
          </a:prstGeom>
        </p:spPr>
      </p:pic>
      <p:pic>
        <p:nvPicPr>
          <p:cNvPr id="7" name="Рисунок 6" descr="49_etnograf0141.jpg"/>
          <p:cNvPicPr>
            <a:picLocks noChangeAspect="1"/>
          </p:cNvPicPr>
          <p:nvPr/>
        </p:nvPicPr>
        <p:blipFill>
          <a:blip r:embed="rId4" cstate="print"/>
          <a:srcRect l="24800" t="12191" r="20863" b="7465"/>
          <a:stretch>
            <a:fillRect/>
          </a:stretch>
        </p:blipFill>
        <p:spPr>
          <a:xfrm>
            <a:off x="3275856" y="4293096"/>
            <a:ext cx="2118941" cy="2088232"/>
          </a:xfrm>
          <a:prstGeom prst="rect">
            <a:avLst/>
          </a:prstGeom>
        </p:spPr>
      </p:pic>
      <p:pic>
        <p:nvPicPr>
          <p:cNvPr id="8" name="Рисунок 7" descr="91b30805b8cadcde17e97abeeadz--russkij-stil-kokoshnik-kupol.jpg"/>
          <p:cNvPicPr>
            <a:picLocks noChangeAspect="1"/>
          </p:cNvPicPr>
          <p:nvPr/>
        </p:nvPicPr>
        <p:blipFill>
          <a:blip r:embed="rId5" cstate="print"/>
          <a:srcRect l="3856" t="2751" r="2641" b="3801"/>
          <a:stretch>
            <a:fillRect/>
          </a:stretch>
        </p:blipFill>
        <p:spPr>
          <a:xfrm>
            <a:off x="3131840" y="1484784"/>
            <a:ext cx="2305874" cy="2665231"/>
          </a:xfrm>
          <a:prstGeom prst="rect">
            <a:avLst/>
          </a:prstGeom>
        </p:spPr>
      </p:pic>
      <p:pic>
        <p:nvPicPr>
          <p:cNvPr id="9" name="Рисунок 8" descr="abf0775bcd0182a707b24.jpg"/>
          <p:cNvPicPr>
            <a:picLocks noChangeAspect="1"/>
          </p:cNvPicPr>
          <p:nvPr/>
        </p:nvPicPr>
        <p:blipFill>
          <a:blip r:embed="rId6" cstate="print"/>
          <a:srcRect l="29066" t="2751" r="28229"/>
          <a:stretch>
            <a:fillRect/>
          </a:stretch>
        </p:blipFill>
        <p:spPr>
          <a:xfrm>
            <a:off x="6228184" y="3212976"/>
            <a:ext cx="1944216" cy="3530838"/>
          </a:xfrm>
          <a:prstGeom prst="rect">
            <a:avLst/>
          </a:prstGeom>
        </p:spPr>
      </p:pic>
      <p:pic>
        <p:nvPicPr>
          <p:cNvPr id="10" name="Рисунок 9" descr="slide-7.jpg"/>
          <p:cNvPicPr>
            <a:picLocks noChangeAspect="1"/>
          </p:cNvPicPr>
          <p:nvPr/>
        </p:nvPicPr>
        <p:blipFill>
          <a:blip r:embed="rId7" cstate="print"/>
          <a:srcRect l="2704" t="13038" r="53461" b="45380"/>
          <a:stretch>
            <a:fillRect/>
          </a:stretch>
        </p:blipFill>
        <p:spPr>
          <a:xfrm>
            <a:off x="5724128" y="908720"/>
            <a:ext cx="2981665" cy="2118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8678768" cy="622422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Карачаевский национальный костюм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C:\Users\User\Downloads\ккккккккккккккккккккккккк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85794"/>
            <a:ext cx="5491633" cy="5955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Знаменательные даты России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1196752"/>
          <a:ext cx="7848872" cy="439248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924436"/>
                <a:gridCol w="3924436"/>
              </a:tblGrid>
              <a:tr h="7320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22 августа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12 июня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9 мая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4 ноября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21 февраля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12  апреля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Ассоциации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_________________4fdc688dc4cce-500x500.jpg"/>
          <p:cNvPicPr>
            <a:picLocks noChangeAspect="1"/>
          </p:cNvPicPr>
          <p:nvPr/>
        </p:nvPicPr>
        <p:blipFill>
          <a:blip r:embed="rId3" cstate="print"/>
          <a:srcRect l="13522" t="3678" r="17677" b="3440"/>
          <a:stretch>
            <a:fillRect/>
          </a:stretch>
        </p:blipFill>
        <p:spPr>
          <a:xfrm flipH="1">
            <a:off x="467544" y="1124744"/>
            <a:ext cx="1706856" cy="2304256"/>
          </a:xfrm>
          <a:prstGeom prst="rect">
            <a:avLst/>
          </a:prstGeom>
        </p:spPr>
      </p:pic>
      <p:pic>
        <p:nvPicPr>
          <p:cNvPr id="6" name="Рисунок 5" descr="500x500.2595d9a47f952654.jpg"/>
          <p:cNvPicPr>
            <a:picLocks noChangeAspect="1"/>
          </p:cNvPicPr>
          <p:nvPr/>
        </p:nvPicPr>
        <p:blipFill>
          <a:blip r:embed="rId4" cstate="print"/>
          <a:srcRect l="19761" t="4595" r="24296" b="4595"/>
          <a:stretch>
            <a:fillRect/>
          </a:stretch>
        </p:blipFill>
        <p:spPr>
          <a:xfrm>
            <a:off x="2987824" y="1268760"/>
            <a:ext cx="2016224" cy="2179702"/>
          </a:xfrm>
          <a:prstGeom prst="rect">
            <a:avLst/>
          </a:prstGeom>
        </p:spPr>
      </p:pic>
      <p:pic>
        <p:nvPicPr>
          <p:cNvPr id="7" name="Рисунок 6" descr="3we15rot7teepecg5cqp807xrwgxvakw.jpeg"/>
          <p:cNvPicPr>
            <a:picLocks noChangeAspect="1"/>
          </p:cNvPicPr>
          <p:nvPr/>
        </p:nvPicPr>
        <p:blipFill>
          <a:blip r:embed="rId5" cstate="print"/>
          <a:srcRect l="11839" t="4421" r="11840" b="2849"/>
          <a:stretch>
            <a:fillRect/>
          </a:stretch>
        </p:blipFill>
        <p:spPr>
          <a:xfrm>
            <a:off x="5724128" y="1340768"/>
            <a:ext cx="2567879" cy="2047363"/>
          </a:xfrm>
          <a:prstGeom prst="rect">
            <a:avLst/>
          </a:prstGeom>
        </p:spPr>
      </p:pic>
      <p:pic>
        <p:nvPicPr>
          <p:cNvPr id="8" name="Рисунок 7" descr="DSC03577.jpg"/>
          <p:cNvPicPr>
            <a:picLocks noChangeAspect="1"/>
          </p:cNvPicPr>
          <p:nvPr/>
        </p:nvPicPr>
        <p:blipFill>
          <a:blip r:embed="rId6" cstate="print"/>
          <a:srcRect l="5123" t="1701" r="2131" b="2751"/>
          <a:stretch>
            <a:fillRect/>
          </a:stretch>
        </p:blipFill>
        <p:spPr>
          <a:xfrm>
            <a:off x="6660232" y="3861048"/>
            <a:ext cx="1864295" cy="2736304"/>
          </a:xfrm>
          <a:prstGeom prst="rect">
            <a:avLst/>
          </a:prstGeom>
        </p:spPr>
      </p:pic>
      <p:pic>
        <p:nvPicPr>
          <p:cNvPr id="9" name="Рисунок 8" descr="97419-bear-iphone-background-bear-wallpaper.jpg"/>
          <p:cNvPicPr>
            <a:picLocks noChangeAspect="1"/>
          </p:cNvPicPr>
          <p:nvPr/>
        </p:nvPicPr>
        <p:blipFill>
          <a:blip r:embed="rId7" cstate="print"/>
          <a:srcRect l="-399" t="19550" r="16400" b="18501"/>
          <a:stretch>
            <a:fillRect/>
          </a:stretch>
        </p:blipFill>
        <p:spPr>
          <a:xfrm>
            <a:off x="3923928" y="3861048"/>
            <a:ext cx="2032090" cy="2664296"/>
          </a:xfrm>
          <a:prstGeom prst="rect">
            <a:avLst/>
          </a:prstGeom>
        </p:spPr>
      </p:pic>
      <p:pic>
        <p:nvPicPr>
          <p:cNvPr id="10" name="Рисунок 9" descr="sazhency-bereza.jpg"/>
          <p:cNvPicPr>
            <a:picLocks noChangeAspect="1"/>
          </p:cNvPicPr>
          <p:nvPr/>
        </p:nvPicPr>
        <p:blipFill>
          <a:blip r:embed="rId8" cstate="print"/>
          <a:srcRect l="17577" t="2751" r="21807" b="10101"/>
          <a:stretch>
            <a:fillRect/>
          </a:stretch>
        </p:blipFill>
        <p:spPr>
          <a:xfrm>
            <a:off x="1403648" y="3861048"/>
            <a:ext cx="158417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1152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Знаменательные даты России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3568" y="1124744"/>
          <a:ext cx="7992888" cy="499743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59841"/>
                <a:gridCol w="5133047"/>
              </a:tblGrid>
              <a:tr h="106001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22 августа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День Государственного флага Российской Федерации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717192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12 июня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День России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70372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9 мая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День Победы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750345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4 ноября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День народного единства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7318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21 февраля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Международный день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</a:rPr>
                        <a:t> родного языка в России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21282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12  апреля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День космонавтики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5470376" cy="1442591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Черный ящик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2492896"/>
            <a:ext cx="8424936" cy="41044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России это появилось в 17 веке и означало грамоту для послов. Обладатели ее получали большие привилегии. Лет через сто его стали иметь крестьяне, тех, кто не имел, иначе беглых , власти ловили и возвращали помещикам. В конце 19-начале 20 вв. он стал разнообразным и временным. Ликвидировали его в 1918 г, вернули в 1932 году, но для всех с 1974 г. стал обязательным и одинаковым.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g13.jpg"/>
          <p:cNvPicPr>
            <a:picLocks noChangeAspect="1"/>
          </p:cNvPicPr>
          <p:nvPr/>
        </p:nvPicPr>
        <p:blipFill>
          <a:blip r:embed="rId3" cstate="print"/>
          <a:srcRect l="24013" t="15351" r="8656" b="18500"/>
          <a:stretch>
            <a:fillRect/>
          </a:stretch>
        </p:blipFill>
        <p:spPr>
          <a:xfrm>
            <a:off x="5724128" y="188640"/>
            <a:ext cx="3240359" cy="2387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5470376" cy="1442591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Черный ящик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img13.jpg"/>
          <p:cNvPicPr>
            <a:picLocks noChangeAspect="1"/>
          </p:cNvPicPr>
          <p:nvPr/>
        </p:nvPicPr>
        <p:blipFill>
          <a:blip r:embed="rId3" cstate="print"/>
          <a:srcRect l="24013" t="15351" r="8656" b="18500"/>
          <a:stretch>
            <a:fillRect/>
          </a:stretch>
        </p:blipFill>
        <p:spPr>
          <a:xfrm>
            <a:off x="5446383" y="188640"/>
            <a:ext cx="3615830" cy="2664296"/>
          </a:xfrm>
          <a:prstGeom prst="rect">
            <a:avLst/>
          </a:prstGeom>
        </p:spPr>
      </p:pic>
      <p:pic>
        <p:nvPicPr>
          <p:cNvPr id="8" name="Рисунок 7" descr="1556709362_ruspa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060848"/>
            <a:ext cx="6328590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568952" cy="56886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«Правильное воспитание – это наша счастливая старость, плохое воспитание – это наше будущее горе, это наши слёзы, это наша вина перед другими людьми, перед всей страной». </a:t>
            </a:r>
            <a:br>
              <a:rPr lang="ru-RU" sz="4000" b="1" dirty="0" smtClean="0">
                <a:solidFill>
                  <a:schemeClr val="tx2"/>
                </a:solidFill>
              </a:rPr>
            </a:br>
            <a:r>
              <a:rPr lang="ru-RU" sz="4000" b="1" dirty="0" smtClean="0">
                <a:solidFill>
                  <a:schemeClr val="tx2"/>
                </a:solidFill>
              </a:rPr>
              <a:t>А. С. Макаренко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1-5-679x1024.jpg"/>
          <p:cNvPicPr>
            <a:picLocks noChangeAspect="1"/>
          </p:cNvPicPr>
          <p:nvPr/>
        </p:nvPicPr>
        <p:blipFill>
          <a:blip r:embed="rId3" cstate="print"/>
          <a:srcRect l="3303" t="2261" b="12310"/>
          <a:stretch>
            <a:fillRect/>
          </a:stretch>
        </p:blipFill>
        <p:spPr>
          <a:xfrm>
            <a:off x="6588224" y="3645023"/>
            <a:ext cx="2323790" cy="3096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29614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Рефлексия 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344816" cy="415401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Сегодняшний мастер-класс помог мне убедиться…</a:t>
            </a:r>
          </a:p>
          <a:p>
            <a:pPr algn="l"/>
            <a:r>
              <a:rPr lang="ru-RU" sz="4000" b="1" dirty="0" smtClean="0">
                <a:solidFill>
                  <a:srgbClr val="0070C0"/>
                </a:solidFill>
              </a:rPr>
              <a:t>Выполнять задания мне помогало…</a:t>
            </a:r>
          </a:p>
          <a:p>
            <a:pPr algn="l"/>
            <a:r>
              <a:rPr lang="ru-RU" sz="4000" b="1" dirty="0" smtClean="0">
                <a:solidFill>
                  <a:srgbClr val="FF0000"/>
                </a:solidFill>
              </a:rPr>
              <a:t>В ходе мастер-класса мне было…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Угадай право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6904856" cy="3672408"/>
          </a:xfrm>
        </p:spPr>
        <p:txBody>
          <a:bodyPr>
            <a:noAutofit/>
          </a:bodyPr>
          <a:lstStyle/>
          <a:p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500463265315004632593kak-lvenok-i-cherepaha-peli-pesnyu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196752"/>
            <a:ext cx="7346114" cy="5096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Угадай право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6904856" cy="3672408"/>
          </a:xfrm>
        </p:spPr>
        <p:txBody>
          <a:bodyPr>
            <a:noAutofit/>
          </a:bodyPr>
          <a:lstStyle/>
          <a:p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weiro9fcDZ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271587"/>
            <a:ext cx="7200800" cy="5037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Угадай право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6904856" cy="3672408"/>
          </a:xfrm>
        </p:spPr>
        <p:txBody>
          <a:bodyPr>
            <a:noAutofit/>
          </a:bodyPr>
          <a:lstStyle/>
          <a:p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8454986" cy="5368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Угадай право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6904856" cy="3672408"/>
          </a:xfrm>
        </p:spPr>
        <p:txBody>
          <a:bodyPr>
            <a:noAutofit/>
          </a:bodyPr>
          <a:lstStyle/>
          <a:p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a2b136fb409baaafd195a553f1832e8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79129"/>
            <a:ext cx="7704856" cy="511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Угадай право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3e5ff1c84b6ab792f29c6d32f863ef5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196752"/>
            <a:ext cx="7128792" cy="4844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513179_41-p-fon-dlya-prezentatsii-na-patrioticheskuyu-44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Угадай право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lyagushka-puteshestvennitsa-2-x-7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340768"/>
            <a:ext cx="5184576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561</Words>
  <Application>Microsoft Office PowerPoint</Application>
  <PresentationFormat>Экран (4:3)</PresentationFormat>
  <Paragraphs>112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Мастер-класс «Формирование поликультурного воспитания учащихся через различные приемы и методы»</vt:lpstr>
      <vt:lpstr>Ассоциации </vt:lpstr>
      <vt:lpstr>Ассоциации </vt:lpstr>
      <vt:lpstr>Угадай право</vt:lpstr>
      <vt:lpstr>Угадай право</vt:lpstr>
      <vt:lpstr>Угадай право</vt:lpstr>
      <vt:lpstr>Угадай право</vt:lpstr>
      <vt:lpstr>Угадай право</vt:lpstr>
      <vt:lpstr>Угадай право</vt:lpstr>
      <vt:lpstr>Знаменитые люди</vt:lpstr>
      <vt:lpstr>Знаменитые люди</vt:lpstr>
      <vt:lpstr>Знаменитые люди</vt:lpstr>
      <vt:lpstr>Знаменитые люди</vt:lpstr>
      <vt:lpstr>Мудрые мысли</vt:lpstr>
      <vt:lpstr>Мудрые мысли</vt:lpstr>
      <vt:lpstr>Мудрые мысли    «Знатоки народной культуры» </vt:lpstr>
      <vt:lpstr>Мудрые мысли    «Знатоки народной культуры» </vt:lpstr>
      <vt:lpstr>Чудеса большой и малой Родины</vt:lpstr>
      <vt:lpstr>Чудеса большой и малой Родины</vt:lpstr>
      <vt:lpstr>Чудеса большой и малой Родины</vt:lpstr>
      <vt:lpstr>Чудеса большой и малой Родины</vt:lpstr>
      <vt:lpstr>Чудеса большой и малой Родины</vt:lpstr>
      <vt:lpstr>Чудеса большой и малой Родины</vt:lpstr>
      <vt:lpstr>Чудеса большой и малой Родины</vt:lpstr>
      <vt:lpstr> Раздели слова на группы.</vt:lpstr>
      <vt:lpstr> Раздели слова на группы.</vt:lpstr>
      <vt:lpstr> </vt:lpstr>
      <vt:lpstr> </vt:lpstr>
      <vt:lpstr>Знаменательные даты России</vt:lpstr>
      <vt:lpstr>Знаменательные даты России</vt:lpstr>
      <vt:lpstr>Черный ящик</vt:lpstr>
      <vt:lpstr>Черный ящик</vt:lpstr>
      <vt:lpstr>«Правильное воспитание – это наша счастливая старость, плохое воспитание – это наше будущее горе, это наши слёзы, это наша вина перед другими людьми, перед всей страной».  А. С. Макаренко 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нравственно-патриотическому воспитанию школьников</dc:title>
  <dc:creator>Наталья</dc:creator>
  <cp:lastModifiedBy>Наталья</cp:lastModifiedBy>
  <cp:revision>36</cp:revision>
  <dcterms:created xsi:type="dcterms:W3CDTF">2022-10-18T13:01:09Z</dcterms:created>
  <dcterms:modified xsi:type="dcterms:W3CDTF">2022-10-27T17:37:27Z</dcterms:modified>
</cp:coreProperties>
</file>