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69" r:id="rId4"/>
    <p:sldId id="257" r:id="rId5"/>
    <p:sldId id="270" r:id="rId6"/>
    <p:sldId id="259" r:id="rId7"/>
    <p:sldId id="258" r:id="rId8"/>
    <p:sldId id="260" r:id="rId9"/>
    <p:sldId id="261" r:id="rId10"/>
    <p:sldId id="271" r:id="rId11"/>
    <p:sldId id="262" r:id="rId12"/>
    <p:sldId id="264" r:id="rId13"/>
    <p:sldId id="263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6"/>
            <a:ext cx="8640960" cy="11410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Муниципальное бюджетное дошкольное образовательное учреждение общеразвивающего вида с приоритетным осуществлением деятельности по физическому развитию детей «Детский сад №16 «Родничок</a:t>
            </a:r>
            <a:r>
              <a:rPr lang="ru-RU" sz="1600" b="1" dirty="0" smtClean="0"/>
              <a:t>»</a:t>
            </a:r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ФИНАНСОВАЯ </a:t>
            </a:r>
            <a:r>
              <a:rPr lang="ru-RU" sz="2400" b="1" dirty="0"/>
              <a:t>ГРАМОТНОСТЬ В ДОУ </a:t>
            </a:r>
            <a:endParaRPr lang="ru-RU" sz="2400" b="1" dirty="0" smtClean="0"/>
          </a:p>
          <a:p>
            <a:pPr algn="ctr"/>
            <a:r>
              <a:rPr lang="ru-RU" sz="1600" b="1" dirty="0"/>
              <a:t>ч</a:t>
            </a:r>
            <a:r>
              <a:rPr lang="ru-RU" sz="1600" b="1" dirty="0" smtClean="0"/>
              <a:t>ерез реализацию  проекта </a:t>
            </a:r>
          </a:p>
          <a:p>
            <a:pPr algn="ctr"/>
            <a:r>
              <a:rPr lang="ru-RU" sz="2400" b="1" dirty="0" smtClean="0"/>
              <a:t>«</a:t>
            </a:r>
            <a:r>
              <a:rPr lang="ru-RU" sz="2400" b="1" dirty="0"/>
              <a:t>Тропинка в мир экономики</a:t>
            </a:r>
            <a:r>
              <a:rPr lang="ru-RU" sz="2400" b="1" dirty="0" smtClean="0"/>
              <a:t>»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Андреева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Алла Михайловна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старший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воспитатель,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Маркова Оксана Викторовна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воспитатель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МБДОУ№16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algn="ctr"/>
            <a:endParaRPr lang="ru-RU" sz="24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</p:txBody>
      </p:sp>
      <p:pic>
        <p:nvPicPr>
          <p:cNvPr id="5" name="Рисунок 4" descr="C:\Users\User\Desktop\1643015629_44-papik-pro-p-risunok-na-temu-finansovaya-gramotnost-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4176464" cy="2952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01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129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:\Users\1\Desktop\IMG_20221102_091855_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Новая папка\IMG_20220919_14381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Новая папка\IMG_20220922_085153_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76672"/>
            <a:ext cx="27718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Новая папка\IMG-20221102-WA000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324036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Новая папка\IMG-20221102-WA000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223224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1\Desktop\Новая папка\IMG-20221102-WA0001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996952"/>
            <a:ext cx="223224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ownloads\IMG_20220415_152951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244827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1\Desktop\фото сад 1\IMG_20220919_153122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374441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1\Desktop\IMG_20221101_16035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Новая папка\IMG_20220922_08554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76672"/>
            <a:ext cx="259228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Новая папка\2022-11-02_10-16-53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789040"/>
            <a:ext cx="403244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92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029_16115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2736304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Desktop\Новая папка\IMG_20221024_16185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207119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Новая папка\IMG_20221024_16184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192834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Новая папка\IMG_20221006_16100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6672"/>
            <a:ext cx="21602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Новая папка\IMG_20220218_153335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27363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1\Desktop\Новая папка\IMG_20220922_085359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8083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73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20221102_094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600400" cy="53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G_20221102_0921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672408" cy="551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1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052736"/>
            <a:ext cx="669674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пасибо за внимание!</a:t>
            </a:r>
          </a:p>
          <a:p>
            <a:pPr algn="ctr"/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</a:rPr>
              <a:t>Всем финансового процветания!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821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7.pngegg.com/pngimages/428/652/png-clipart-music-lesson-class-music-education-singing-music-text-teacher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4143949" cy="236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catherineasquithgallery.com/uploads/posts/2021-03/1614593694_11-p-kniga-na-belom-fone-kartinki-2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3779912" cy="264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honoteka.org/uploads/posts/2021-05/1621828927_25-phonoteka_org-p-mirovaya-ekonomika-fon-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4248472" cy="265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0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77072"/>
            <a:ext cx="8208912" cy="1438096"/>
          </a:xfrm>
        </p:spPr>
        <p:txBody>
          <a:bodyPr/>
          <a:lstStyle/>
          <a:p>
            <a:r>
              <a:rPr lang="ru-RU" sz="4800" dirty="0"/>
              <a:t>Бережливость – важный источник благосостояния</a:t>
            </a:r>
            <a:br>
              <a:rPr lang="ru-RU" sz="4800" dirty="0"/>
            </a:br>
            <a:r>
              <a:rPr lang="ru-RU" sz="4400" dirty="0"/>
              <a:t>Цицерон</a:t>
            </a:r>
            <a:br>
              <a:rPr lang="ru-RU" sz="4400" dirty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6480720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26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8712968" cy="990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/>
              <a:t>Актуальность</a:t>
            </a:r>
            <a:r>
              <a:rPr lang="ru-RU" sz="2400" b="1" dirty="0" smtClean="0"/>
              <a:t>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 просвещения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в том, чтобы за счет применения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видов деятельности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направленности максимально полно использовать интерес детей в мир экономики, расширять их представления об окружающем мире и о финансовых потребностях.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163854"/>
            <a:ext cx="3305472" cy="260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12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магнитный диск 3"/>
          <p:cNvSpPr/>
          <p:nvPr/>
        </p:nvSpPr>
        <p:spPr>
          <a:xfrm>
            <a:off x="467544" y="260648"/>
            <a:ext cx="1242138" cy="230425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90236" y="1223754"/>
            <a:ext cx="68742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Считают, что необходимо  начинать экономическое </a:t>
            </a:r>
            <a:r>
              <a:rPr lang="ru-RU" sz="2800" dirty="0"/>
              <a:t>воспитание </a:t>
            </a:r>
            <a:r>
              <a:rPr lang="ru-RU" sz="2800" dirty="0" smtClean="0"/>
              <a:t> ребенка в ДОУ</a:t>
            </a:r>
          </a:p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412776"/>
            <a:ext cx="1242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  </a:t>
            </a:r>
            <a:r>
              <a:rPr lang="ru-RU" sz="3200" b="1" dirty="0" smtClean="0">
                <a:solidFill>
                  <a:schemeClr val="bg1"/>
                </a:solidFill>
              </a:rPr>
              <a:t>68</a:t>
            </a:r>
            <a:r>
              <a:rPr lang="ru-RU" sz="2400" b="1" dirty="0" smtClean="0">
                <a:solidFill>
                  <a:schemeClr val="bg1"/>
                </a:solidFill>
              </a:rPr>
              <a:t>%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Блок-схема: магнитный диск 6"/>
          <p:cNvSpPr/>
          <p:nvPr/>
        </p:nvSpPr>
        <p:spPr>
          <a:xfrm rot="10800000" flipH="1" flipV="1">
            <a:off x="465304" y="2866584"/>
            <a:ext cx="1262380" cy="164253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04200" y="3017265"/>
            <a:ext cx="68742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Тема не понятна для детей и неинтересна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3687851"/>
            <a:ext cx="1026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27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%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 rot="10800000" flipH="1" flipV="1">
            <a:off x="434323" y="5445224"/>
            <a:ext cx="1262381" cy="99446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90236" y="5562238"/>
            <a:ext cx="6658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Не актуально экономическое воспитание в ДОУ</a:t>
            </a:r>
            <a:endParaRPr lang="ru-RU" sz="28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6039291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5%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10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Проект «Тропинка </a:t>
            </a:r>
            <a:r>
              <a:rPr lang="ru-RU" sz="2400" b="1" dirty="0"/>
              <a:t>в мир экономики</a:t>
            </a:r>
            <a:r>
              <a:rPr lang="ru-RU" sz="2400" b="1" dirty="0" smtClean="0"/>
              <a:t>»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</p:txBody>
      </p:sp>
      <p:pic>
        <p:nvPicPr>
          <p:cNvPr id="5" name="Рисунок 4" descr="C:\Users\User\Desktop\1643015627_41-papik-pro-p-risunok-na-temu-finansovaya-gramotnost-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3096343" cy="2477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331238"/>
            <a:ext cx="309634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331238"/>
            <a:ext cx="2736304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331238"/>
            <a:ext cx="2592288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4583723" y="3097852"/>
            <a:ext cx="0" cy="9989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341967" y="1988840"/>
            <a:ext cx="2016224" cy="19299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187626" y="2060848"/>
            <a:ext cx="1872206" cy="19990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86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784976" cy="13111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Цель : </a:t>
            </a:r>
            <a:r>
              <a:rPr lang="ru-RU" sz="2400" dirty="0" smtClean="0"/>
              <a:t>формирование основ финансовой грамотности у детей старшего дошкольного возраста</a:t>
            </a:r>
            <a:endParaRPr lang="ru-RU" sz="2400" dirty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400" dirty="0"/>
              <a:t>- </a:t>
            </a:r>
            <a:r>
              <a:rPr lang="ru-RU" sz="2400" dirty="0" smtClean="0"/>
              <a:t>формировать  правильное  отношение к </a:t>
            </a:r>
            <a:r>
              <a:rPr lang="ru-RU" sz="2400" dirty="0"/>
              <a:t>деньгам  как предмету жизненной необходимости;</a:t>
            </a:r>
          </a:p>
          <a:p>
            <a:r>
              <a:rPr lang="ru-RU" sz="2400" dirty="0"/>
              <a:t>- помочь детям  осознать взаимосвязь «труд – продукт – деньги»;</a:t>
            </a:r>
          </a:p>
          <a:p>
            <a:r>
              <a:rPr lang="ru-RU" sz="2400" dirty="0"/>
              <a:t>- учить детей правильно определять собственные финансовые возможности;</a:t>
            </a:r>
          </a:p>
          <a:p>
            <a:r>
              <a:rPr lang="ru-RU" sz="2400" dirty="0"/>
              <a:t>- учить уважать людей, которые  трудятся и честно зарабатывают деньги;</a:t>
            </a:r>
          </a:p>
          <a:p>
            <a:r>
              <a:rPr lang="ru-RU" sz="2400" dirty="0"/>
              <a:t>- развивать умение самостоятельно находить   решение  финансовых ситуаций  посредством игровых действий;</a:t>
            </a:r>
          </a:p>
          <a:p>
            <a:r>
              <a:rPr lang="ru-RU" sz="2400" dirty="0" smtClean="0"/>
              <a:t>- повысить </a:t>
            </a:r>
            <a:r>
              <a:rPr lang="ru-RU" sz="2400" dirty="0"/>
              <a:t>профессиональную  компетентность в вопросах финансовой грамотности педагогов</a:t>
            </a:r>
            <a:r>
              <a:rPr lang="ru-RU" sz="2400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18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инансовая грамотность\фото фин грамотность\IMG_20221014_131557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644008" cy="34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\Desktop\финансовая грамотность\фото фин грамотность\IMG_20220921_1331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283968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07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191690"/>
              </p:ext>
            </p:extLst>
          </p:nvPr>
        </p:nvGraphicFramePr>
        <p:xfrm>
          <a:off x="13776" y="404663"/>
          <a:ext cx="8950712" cy="41219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744"/>
                <a:gridCol w="720080"/>
                <a:gridCol w="2232248"/>
                <a:gridCol w="1502535"/>
                <a:gridCol w="1712687"/>
                <a:gridCol w="1465298"/>
                <a:gridCol w="1080120"/>
              </a:tblGrid>
              <a:tr h="28087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Знания о потребностях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Знания о деньгах и цене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Знания в области производства  и связанных с ним вопросов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Знания в области нравственно – этической сферы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Уровень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8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Амина 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8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Айбике Б.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 rot="10800000" flipV="1">
            <a:off x="683568" y="4667366"/>
            <a:ext cx="61744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Всего  -25 детей</a:t>
            </a:r>
          </a:p>
          <a:p>
            <a:r>
              <a:rPr lang="ru-RU" sz="2800" dirty="0"/>
              <a:t>Высокий уровень – 0%</a:t>
            </a:r>
          </a:p>
          <a:p>
            <a:r>
              <a:rPr lang="ru-RU" sz="2800" dirty="0"/>
              <a:t>Средний уровень  </a:t>
            </a:r>
            <a:r>
              <a:rPr lang="ru-RU" sz="2800" dirty="0" smtClean="0"/>
              <a:t>16% </a:t>
            </a:r>
            <a:r>
              <a:rPr lang="ru-RU" sz="2800" dirty="0"/>
              <a:t>- 4</a:t>
            </a:r>
            <a:r>
              <a:rPr lang="ru-RU" sz="2800" dirty="0" smtClean="0"/>
              <a:t> ребенка</a:t>
            </a:r>
            <a:endParaRPr lang="ru-RU" sz="2800" dirty="0"/>
          </a:p>
          <a:p>
            <a:r>
              <a:rPr lang="ru-RU" sz="2800" dirty="0"/>
              <a:t>Низкий уровень  </a:t>
            </a:r>
            <a:r>
              <a:rPr lang="ru-RU" sz="2800" dirty="0" smtClean="0"/>
              <a:t>84% </a:t>
            </a:r>
            <a:r>
              <a:rPr lang="ru-RU" sz="2800" dirty="0"/>
              <a:t>- </a:t>
            </a:r>
            <a:r>
              <a:rPr lang="ru-RU" sz="2800" dirty="0" smtClean="0"/>
              <a:t>21 ребенок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1023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585</TotalTime>
  <Words>273</Words>
  <Application>Microsoft Office PowerPoint</Application>
  <PresentationFormat>Экран (4:3)</PresentationFormat>
  <Paragraphs>154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Бережливость – важный источник благосостояния Цицерон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2022-11-01T03:49:18Z</dcterms:created>
  <dcterms:modified xsi:type="dcterms:W3CDTF">2022-11-17T04:03:55Z</dcterms:modified>
</cp:coreProperties>
</file>