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2" r:id="rId9"/>
    <p:sldId id="268" r:id="rId10"/>
    <p:sldId id="269" r:id="rId11"/>
    <p:sldId id="271" r:id="rId12"/>
    <p:sldId id="267" r:id="rId13"/>
    <p:sldId id="263" r:id="rId14"/>
    <p:sldId id="273" r:id="rId15"/>
    <p:sldId id="264" r:id="rId16"/>
    <p:sldId id="265" r:id="rId17"/>
    <p:sldId id="26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3C3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nsportal.r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Лента лицом вниз 12"/>
          <p:cNvSpPr/>
          <p:nvPr/>
        </p:nvSpPr>
        <p:spPr>
          <a:xfrm>
            <a:off x="467544" y="2636912"/>
            <a:ext cx="8280920" cy="2376264"/>
          </a:xfrm>
          <a:prstGeom prst="ribbon">
            <a:avLst>
              <a:gd name="adj1" fmla="val 25499"/>
              <a:gd name="adj2" fmla="val 5651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1642305884_5-papik-pro-p-klipart-ugolok-6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6660232" y="0"/>
            <a:ext cx="2261610" cy="2458272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5157192"/>
            <a:ext cx="7920880" cy="1296144"/>
          </a:xfrm>
        </p:spPr>
        <p:txBody>
          <a:bodyPr>
            <a:noAutofit/>
          </a:bodyPr>
          <a:lstStyle/>
          <a:p>
            <a:pPr algn="r">
              <a:lnSpc>
                <a:spcPct val="120000"/>
              </a:lnSpc>
            </a:pPr>
            <a:r>
              <a:rPr lang="ru-RU" cap="none" dirty="0" smtClean="0">
                <a:solidFill>
                  <a:schemeClr val="accent6">
                    <a:lumMod val="75000"/>
                  </a:schemeClr>
                </a:solidFill>
              </a:rPr>
              <a:t>Воспитатель ГБДОУ детский сад № 7</a:t>
            </a:r>
          </a:p>
          <a:p>
            <a:pPr algn="r">
              <a:lnSpc>
                <a:spcPct val="120000"/>
              </a:lnSpc>
            </a:pPr>
            <a:r>
              <a:rPr lang="ru-RU" cap="none" dirty="0" smtClean="0">
                <a:solidFill>
                  <a:schemeClr val="accent6">
                    <a:lumMod val="75000"/>
                  </a:schemeClr>
                </a:solidFill>
              </a:rPr>
              <a:t>Матвеева Светлана Евгеньевна</a:t>
            </a:r>
            <a:endParaRPr lang="ru-RU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2022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3284984"/>
            <a:ext cx="4752528" cy="1398017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+mn-lt"/>
              </a:rPr>
              <a:t>Методическая разработка сценария </a:t>
            </a:r>
            <a:r>
              <a:rPr lang="ru-RU" sz="2800" b="1" dirty="0" err="1" smtClean="0">
                <a:solidFill>
                  <a:schemeClr val="bg1"/>
                </a:solidFill>
                <a:latin typeface="+mn-lt"/>
              </a:rPr>
              <a:t>квест-игры</a:t>
            </a:r>
            <a:r>
              <a:rPr lang="ru-RU" sz="2800" b="1" dirty="0" smtClean="0">
                <a:solidFill>
                  <a:schemeClr val="bg1"/>
                </a:solidFill>
                <a:latin typeface="+mn-lt"/>
              </a:rPr>
              <a:t>  </a:t>
            </a:r>
            <a:br>
              <a:rPr lang="ru-RU" sz="2800" b="1" dirty="0" smtClean="0">
                <a:solidFill>
                  <a:schemeClr val="bg1"/>
                </a:solidFill>
                <a:latin typeface="+mn-lt"/>
              </a:rPr>
            </a:br>
            <a:r>
              <a:rPr lang="ru-RU" sz="2800" b="1" dirty="0" smtClean="0">
                <a:solidFill>
                  <a:schemeClr val="bg1"/>
                </a:solidFill>
                <a:latin typeface="+mn-lt"/>
              </a:rPr>
              <a:t>«В поисках золотого ключика»</a:t>
            </a:r>
            <a:endParaRPr lang="ru-RU" sz="28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836712"/>
            <a:ext cx="77048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Конкурсная работа среди педагогов образовательных учреждений Кировского района «Методическая разработка мероприятия по профориентации» в номинации «Занятия по профориентации с детьми дошкольного возраста»</a:t>
            </a:r>
          </a:p>
          <a:p>
            <a:pPr algn="ctr"/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03648" y="404664"/>
            <a:ext cx="6514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ГБДОУ детский сад № 7 Кировского района Санкт-Петербурга</a:t>
            </a:r>
          </a:p>
        </p:txBody>
      </p:sp>
      <p:pic>
        <p:nvPicPr>
          <p:cNvPr id="8" name="Рисунок 7" descr="pinocchio_PNG45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flipH="1">
            <a:off x="179512" y="3480878"/>
            <a:ext cx="1944216" cy="3015932"/>
          </a:xfrm>
          <a:prstGeom prst="rect">
            <a:avLst/>
          </a:prstGeom>
        </p:spPr>
      </p:pic>
      <p:sp>
        <p:nvSpPr>
          <p:cNvPr id="11" name="Солнце 10"/>
          <p:cNvSpPr/>
          <p:nvPr/>
        </p:nvSpPr>
        <p:spPr>
          <a:xfrm>
            <a:off x="4139952" y="1988840"/>
            <a:ext cx="792088" cy="792088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Круглая лента лицом вниз 4"/>
          <p:cNvSpPr/>
          <p:nvPr/>
        </p:nvSpPr>
        <p:spPr>
          <a:xfrm>
            <a:off x="323528" y="260648"/>
            <a:ext cx="8496944" cy="1008112"/>
          </a:xfrm>
          <a:prstGeom prst="ellipseRibbon">
            <a:avLst>
              <a:gd name="adj1" fmla="val 25000"/>
              <a:gd name="adj2" fmla="val 66936"/>
              <a:gd name="adj3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548680"/>
            <a:ext cx="5688632" cy="75895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Сюжетно-ролевая игра </a:t>
            </a:r>
            <a:br>
              <a:rPr lang="ru-RU" sz="2400" b="1" dirty="0" smtClean="0">
                <a:solidFill>
                  <a:schemeClr val="bg1"/>
                </a:solidFill>
              </a:rPr>
            </a:br>
            <a:r>
              <a:rPr lang="ru-RU" sz="2400" b="1" dirty="0" smtClean="0">
                <a:solidFill>
                  <a:schemeClr val="bg1"/>
                </a:solidFill>
              </a:rPr>
              <a:t>«Скорая помощь»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4" name="Содержимое 3" descr="IMG_20220404_224350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1505744" y="1527175"/>
            <a:ext cx="6096000" cy="4572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Круглая лента лицом вниз 4"/>
          <p:cNvSpPr/>
          <p:nvPr/>
        </p:nvSpPr>
        <p:spPr>
          <a:xfrm>
            <a:off x="323528" y="260648"/>
            <a:ext cx="8496944" cy="1008112"/>
          </a:xfrm>
          <a:prstGeom prst="ellipseRibbon">
            <a:avLst>
              <a:gd name="adj1" fmla="val 25000"/>
              <a:gd name="adj2" fmla="val 66936"/>
              <a:gd name="adj3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548680"/>
            <a:ext cx="5688632" cy="758952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Рассказ учениц кадетского класса о работе сотрудников МЧС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4" name="Содержимое 3" descr="IMG_20220404_224255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89744" y="1527175"/>
            <a:ext cx="8128000" cy="4572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Круглая лента лицом вниз 15"/>
          <p:cNvSpPr/>
          <p:nvPr/>
        </p:nvSpPr>
        <p:spPr>
          <a:xfrm>
            <a:off x="323528" y="260648"/>
            <a:ext cx="8496944" cy="1008112"/>
          </a:xfrm>
          <a:prstGeom prst="ellipseRibbon">
            <a:avLst>
              <a:gd name="adj1" fmla="val 25000"/>
              <a:gd name="adj2" fmla="val 66936"/>
              <a:gd name="adj3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534400" cy="75895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Раздел 2. Практический этап</a:t>
            </a:r>
            <a:endParaRPr lang="ru-RU" sz="3200" dirty="0"/>
          </a:p>
        </p:txBody>
      </p:sp>
      <p:pic>
        <p:nvPicPr>
          <p:cNvPr id="7" name="Рисунок 6" descr="IMG_20220404_22415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798548" y="1772816"/>
            <a:ext cx="2345452" cy="2345452"/>
          </a:xfrm>
          <a:prstGeom prst="rect">
            <a:avLst/>
          </a:prstGeom>
        </p:spPr>
      </p:pic>
      <p:pic>
        <p:nvPicPr>
          <p:cNvPr id="9" name="Рисунок 8" descr="IMG_20220404_22423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723112" y="4437112"/>
            <a:ext cx="2420888" cy="2420888"/>
          </a:xfrm>
          <a:prstGeom prst="rect">
            <a:avLst/>
          </a:prstGeom>
        </p:spPr>
      </p:pic>
      <p:pic>
        <p:nvPicPr>
          <p:cNvPr id="14" name="Рисунок 13" descr="загружено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34" y="1571612"/>
            <a:ext cx="1466312" cy="1814743"/>
          </a:xfrm>
          <a:prstGeom prst="rect">
            <a:avLst/>
          </a:prstGeom>
        </p:spPr>
      </p:pic>
      <p:pic>
        <p:nvPicPr>
          <p:cNvPr id="8" name="Содержимое 3" descr="IMG_20220404_224105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0" y="4357670"/>
            <a:ext cx="3333774" cy="2500330"/>
          </a:xfrm>
          <a:prstGeom prst="rect">
            <a:avLst/>
          </a:prstGeom>
        </p:spPr>
      </p:pic>
      <p:pic>
        <p:nvPicPr>
          <p:cNvPr id="10" name="Содержимое 4" descr="IMG_20220404_224141.png"/>
          <p:cNvPicPr>
            <a:picLocks noGrp="1" noChangeAspect="1"/>
          </p:cNvPicPr>
          <p:nvPr>
            <p:ph sz="quarter" idx="1"/>
          </p:nvPr>
        </p:nvPicPr>
        <p:blipFill>
          <a:blip r:embed="rId6" cstate="screen"/>
          <a:stretch>
            <a:fillRect/>
          </a:stretch>
        </p:blipFill>
        <p:spPr>
          <a:xfrm>
            <a:off x="2627784" y="2420888"/>
            <a:ext cx="3962006" cy="287861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483768" y="1700808"/>
            <a:ext cx="426591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</a:rPr>
              <a:t>Прохождение этапов </a:t>
            </a:r>
            <a:r>
              <a:rPr lang="ru-RU" sz="2200" b="1" dirty="0" err="1" smtClean="0">
                <a:solidFill>
                  <a:schemeClr val="accent1">
                    <a:lumMod val="75000"/>
                  </a:schemeClr>
                </a:solidFill>
              </a:rPr>
              <a:t>квест-игры</a:t>
            </a:r>
            <a:endParaRPr lang="ru-RU" sz="22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Лента лицом вниз 4"/>
          <p:cNvSpPr/>
          <p:nvPr/>
        </p:nvSpPr>
        <p:spPr>
          <a:xfrm>
            <a:off x="395536" y="188640"/>
            <a:ext cx="8280920" cy="1080120"/>
          </a:xfrm>
          <a:prstGeom prst="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534400" cy="75895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Основная часть. </a:t>
            </a:r>
            <a:br>
              <a:rPr lang="ru-RU" sz="2400" b="1" dirty="0" smtClean="0">
                <a:solidFill>
                  <a:schemeClr val="bg1"/>
                </a:solidFill>
              </a:rPr>
            </a:br>
            <a:r>
              <a:rPr lang="ru-RU" sz="2400" b="1" dirty="0" smtClean="0">
                <a:solidFill>
                  <a:schemeClr val="bg1"/>
                </a:solidFill>
              </a:rPr>
              <a:t>Раздел 2. Практический этап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7" name="Рисунок 6" descr="собирают кдюч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75656" y="1628800"/>
            <a:ext cx="6357918" cy="4768439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Лента лицом вниз 4"/>
          <p:cNvSpPr/>
          <p:nvPr/>
        </p:nvSpPr>
        <p:spPr>
          <a:xfrm>
            <a:off x="395536" y="188640"/>
            <a:ext cx="8280920" cy="1080120"/>
          </a:xfrm>
          <a:prstGeom prst="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534400" cy="75895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Основная часть. </a:t>
            </a:r>
            <a:br>
              <a:rPr lang="ru-RU" sz="2400" b="1" dirty="0" smtClean="0">
                <a:solidFill>
                  <a:schemeClr val="bg1"/>
                </a:solidFill>
              </a:rPr>
            </a:br>
            <a:r>
              <a:rPr lang="ru-RU" sz="2400" b="1" dirty="0" smtClean="0">
                <a:solidFill>
                  <a:schemeClr val="bg1"/>
                </a:solidFill>
              </a:rPr>
              <a:t>Раздел 2. Практический этап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286380" y="2232413"/>
            <a:ext cx="3500462" cy="2625347"/>
          </a:xfrm>
          <a:prstGeom prst="rect">
            <a:avLst/>
          </a:prstGeom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71472" y="2214554"/>
            <a:ext cx="3595714" cy="26967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86116" y="1643050"/>
            <a:ext cx="240001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</a:rPr>
              <a:t>Финал </a:t>
            </a:r>
            <a:r>
              <a:rPr lang="ru-RU" sz="2200" b="1" dirty="0" err="1" smtClean="0">
                <a:solidFill>
                  <a:schemeClr val="accent1">
                    <a:lumMod val="75000"/>
                  </a:schemeClr>
                </a:solidFill>
              </a:rPr>
              <a:t>квест-игры</a:t>
            </a:r>
            <a:endParaRPr lang="ru-RU" sz="22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Лента лицом вниз 3"/>
          <p:cNvSpPr/>
          <p:nvPr/>
        </p:nvSpPr>
        <p:spPr>
          <a:xfrm>
            <a:off x="395536" y="188640"/>
            <a:ext cx="8280920" cy="1080120"/>
          </a:xfrm>
          <a:prstGeom prst="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548680"/>
            <a:ext cx="4248472" cy="75895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Основная часть.  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Раздел 3. Методические рекомендации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pPr lvl="0"/>
            <a:r>
              <a:rPr lang="ru-RU" dirty="0" smtClean="0"/>
              <a:t>Выбрав предложенный сценарий для проведения </a:t>
            </a:r>
            <a:r>
              <a:rPr lang="ru-RU" dirty="0" err="1" smtClean="0"/>
              <a:t>квест-игры</a:t>
            </a:r>
            <a:r>
              <a:rPr lang="ru-RU" dirty="0" smtClean="0"/>
              <a:t>, посоветуйтесь с администрацией и коллегами, внесите возможные коррективы в соответствии с традициями вашего образовательного учреждения. Вероятно, вам понадобится помощь коллег в качестве персонажей, а также в качестве помощников при проведении игр. Согласуйте с коллегами заранее  возможную помощь и время, т.к. провести в одиночку хорошую </a:t>
            </a:r>
            <a:r>
              <a:rPr lang="ru-RU" dirty="0" err="1" smtClean="0"/>
              <a:t>квест-игру</a:t>
            </a:r>
            <a:r>
              <a:rPr lang="ru-RU" dirty="0" smtClean="0"/>
              <a:t> затруднительно.</a:t>
            </a:r>
          </a:p>
          <a:p>
            <a:pPr lvl="0"/>
            <a:r>
              <a:rPr lang="ru-RU" dirty="0" err="1" smtClean="0"/>
              <a:t>Квест-игра</a:t>
            </a:r>
            <a:r>
              <a:rPr lang="ru-RU" dirty="0" smtClean="0"/>
              <a:t> требует подготовки, поэтому надо точно распределить время на подготовку, рационально спланировать подготовительный этап игры. Для этого необходимо заранее разработать план подготовки, сценарный план и следовать этим планам.</a:t>
            </a:r>
          </a:p>
          <a:p>
            <a:pPr lvl="0"/>
            <a:r>
              <a:rPr lang="ru-RU" dirty="0" smtClean="0"/>
              <a:t>При работе над выразительным чтением обратите внимание на дикцию, ударения, четкость и ясность речи.</a:t>
            </a:r>
          </a:p>
          <a:p>
            <a:pPr lvl="0"/>
            <a:r>
              <a:rPr lang="ru-RU" dirty="0" smtClean="0"/>
              <a:t>Все вокальные и танцевальные номера готовьте заранее. Желательно, чтобы в их подготовке участвовал специалист.</a:t>
            </a:r>
          </a:p>
          <a:p>
            <a:pPr lvl="0"/>
            <a:r>
              <a:rPr lang="ru-RU" dirty="0" smtClean="0"/>
              <a:t>При проведении игры обе команды одновременно выполняют задания. Желательно, чтобы баллы подсчитывало жюри, например, приглашенные администрация детского сада и педагоги.</a:t>
            </a:r>
          </a:p>
          <a:p>
            <a:pPr lvl="0"/>
            <a:r>
              <a:rPr lang="ru-RU" dirty="0" smtClean="0"/>
              <a:t>Воспитатель должен продумать возможные декорации, варианты костюмов.</a:t>
            </a:r>
          </a:p>
          <a:p>
            <a:pPr lvl="0"/>
            <a:r>
              <a:rPr lang="ru-RU" dirty="0" smtClean="0"/>
              <a:t>После проведения занятия необходимо проанализировать и подвести итоги, чтобы отметить удачные и неудачные моменты в проведении мероприятия. Необходимо выяснить причины неудач.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Лента лицом вниз 3"/>
          <p:cNvSpPr/>
          <p:nvPr/>
        </p:nvSpPr>
        <p:spPr>
          <a:xfrm>
            <a:off x="395536" y="332656"/>
            <a:ext cx="8280920" cy="936104"/>
          </a:xfrm>
          <a:prstGeom prst="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534400" cy="75895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Заключение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1. Необходимо создавать условия для проведения в группе </a:t>
            </a:r>
            <a:r>
              <a:rPr lang="ru-RU" dirty="0" err="1" smtClean="0"/>
              <a:t>квест-игр</a:t>
            </a:r>
            <a:r>
              <a:rPr lang="ru-RU" dirty="0" smtClean="0"/>
              <a:t> по различным профессиональным направлениям: культура и искусство, наука, образование, органы власти и армия, промышленность, сельское хозяйство, спорт и туризм, торговля, здоровье и красота или тематической </a:t>
            </a:r>
            <a:r>
              <a:rPr lang="ru-RU" dirty="0" err="1" smtClean="0"/>
              <a:t>квест-игры</a:t>
            </a:r>
            <a:r>
              <a:rPr lang="ru-RU" dirty="0" smtClean="0"/>
              <a:t>, например, как в предложенной выше </a:t>
            </a:r>
            <a:r>
              <a:rPr lang="ru-RU" dirty="0" err="1" smtClean="0"/>
              <a:t>квет-игре</a:t>
            </a:r>
            <a:r>
              <a:rPr lang="ru-RU" dirty="0" smtClean="0"/>
              <a:t> по сказке А.Н.Толстого «Золотой ключик». Необходимо создавать материально-игровую базу: игрушки, пособия, атрибуты, предметы-заместители, бросовый материал, который используется детьми во время игр.</a:t>
            </a:r>
          </a:p>
          <a:p>
            <a:r>
              <a:rPr lang="ru-RU" dirty="0" smtClean="0"/>
              <a:t>2. Обогащать содержание детской игры с использованием таких методов и приёмов как: наблюдения, экскурсии, встречи с людьми разных профессий, чтение художественной литературы, рассказ воспитателя о труде взрослых, использование иллюстраций, инсценировки литературных произведений, этические беседы, непосредственное участие воспитателя в игре, предложения, советы, разъяснения, вопросы, направленные на подсказку детям возможной реализации замысла.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Лента лицом вниз 3"/>
          <p:cNvSpPr/>
          <p:nvPr/>
        </p:nvSpPr>
        <p:spPr>
          <a:xfrm>
            <a:off x="395536" y="332656"/>
            <a:ext cx="8280920" cy="936104"/>
          </a:xfrm>
          <a:prstGeom prst="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534400" cy="75895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Список литературы: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47500" lnSpcReduction="20000"/>
          </a:bodyPr>
          <a:lstStyle/>
          <a:p>
            <a:pPr lvl="0"/>
            <a:r>
              <a:rPr lang="ru-RU" dirty="0" smtClean="0"/>
              <a:t>Захаров Н.Н. Профессиональная ориентация дошкольников: учебно-методическое пособие/ Н.Н. Захаров.  – М.: Просвещение, 1988. – 126с.</a:t>
            </a:r>
          </a:p>
          <a:p>
            <a:pPr lvl="0"/>
            <a:r>
              <a:rPr lang="ru-RU" dirty="0" smtClean="0"/>
              <a:t>Кондрашов В.П. Введение дошкольников в мир профессий: учебно-методическое пособие/ В.П. Кондрашов. – М.: Изд-во Николаев, 2004. – 284с.</a:t>
            </a:r>
          </a:p>
          <a:p>
            <a:pPr lvl="0"/>
            <a:r>
              <a:rPr lang="ru-RU" dirty="0" err="1" smtClean="0"/>
              <a:t>Нищева</a:t>
            </a:r>
            <a:r>
              <a:rPr lang="ru-RU" dirty="0" smtClean="0"/>
              <a:t> Н. В. Все работы хороши: альбом/ Н.В. </a:t>
            </a:r>
            <a:r>
              <a:rPr lang="ru-RU" dirty="0" err="1" smtClean="0"/>
              <a:t>Нищева</a:t>
            </a:r>
            <a:r>
              <a:rPr lang="ru-RU" dirty="0" smtClean="0"/>
              <a:t>.  – СПб.: ДЕТСТВО-ПРЕСС, 2010. – 32с. </a:t>
            </a:r>
          </a:p>
          <a:p>
            <a:pPr lvl="0"/>
            <a:r>
              <a:rPr lang="ru-RU" dirty="0" err="1" smtClean="0"/>
              <a:t>Нищева</a:t>
            </a:r>
            <a:r>
              <a:rPr lang="ru-RU" dirty="0" smtClean="0"/>
              <a:t> Н. В. Мамы всякие нужны. Детям о профессиях: наглядно - дидактическое пособие/ Н.В. </a:t>
            </a:r>
            <a:r>
              <a:rPr lang="ru-RU" dirty="0" err="1" smtClean="0"/>
              <a:t>Нищева</a:t>
            </a:r>
            <a:r>
              <a:rPr lang="ru-RU" dirty="0" smtClean="0"/>
              <a:t>. – СПб.: ДЕТСТВО-ПРЕСС, 2010.</a:t>
            </a:r>
          </a:p>
          <a:p>
            <a:pPr lvl="0"/>
            <a:r>
              <a:rPr lang="ru-RU" dirty="0" smtClean="0"/>
              <a:t>Нефёдова К.П. Инструменты. Какие они: учеб. пособие / К.П. Нефедова. – М.: Изд-во ГНОМ и Д, 2006. – 68 с. </a:t>
            </a:r>
          </a:p>
          <a:p>
            <a:pPr lvl="0"/>
            <a:r>
              <a:rPr lang="ru-RU" dirty="0" smtClean="0"/>
              <a:t>Потапова Т.В. Беседы о профессиях с детьми 4-7 лет: учеб. пособие / Т.В. Потапова. – М.: ТЦ Сфера, 2008. – 64 с.</a:t>
            </a:r>
          </a:p>
          <a:p>
            <a:pPr lvl="0"/>
            <a:r>
              <a:rPr lang="ru-RU" dirty="0" smtClean="0"/>
              <a:t>Шорыгина Т.А . Профессии, какие они: учеб. пособие / Т.А. Шорыгина. – М.: Изд-во ГНОМ и Д, 2010. – 73 с.</a:t>
            </a:r>
          </a:p>
          <a:p>
            <a:pPr lvl="0"/>
            <a:r>
              <a:rPr lang="ru-RU" dirty="0" smtClean="0"/>
              <a:t>Буре Р.С. Учите детей трудиться: пособие для воспитателя детского сада/ Р.С. Буре, Г.Н. Година. – М.: Просвещение, 1983. – 143с.  </a:t>
            </a:r>
          </a:p>
          <a:p>
            <a:pPr lvl="0"/>
            <a:r>
              <a:rPr lang="ru-RU" dirty="0" err="1" smtClean="0"/>
              <a:t>Крулехт</a:t>
            </a:r>
            <a:r>
              <a:rPr lang="ru-RU" dirty="0" smtClean="0"/>
              <a:t> М.В. Образовательная область «Труд»: методический комплект программы «Детство»/ М.В. </a:t>
            </a:r>
            <a:r>
              <a:rPr lang="ru-RU" dirty="0" err="1" smtClean="0"/>
              <a:t>Крулехт</a:t>
            </a:r>
            <a:r>
              <a:rPr lang="ru-RU" dirty="0" smtClean="0"/>
              <a:t> М.В, </a:t>
            </a:r>
            <a:r>
              <a:rPr lang="ru-RU" dirty="0" err="1" smtClean="0"/>
              <a:t>Крулехт</a:t>
            </a:r>
            <a:r>
              <a:rPr lang="ru-RU" dirty="0" smtClean="0"/>
              <a:t> А.А. – СПб.: ДЕТСТВО-ПРЕСС, 2013. – 176с.</a:t>
            </a:r>
          </a:p>
          <a:p>
            <a:pPr lvl="0"/>
            <a:r>
              <a:rPr lang="ru-RU" dirty="0" err="1" smtClean="0"/>
              <a:t>Маханева</a:t>
            </a:r>
            <a:r>
              <a:rPr lang="ru-RU" dirty="0" smtClean="0"/>
              <a:t> М.Д., Скворцова О.В. Учим детей трудиться:  учеб. пособие/ М.Д. </a:t>
            </a:r>
            <a:r>
              <a:rPr lang="ru-RU" dirty="0" err="1" smtClean="0"/>
              <a:t>Маханева</a:t>
            </a:r>
            <a:r>
              <a:rPr lang="ru-RU" dirty="0" smtClean="0"/>
              <a:t>, О.В. Скворцова. – М.: ТЦ Сфера, 2012. – 124с.</a:t>
            </a:r>
          </a:p>
          <a:p>
            <a:pPr lvl="0"/>
            <a:r>
              <a:rPr lang="ru-RU" dirty="0" smtClean="0"/>
              <a:t>Примерная основная общеобразовательная программа «Детство»: учеб. пособие/ Т.И.  Бабаева [и </a:t>
            </a:r>
            <a:r>
              <a:rPr lang="ru-RU" dirty="0" err="1" smtClean="0"/>
              <a:t>др</a:t>
            </a:r>
            <a:r>
              <a:rPr lang="ru-RU" dirty="0" smtClean="0"/>
              <a:t>]. – СПб.: ДЕТСТВО-ПРЕСС, 2016. – 352с.</a:t>
            </a:r>
          </a:p>
          <a:p>
            <a:pPr lvl="0"/>
            <a:r>
              <a:rPr lang="ru-RU" dirty="0" smtClean="0"/>
              <a:t>Образовательная область «Социально-коммуникативное развитие»: учеб. пособие/ Т.И.  Бабаева [и </a:t>
            </a:r>
            <a:r>
              <a:rPr lang="ru-RU" dirty="0" err="1" smtClean="0"/>
              <a:t>др</a:t>
            </a:r>
            <a:r>
              <a:rPr lang="ru-RU" dirty="0" smtClean="0"/>
              <a:t>]. – СПб.: ДЕТСТВО-ПРЕСС, 2015. – 384с.</a:t>
            </a:r>
          </a:p>
          <a:p>
            <a:pPr lvl="0"/>
            <a:r>
              <a:rPr lang="ru-RU" dirty="0" smtClean="0"/>
              <a:t>Электронные ресурсы:</a:t>
            </a:r>
          </a:p>
          <a:p>
            <a:pPr lvl="0"/>
            <a:r>
              <a:rPr lang="ru-RU" dirty="0" smtClean="0"/>
              <a:t>Социальная сеть работников образования. – Режим доступа: </a:t>
            </a:r>
            <a:r>
              <a:rPr lang="ru-RU" dirty="0" smtClean="0">
                <a:hlinkClick r:id="rId2"/>
              </a:rPr>
              <a:t>http://nsportal.ru/</a:t>
            </a:r>
            <a:endParaRPr lang="ru-RU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Лента лицом вниз 6"/>
          <p:cNvSpPr/>
          <p:nvPr/>
        </p:nvSpPr>
        <p:spPr>
          <a:xfrm>
            <a:off x="395536" y="476672"/>
            <a:ext cx="8280920" cy="792088"/>
          </a:xfrm>
          <a:prstGeom prst="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7864" y="476672"/>
            <a:ext cx="2614064" cy="758952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>
                <a:solidFill>
                  <a:schemeClr val="bg1"/>
                </a:solidFill>
              </a:rPr>
              <a:t>Оглавление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6862536" cy="45720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600" dirty="0" smtClean="0"/>
              <a:t>Введение</a:t>
            </a:r>
          </a:p>
          <a:p>
            <a:pPr marL="914400" lvl="1" indent="-514350">
              <a:buFont typeface="+mj-lt"/>
              <a:buAutoNum type="arabicPeriod"/>
            </a:pPr>
            <a:r>
              <a:rPr lang="ru-RU" sz="2600" dirty="0" smtClean="0"/>
              <a:t>Аннотация</a:t>
            </a:r>
          </a:p>
          <a:p>
            <a:pPr marL="914400" lvl="1" indent="-514350">
              <a:buFont typeface="+mj-lt"/>
              <a:buAutoNum type="arabicPeriod"/>
            </a:pPr>
            <a:r>
              <a:rPr lang="ru-RU" sz="2600" dirty="0" smtClean="0"/>
              <a:t>Пояснительная записка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600" dirty="0" smtClean="0"/>
              <a:t>Основная часть. Подготовка и проведение </a:t>
            </a:r>
            <a:r>
              <a:rPr lang="ru-RU" sz="2600" dirty="0" err="1" smtClean="0"/>
              <a:t>квест-игры</a:t>
            </a:r>
            <a:r>
              <a:rPr lang="ru-RU" sz="2600" dirty="0" smtClean="0"/>
              <a:t> «В поисках золотого ключика»</a:t>
            </a:r>
          </a:p>
          <a:p>
            <a:pPr marL="914400" lvl="1" indent="-514350">
              <a:buFont typeface="+mj-lt"/>
              <a:buAutoNum type="arabicPeriod"/>
            </a:pPr>
            <a:r>
              <a:rPr lang="ru-RU" sz="2600" dirty="0" smtClean="0"/>
              <a:t>Раздел 1. Организационный этап</a:t>
            </a:r>
          </a:p>
          <a:p>
            <a:pPr marL="914400" lvl="1" indent="-514350">
              <a:buFont typeface="+mj-lt"/>
              <a:buAutoNum type="arabicPeriod"/>
            </a:pPr>
            <a:r>
              <a:rPr lang="ru-RU" sz="2600" dirty="0" smtClean="0"/>
              <a:t>Раздел 2. Практический этап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600" dirty="0" smtClean="0"/>
              <a:t>Заключение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600" dirty="0" smtClean="0"/>
              <a:t>Список литературы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 descr="1642305884_5-papik-pro-p-klipart-ugolok-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5508104" y="1484784"/>
            <a:ext cx="3269722" cy="3554046"/>
          </a:xfrm>
          <a:prstGeom prst="rect">
            <a:avLst/>
          </a:prstGeom>
        </p:spPr>
      </p:pic>
      <p:pic>
        <p:nvPicPr>
          <p:cNvPr id="6" name="Рисунок 5" descr="1639328555_1-papik-pro-p-malvina-klipart-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20272" y="3846208"/>
            <a:ext cx="1741171" cy="27911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Лента лицом вниз 4"/>
          <p:cNvSpPr/>
          <p:nvPr/>
        </p:nvSpPr>
        <p:spPr>
          <a:xfrm>
            <a:off x="395536" y="476672"/>
            <a:ext cx="8280920" cy="792088"/>
          </a:xfrm>
          <a:prstGeom prst="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7864" y="476672"/>
            <a:ext cx="2470048" cy="758952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>
                <a:solidFill>
                  <a:schemeClr val="bg1"/>
                </a:solidFill>
              </a:rPr>
              <a:t>Аннотация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628800"/>
            <a:ext cx="7848872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	Данная методическая разработка предназначена для педагогических работников дошкольных учреждений: воспитателей, социальных педагогов, методистов, психологов, логопедов. Материал содержит практические рекомендации для организации и проведения технологии </a:t>
            </a:r>
            <a:r>
              <a:rPr lang="ru-RU" sz="2400" dirty="0" err="1" smtClean="0"/>
              <a:t>Квест-игры</a:t>
            </a:r>
            <a:r>
              <a:rPr lang="ru-RU" sz="2400" dirty="0" smtClean="0"/>
              <a:t> в рамках </a:t>
            </a:r>
            <a:r>
              <a:rPr lang="ru-RU" sz="2400" dirty="0" err="1" smtClean="0"/>
              <a:t>профориентационной</a:t>
            </a:r>
            <a:r>
              <a:rPr lang="ru-RU" sz="2400" dirty="0" smtClean="0"/>
              <a:t> работы с дошкольниками, апробированной в ГБДОУ детский сад №7 Кировского  района Санкт-Петербурга.</a:t>
            </a:r>
          </a:p>
        </p:txBody>
      </p:sp>
      <p:pic>
        <p:nvPicPr>
          <p:cNvPr id="7" name="Рисунок 6" descr="1642305884_5-papik-pro-p-klipart-ugolok-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 flipV="1">
            <a:off x="5364088" y="2852588"/>
            <a:ext cx="3485746" cy="34823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Лента лицом вниз 3"/>
          <p:cNvSpPr/>
          <p:nvPr/>
        </p:nvSpPr>
        <p:spPr>
          <a:xfrm>
            <a:off x="395536" y="476672"/>
            <a:ext cx="8280920" cy="792088"/>
          </a:xfrm>
          <a:prstGeom prst="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404664"/>
            <a:ext cx="4104456" cy="75895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Пояснительная записка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/>
              <a:t>Актуальность: В современной педагогической практике сложилось явное противоречие между потребностью в системе раннего формирования представлений о мире профессий у дошкольников и недостаточной разработанностью научно-методических основ ее проектирования и средств реализации. Указанное противоречие позволяет сформулировать проблему исследования: поиск наиболее эффективных условий и средств ознакомления дошкольников с профессиональным трудом взрослых.</a:t>
            </a:r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r>
              <a:rPr lang="ru-RU" sz="1800" dirty="0" smtClean="0"/>
              <a:t>Цель: </a:t>
            </a:r>
          </a:p>
          <a:p>
            <a:pPr marL="0" indent="0"/>
            <a:r>
              <a:rPr lang="ru-RU" sz="1800" dirty="0" smtClean="0"/>
              <a:t> Для взрослых:  проведение занятия в форме </a:t>
            </a:r>
            <a:r>
              <a:rPr lang="ru-RU" sz="1800" dirty="0" err="1" smtClean="0"/>
              <a:t>квест-игры</a:t>
            </a:r>
            <a:r>
              <a:rPr lang="ru-RU" sz="1800" dirty="0" smtClean="0"/>
              <a:t>, способствующего развитию интереса у детей к многообразию мира профессий.</a:t>
            </a:r>
          </a:p>
          <a:p>
            <a:pPr marL="0" indent="0"/>
            <a:r>
              <a:rPr lang="ru-RU" sz="1800" dirty="0" smtClean="0"/>
              <a:t> Для детей: расширение представлений о профессиональной деятельности человека у детей дошкольного возраста.</a:t>
            </a:r>
          </a:p>
        </p:txBody>
      </p:sp>
      <p:pic>
        <p:nvPicPr>
          <p:cNvPr id="5" name="Рисунок 4" descr="1642305884_5-papik-pro-p-klipart-ugolok-6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 flipV="1">
            <a:off x="5813944" y="3356991"/>
            <a:ext cx="3006528" cy="2831469"/>
          </a:xfrm>
          <a:prstGeom prst="rect">
            <a:avLst/>
          </a:prstGeom>
        </p:spPr>
      </p:pic>
      <p:pic>
        <p:nvPicPr>
          <p:cNvPr id="7" name="Рисунок 6" descr="Golden-Line-PNG-Clipar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2924944"/>
            <a:ext cx="6624736" cy="158117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Лента лицом вниз 3"/>
          <p:cNvSpPr/>
          <p:nvPr/>
        </p:nvSpPr>
        <p:spPr>
          <a:xfrm>
            <a:off x="395536" y="476672"/>
            <a:ext cx="8280920" cy="792088"/>
          </a:xfrm>
          <a:prstGeom prst="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404664"/>
            <a:ext cx="4104456" cy="75895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Пояснительная записка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78227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Задачи: </a:t>
            </a:r>
          </a:p>
          <a:p>
            <a:r>
              <a:rPr lang="ru-RU" dirty="0" smtClean="0"/>
              <a:t>Образовательные:</a:t>
            </a:r>
          </a:p>
          <a:p>
            <a:pPr lvl="1"/>
            <a:r>
              <a:rPr lang="ru-RU" dirty="0" smtClean="0"/>
              <a:t>Познакомить детей с профессиями,  с трудовыми действиями и инструментами, необходимыми  для их работы.  </a:t>
            </a:r>
          </a:p>
          <a:p>
            <a:pPr lvl="1"/>
            <a:r>
              <a:rPr lang="ru-RU" dirty="0" smtClean="0"/>
              <a:t>Дать обобщенные представления о взаимосвязи труда людей разных профессий. </a:t>
            </a:r>
          </a:p>
          <a:p>
            <a:r>
              <a:rPr lang="ru-RU" dirty="0" smtClean="0"/>
              <a:t>Развивающие:</a:t>
            </a:r>
          </a:p>
          <a:p>
            <a:pPr lvl="1"/>
            <a:r>
              <a:rPr lang="ru-RU" dirty="0" smtClean="0"/>
              <a:t>Обогащать и активизировать словарь детей по теме «Профессии» </a:t>
            </a:r>
          </a:p>
          <a:p>
            <a:pPr lvl="1"/>
            <a:r>
              <a:rPr lang="ru-RU" dirty="0" smtClean="0"/>
              <a:t>Помочь детям осознать важность, необходимость и незаменимость каждой профессии.</a:t>
            </a:r>
          </a:p>
          <a:p>
            <a:r>
              <a:rPr lang="ru-RU" dirty="0" smtClean="0"/>
              <a:t>Воспитательные:</a:t>
            </a:r>
          </a:p>
          <a:p>
            <a:pPr lvl="1"/>
            <a:r>
              <a:rPr lang="ru-RU" dirty="0" smtClean="0"/>
              <a:t>Формировать чувство уважения к труду взрослых и бережное отношение к его результатам. </a:t>
            </a:r>
          </a:p>
          <a:p>
            <a:pPr lvl="1"/>
            <a:r>
              <a:rPr lang="ru-RU" dirty="0" smtClean="0"/>
              <a:t>Обогащать детско-родительские отношения опытом совместной деятельности, расширять  словарный запас,  развивать коммуникативные навыки. </a:t>
            </a:r>
          </a:p>
        </p:txBody>
      </p:sp>
      <p:pic>
        <p:nvPicPr>
          <p:cNvPr id="6" name="Рисунок 5" descr="1642305884_5-papik-pro-p-klipart-ugolok-6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 flipV="1">
            <a:off x="7236296" y="4509120"/>
            <a:ext cx="1547291" cy="1681838"/>
          </a:xfrm>
          <a:prstGeom prst="rect">
            <a:avLst/>
          </a:prstGeom>
        </p:spPr>
      </p:pic>
      <p:pic>
        <p:nvPicPr>
          <p:cNvPr id="7" name="Рисунок 6" descr="1642305884_5-papik-pro-p-klipart-ugolok-6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7236296" y="1556792"/>
            <a:ext cx="1547291" cy="168183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Лента лицом вниз 3"/>
          <p:cNvSpPr/>
          <p:nvPr/>
        </p:nvSpPr>
        <p:spPr>
          <a:xfrm>
            <a:off x="395536" y="476672"/>
            <a:ext cx="8280920" cy="792088"/>
          </a:xfrm>
          <a:prstGeom prst="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534400" cy="75895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Пояснительная записка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Область применения. Интеграция образовательных областей:   социально-коммуникативное развитие, познавательное развитие, речевое развитие, художественно-эстетическое развитие, физическое развитие.</a:t>
            </a:r>
          </a:p>
          <a:p>
            <a:r>
              <a:rPr lang="ru-RU" sz="1800" dirty="0" smtClean="0"/>
              <a:t>Формы и методы реализации. В методической разработке представлены формы самостоятельной деятельности детей, формы совместной деятельности педагога и детей, формы совместной работы с родителями.</a:t>
            </a:r>
          </a:p>
          <a:p>
            <a:r>
              <a:rPr lang="ru-RU" sz="1800" dirty="0" smtClean="0"/>
              <a:t>Возрастная группа обучающихся: дети 6-7 лет подготовительной к школе группы.</a:t>
            </a:r>
          </a:p>
          <a:p>
            <a:r>
              <a:rPr lang="ru-RU" sz="1800" dirty="0" smtClean="0"/>
              <a:t>Ожидаемые результаты. </a:t>
            </a:r>
          </a:p>
          <a:p>
            <a:pPr lvl="1"/>
            <a:r>
              <a:rPr lang="ru-RU" sz="1400" dirty="0" smtClean="0"/>
              <a:t>При подготовке к занятию выполнили своими руками подарки для пап, изготовили коллективную газету-поздравление, изготовление эмблем для команд, атрибутов.</a:t>
            </a:r>
          </a:p>
          <a:p>
            <a:pPr lvl="1"/>
            <a:r>
              <a:rPr lang="ru-RU" sz="1400" dirty="0" smtClean="0"/>
              <a:t>Достижение поставленной цели в итоге проведенного занятия: воспитанники приняли участие в подготовке и проведении занятия, в результате которого расширили свои представления о профессиях, стали более внимательны и уважительны в отношении своих родителей, показав умения быстро отвечать на вопросы, концентрироваться, слушать выступающих, навыки работать в команде, приобретя определенный актерский опыт. </a:t>
            </a:r>
          </a:p>
          <a:p>
            <a:endParaRPr lang="ru-RU" sz="1800" dirty="0" smtClean="0"/>
          </a:p>
          <a:p>
            <a:pPr>
              <a:buNone/>
            </a:pPr>
            <a:endParaRPr lang="ru-RU" sz="1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Лента лицом вниз 3"/>
          <p:cNvSpPr/>
          <p:nvPr/>
        </p:nvSpPr>
        <p:spPr>
          <a:xfrm>
            <a:off x="395536" y="188640"/>
            <a:ext cx="8280920" cy="1080120"/>
          </a:xfrm>
          <a:prstGeom prst="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534400" cy="758952"/>
          </a:xfrm>
        </p:spPr>
        <p:txBody>
          <a:bodyPr>
            <a:noAutofit/>
          </a:bodyPr>
          <a:lstStyle/>
          <a:p>
            <a:r>
              <a:rPr lang="ru-RU" sz="2200" b="1" dirty="0" smtClean="0">
                <a:solidFill>
                  <a:schemeClr val="bg1"/>
                </a:solidFill>
              </a:rPr>
              <a:t>Основная часть. </a:t>
            </a:r>
            <a:br>
              <a:rPr lang="ru-RU" sz="2200" b="1" dirty="0" smtClean="0">
                <a:solidFill>
                  <a:schemeClr val="bg1"/>
                </a:solidFill>
              </a:rPr>
            </a:br>
            <a:r>
              <a:rPr lang="ru-RU" sz="2200" b="1" dirty="0" smtClean="0">
                <a:solidFill>
                  <a:schemeClr val="bg1"/>
                </a:solidFill>
              </a:rPr>
              <a:t>Раздел 1. Организационный этап</a:t>
            </a:r>
            <a:endParaRPr lang="ru-RU" sz="2200" b="1" dirty="0">
              <a:solidFill>
                <a:schemeClr val="bg1"/>
              </a:solidFill>
            </a:endParaRPr>
          </a:p>
        </p:txBody>
      </p:sp>
      <p:pic>
        <p:nvPicPr>
          <p:cNvPr id="5" name="Содержимое 4" descr="IMG_20220404_224335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1484785"/>
            <a:ext cx="9167242" cy="537321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411760" y="1556792"/>
            <a:ext cx="4176464" cy="720080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411760" y="1700808"/>
            <a:ext cx="41764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</a:rPr>
              <a:t>Рисование  «Мама на работе»</a:t>
            </a:r>
            <a:endParaRPr lang="ru-RU" sz="22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Круглая лента лицом вниз 4"/>
          <p:cNvSpPr/>
          <p:nvPr/>
        </p:nvSpPr>
        <p:spPr>
          <a:xfrm>
            <a:off x="323528" y="260648"/>
            <a:ext cx="8496944" cy="1008112"/>
          </a:xfrm>
          <a:prstGeom prst="ellipseRibbon">
            <a:avLst>
              <a:gd name="adj1" fmla="val 25000"/>
              <a:gd name="adj2" fmla="val 66936"/>
              <a:gd name="adj3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Содержимое 3" descr="IMG_20220404_224224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89744" y="1527175"/>
            <a:ext cx="8128000" cy="4572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35696" y="548680"/>
            <a:ext cx="55949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Изготовление атрибутов для сюжетно-ролевой игры «Библиотека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20220404_224409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875882" y="1527175"/>
            <a:ext cx="7355723" cy="4572000"/>
          </a:xfrm>
          <a:prstGeom prst="rect">
            <a:avLst/>
          </a:prstGeom>
        </p:spPr>
      </p:pic>
      <p:sp>
        <p:nvSpPr>
          <p:cNvPr id="5" name="Круглая лента лицом вниз 4"/>
          <p:cNvSpPr/>
          <p:nvPr/>
        </p:nvSpPr>
        <p:spPr>
          <a:xfrm>
            <a:off x="323528" y="260648"/>
            <a:ext cx="8496944" cy="1008112"/>
          </a:xfrm>
          <a:prstGeom prst="ellipseRibbon">
            <a:avLst>
              <a:gd name="adj1" fmla="val 25000"/>
              <a:gd name="adj2" fmla="val 66936"/>
              <a:gd name="adj3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763688" y="548680"/>
            <a:ext cx="56886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Подвижная игра «Где мы были, мы не скажем, а что делали покажем»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кандара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2958</TotalTime>
  <Words>1165</Words>
  <Application>Microsoft Office PowerPoint</Application>
  <PresentationFormat>Экран (4:3)</PresentationFormat>
  <Paragraphs>78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Официальная</vt:lpstr>
      <vt:lpstr>Методическая разработка сценария квест-игры   «В поисках золотого ключика»</vt:lpstr>
      <vt:lpstr>Оглавление</vt:lpstr>
      <vt:lpstr>Аннотация</vt:lpstr>
      <vt:lpstr>Пояснительная записка</vt:lpstr>
      <vt:lpstr>Пояснительная записка</vt:lpstr>
      <vt:lpstr>Пояснительная записка</vt:lpstr>
      <vt:lpstr>Основная часть.  Раздел 1. Организационный этап</vt:lpstr>
      <vt:lpstr>Слайд 8</vt:lpstr>
      <vt:lpstr>Слайд 9</vt:lpstr>
      <vt:lpstr>Сюжетно-ролевая игра  «Скорая помощь»</vt:lpstr>
      <vt:lpstr>Рассказ учениц кадетского класса о работе сотрудников МЧС</vt:lpstr>
      <vt:lpstr>Раздел 2. Практический этап</vt:lpstr>
      <vt:lpstr>Основная часть.  Раздел 2. Практический этап</vt:lpstr>
      <vt:lpstr>Основная часть.  Раздел 2. Практический этап</vt:lpstr>
      <vt:lpstr>Основная часть.   Раздел 3. Методические рекомендации</vt:lpstr>
      <vt:lpstr>Заключение</vt:lpstr>
      <vt:lpstr>Список литературы: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Методическая разработка сценария квест-игры «Путешествие во взрослую жизнь»</dc:title>
  <dc:creator>alina</dc:creator>
  <cp:lastModifiedBy>Adm</cp:lastModifiedBy>
  <cp:revision>51</cp:revision>
  <dcterms:created xsi:type="dcterms:W3CDTF">2022-04-02T20:20:56Z</dcterms:created>
  <dcterms:modified xsi:type="dcterms:W3CDTF">2022-11-17T17:04:24Z</dcterms:modified>
</cp:coreProperties>
</file>