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1" r:id="rId2"/>
    <p:sldId id="278" r:id="rId3"/>
    <p:sldId id="258" r:id="rId4"/>
    <p:sldId id="273" r:id="rId5"/>
    <p:sldId id="259" r:id="rId6"/>
    <p:sldId id="265" r:id="rId7"/>
    <p:sldId id="260" r:id="rId8"/>
    <p:sldId id="276" r:id="rId9"/>
    <p:sldId id="268" r:id="rId10"/>
    <p:sldId id="280" r:id="rId11"/>
    <p:sldId id="266" r:id="rId12"/>
    <p:sldId id="264" r:id="rId13"/>
    <p:sldId id="279" r:id="rId14"/>
    <p:sldId id="261" r:id="rId15"/>
    <p:sldId id="263" r:id="rId16"/>
    <p:sldId id="269" r:id="rId17"/>
    <p:sldId id="271" r:id="rId18"/>
    <p:sldId id="282" r:id="rId19"/>
    <p:sldId id="272" r:id="rId20"/>
    <p:sldId id="28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0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B85808"/>
    <a:srgbClr val="BF5B09"/>
    <a:srgbClr val="FCD6B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97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272C00-09D2-4893-A892-B6829F34C41C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F09CC6-A338-46D9-AE3E-3C80694B9AE2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latin typeface="Cambria" panose="02040503050406030204" pitchFamily="18" charset="0"/>
            </a:rPr>
            <a:t>Дети</a:t>
          </a:r>
          <a:endParaRPr lang="ru-RU" dirty="0">
            <a:latin typeface="Cambria" panose="02040503050406030204" pitchFamily="18" charset="0"/>
          </a:endParaRPr>
        </a:p>
      </dgm:t>
    </dgm:pt>
    <dgm:pt modelId="{75A6A192-6678-41CA-9BDB-EB9907210491}" type="parTrans" cxnId="{45E62DA2-BB1A-40AE-B798-4671388E7497}">
      <dgm:prSet/>
      <dgm:spPr/>
      <dgm:t>
        <a:bodyPr/>
        <a:lstStyle/>
        <a:p>
          <a:endParaRPr lang="ru-RU"/>
        </a:p>
      </dgm:t>
    </dgm:pt>
    <dgm:pt modelId="{7E6B0E70-2AA4-4A72-BC46-47EE29C18CF3}" type="sibTrans" cxnId="{45E62DA2-BB1A-40AE-B798-4671388E7497}">
      <dgm:prSet/>
      <dgm:spPr/>
      <dgm:t>
        <a:bodyPr/>
        <a:lstStyle/>
        <a:p>
          <a:endParaRPr lang="ru-RU"/>
        </a:p>
      </dgm:t>
    </dgm:pt>
    <dgm:pt modelId="{CE66BD14-2B85-4760-8BDF-CD4046A325AA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Воспитатели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87A9DC94-47F2-414F-B3CF-DDF6B56E479D}" type="parTrans" cxnId="{868B0E86-86D1-4CDE-A16F-E62198706A2D}">
      <dgm:prSet/>
      <dgm:spPr/>
      <dgm:t>
        <a:bodyPr/>
        <a:lstStyle/>
        <a:p>
          <a:endParaRPr lang="ru-RU"/>
        </a:p>
      </dgm:t>
    </dgm:pt>
    <dgm:pt modelId="{E5C754C5-EA61-432C-9C6E-18AA91F28D3B}" type="sibTrans" cxnId="{868B0E86-86D1-4CDE-A16F-E62198706A2D}">
      <dgm:prSet/>
      <dgm:spPr/>
      <dgm:t>
        <a:bodyPr/>
        <a:lstStyle/>
        <a:p>
          <a:endParaRPr lang="ru-RU"/>
        </a:p>
      </dgm:t>
    </dgm:pt>
    <dgm:pt modelId="{3ECAC1D1-B48C-4256-A040-C07208250D4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Родители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0C35FFF-6FEA-435A-9197-48EC4C496990}" type="parTrans" cxnId="{0BEC409C-80C2-412D-A87D-4E74AFE262D1}">
      <dgm:prSet/>
      <dgm:spPr/>
      <dgm:t>
        <a:bodyPr/>
        <a:lstStyle/>
        <a:p>
          <a:endParaRPr lang="ru-RU"/>
        </a:p>
      </dgm:t>
    </dgm:pt>
    <dgm:pt modelId="{683E08C6-D4AB-48E7-B4D6-FBE0B1AFB25D}" type="sibTrans" cxnId="{0BEC409C-80C2-412D-A87D-4E74AFE262D1}">
      <dgm:prSet/>
      <dgm:spPr/>
      <dgm:t>
        <a:bodyPr/>
        <a:lstStyle/>
        <a:p>
          <a:endParaRPr lang="ru-RU"/>
        </a:p>
      </dgm:t>
    </dgm:pt>
    <dgm:pt modelId="{725AC06F-A58E-413D-96AD-DDE3A4CE3193}" type="pres">
      <dgm:prSet presAssocID="{EB272C00-09D2-4893-A892-B6829F34C4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640D03-36E6-41A8-B214-FB1AAC7808BA}" type="pres">
      <dgm:prSet presAssocID="{09F09CC6-A338-46D9-AE3E-3C80694B9AE2}" presName="node" presStyleLbl="node1" presStyleIdx="0" presStyleCnt="3" custRadScaleRad="82801" custRadScaleInc="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A0DAB0-CD6B-4625-BD51-B36F9ADAF229}" type="pres">
      <dgm:prSet presAssocID="{09F09CC6-A338-46D9-AE3E-3C80694B9AE2}" presName="spNode" presStyleCnt="0"/>
      <dgm:spPr/>
    </dgm:pt>
    <dgm:pt modelId="{40223E6E-EC14-4913-9676-DA098FE8B95E}" type="pres">
      <dgm:prSet presAssocID="{7E6B0E70-2AA4-4A72-BC46-47EE29C18CF3}" presName="sibTrans" presStyleLbl="sibTrans1D1" presStyleIdx="0" presStyleCnt="3"/>
      <dgm:spPr/>
      <dgm:t>
        <a:bodyPr/>
        <a:lstStyle/>
        <a:p>
          <a:endParaRPr lang="ru-RU"/>
        </a:p>
      </dgm:t>
    </dgm:pt>
    <dgm:pt modelId="{CBAF9D96-675A-49E7-98AB-E3F12EEA0DFA}" type="pres">
      <dgm:prSet presAssocID="{CE66BD14-2B85-4760-8BDF-CD4046A325A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9147C-5F57-4AF7-B808-1F4FA21352F0}" type="pres">
      <dgm:prSet presAssocID="{CE66BD14-2B85-4760-8BDF-CD4046A325AA}" presName="spNode" presStyleCnt="0"/>
      <dgm:spPr/>
    </dgm:pt>
    <dgm:pt modelId="{B1BD04EC-7ABF-46FC-8459-6E7C2B3ED6EB}" type="pres">
      <dgm:prSet presAssocID="{E5C754C5-EA61-432C-9C6E-18AA91F28D3B}" presName="sibTrans" presStyleLbl="sibTrans1D1" presStyleIdx="1" presStyleCnt="3"/>
      <dgm:spPr/>
      <dgm:t>
        <a:bodyPr/>
        <a:lstStyle/>
        <a:p>
          <a:endParaRPr lang="ru-RU"/>
        </a:p>
      </dgm:t>
    </dgm:pt>
    <dgm:pt modelId="{678F2354-CA3A-4D32-B59D-788372A7CD49}" type="pres">
      <dgm:prSet presAssocID="{3ECAC1D1-B48C-4256-A040-C07208250D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A1BCC-2B3F-4B16-BC29-77DF3B41C1EE}" type="pres">
      <dgm:prSet presAssocID="{3ECAC1D1-B48C-4256-A040-C07208250D4E}" presName="spNode" presStyleCnt="0"/>
      <dgm:spPr/>
    </dgm:pt>
    <dgm:pt modelId="{16B1C104-8EA8-4EC1-B7E2-306FFDA782D8}" type="pres">
      <dgm:prSet presAssocID="{683E08C6-D4AB-48E7-B4D6-FBE0B1AFB25D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033F600A-7743-4E9D-9F39-638B4E6AA160}" type="presOf" srcId="{EB272C00-09D2-4893-A892-B6829F34C41C}" destId="{725AC06F-A58E-413D-96AD-DDE3A4CE3193}" srcOrd="0" destOrd="0" presId="urn:microsoft.com/office/officeart/2005/8/layout/cycle6"/>
    <dgm:cxn modelId="{30F8C531-68CC-4DC9-A475-88EAE0291A6A}" type="presOf" srcId="{09F09CC6-A338-46D9-AE3E-3C80694B9AE2}" destId="{AA640D03-36E6-41A8-B214-FB1AAC7808BA}" srcOrd="0" destOrd="0" presId="urn:microsoft.com/office/officeart/2005/8/layout/cycle6"/>
    <dgm:cxn modelId="{868B0E86-86D1-4CDE-A16F-E62198706A2D}" srcId="{EB272C00-09D2-4893-A892-B6829F34C41C}" destId="{CE66BD14-2B85-4760-8BDF-CD4046A325AA}" srcOrd="1" destOrd="0" parTransId="{87A9DC94-47F2-414F-B3CF-DDF6B56E479D}" sibTransId="{E5C754C5-EA61-432C-9C6E-18AA91F28D3B}"/>
    <dgm:cxn modelId="{120F7D18-5C43-4DF1-823C-10CFE5CB39B2}" type="presOf" srcId="{CE66BD14-2B85-4760-8BDF-CD4046A325AA}" destId="{CBAF9D96-675A-49E7-98AB-E3F12EEA0DFA}" srcOrd="0" destOrd="0" presId="urn:microsoft.com/office/officeart/2005/8/layout/cycle6"/>
    <dgm:cxn modelId="{0BEC409C-80C2-412D-A87D-4E74AFE262D1}" srcId="{EB272C00-09D2-4893-A892-B6829F34C41C}" destId="{3ECAC1D1-B48C-4256-A040-C07208250D4E}" srcOrd="2" destOrd="0" parTransId="{60C35FFF-6FEA-435A-9197-48EC4C496990}" sibTransId="{683E08C6-D4AB-48E7-B4D6-FBE0B1AFB25D}"/>
    <dgm:cxn modelId="{CE90E4DB-EA9F-4ADD-8547-C651AA830DA8}" type="presOf" srcId="{E5C754C5-EA61-432C-9C6E-18AA91F28D3B}" destId="{B1BD04EC-7ABF-46FC-8459-6E7C2B3ED6EB}" srcOrd="0" destOrd="0" presId="urn:microsoft.com/office/officeart/2005/8/layout/cycle6"/>
    <dgm:cxn modelId="{BE80589E-91DF-49C4-A3B8-2B67EFDADFF4}" type="presOf" srcId="{683E08C6-D4AB-48E7-B4D6-FBE0B1AFB25D}" destId="{16B1C104-8EA8-4EC1-B7E2-306FFDA782D8}" srcOrd="0" destOrd="0" presId="urn:microsoft.com/office/officeart/2005/8/layout/cycle6"/>
    <dgm:cxn modelId="{45E62DA2-BB1A-40AE-B798-4671388E7497}" srcId="{EB272C00-09D2-4893-A892-B6829F34C41C}" destId="{09F09CC6-A338-46D9-AE3E-3C80694B9AE2}" srcOrd="0" destOrd="0" parTransId="{75A6A192-6678-41CA-9BDB-EB9907210491}" sibTransId="{7E6B0E70-2AA4-4A72-BC46-47EE29C18CF3}"/>
    <dgm:cxn modelId="{00ECE18F-6D1C-4F2C-AC35-D8792E9C5240}" type="presOf" srcId="{3ECAC1D1-B48C-4256-A040-C07208250D4E}" destId="{678F2354-CA3A-4D32-B59D-788372A7CD49}" srcOrd="0" destOrd="0" presId="urn:microsoft.com/office/officeart/2005/8/layout/cycle6"/>
    <dgm:cxn modelId="{B2057066-4016-4485-BB3F-C6475B4E8699}" type="presOf" srcId="{7E6B0E70-2AA4-4A72-BC46-47EE29C18CF3}" destId="{40223E6E-EC14-4913-9676-DA098FE8B95E}" srcOrd="0" destOrd="0" presId="urn:microsoft.com/office/officeart/2005/8/layout/cycle6"/>
    <dgm:cxn modelId="{01839127-675A-415F-A33A-6A2C686759C8}" type="presParOf" srcId="{725AC06F-A58E-413D-96AD-DDE3A4CE3193}" destId="{AA640D03-36E6-41A8-B214-FB1AAC7808BA}" srcOrd="0" destOrd="0" presId="urn:microsoft.com/office/officeart/2005/8/layout/cycle6"/>
    <dgm:cxn modelId="{59DB7202-5FE5-4055-8739-02CE6AF6CA6E}" type="presParOf" srcId="{725AC06F-A58E-413D-96AD-DDE3A4CE3193}" destId="{E5A0DAB0-CD6B-4625-BD51-B36F9ADAF229}" srcOrd="1" destOrd="0" presId="urn:microsoft.com/office/officeart/2005/8/layout/cycle6"/>
    <dgm:cxn modelId="{086660C1-7E88-4450-A9F9-16C6B50CF3F8}" type="presParOf" srcId="{725AC06F-A58E-413D-96AD-DDE3A4CE3193}" destId="{40223E6E-EC14-4913-9676-DA098FE8B95E}" srcOrd="2" destOrd="0" presId="urn:microsoft.com/office/officeart/2005/8/layout/cycle6"/>
    <dgm:cxn modelId="{EFF5B930-17EA-499C-B59F-BAECC3B485EF}" type="presParOf" srcId="{725AC06F-A58E-413D-96AD-DDE3A4CE3193}" destId="{CBAF9D96-675A-49E7-98AB-E3F12EEA0DFA}" srcOrd="3" destOrd="0" presId="urn:microsoft.com/office/officeart/2005/8/layout/cycle6"/>
    <dgm:cxn modelId="{9177D0B9-5403-4928-99BA-873C18252F08}" type="presParOf" srcId="{725AC06F-A58E-413D-96AD-DDE3A4CE3193}" destId="{A749147C-5F57-4AF7-B808-1F4FA21352F0}" srcOrd="4" destOrd="0" presId="urn:microsoft.com/office/officeart/2005/8/layout/cycle6"/>
    <dgm:cxn modelId="{EC10A658-04B8-4EA2-B311-CAB73AFEB448}" type="presParOf" srcId="{725AC06F-A58E-413D-96AD-DDE3A4CE3193}" destId="{B1BD04EC-7ABF-46FC-8459-6E7C2B3ED6EB}" srcOrd="5" destOrd="0" presId="urn:microsoft.com/office/officeart/2005/8/layout/cycle6"/>
    <dgm:cxn modelId="{1E94DE95-D288-49F4-AAE7-F3F810222D6F}" type="presParOf" srcId="{725AC06F-A58E-413D-96AD-DDE3A4CE3193}" destId="{678F2354-CA3A-4D32-B59D-788372A7CD49}" srcOrd="6" destOrd="0" presId="urn:microsoft.com/office/officeart/2005/8/layout/cycle6"/>
    <dgm:cxn modelId="{C66C48FA-E1DF-44EF-AA5C-5083ACF4470A}" type="presParOf" srcId="{725AC06F-A58E-413D-96AD-DDE3A4CE3193}" destId="{AECA1BCC-2B3F-4B16-BC29-77DF3B41C1EE}" srcOrd="7" destOrd="0" presId="urn:microsoft.com/office/officeart/2005/8/layout/cycle6"/>
    <dgm:cxn modelId="{7EBCAFF3-3896-48BF-8F86-0AE9F0D3D1CD}" type="presParOf" srcId="{725AC06F-A58E-413D-96AD-DDE3A4CE3193}" destId="{16B1C104-8EA8-4EC1-B7E2-306FFDA782D8}" srcOrd="8" destOrd="0" presId="urn:microsoft.com/office/officeart/2005/8/layout/cycle6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40D03-36E6-41A8-B214-FB1AAC7808BA}">
      <dsp:nvSpPr>
        <dsp:cNvPr id="0" name=""/>
        <dsp:cNvSpPr/>
      </dsp:nvSpPr>
      <dsp:spPr>
        <a:xfrm>
          <a:off x="3347869" y="368514"/>
          <a:ext cx="2464593" cy="1601985"/>
        </a:xfrm>
        <a:prstGeom prst="roundRect">
          <a:avLst/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ambria" panose="02040503050406030204" pitchFamily="18" charset="0"/>
            </a:rPr>
            <a:t>Дети</a:t>
          </a:r>
          <a:endParaRPr lang="ru-RU" sz="2800" kern="1200" dirty="0">
            <a:latin typeface="Cambria" panose="02040503050406030204" pitchFamily="18" charset="0"/>
          </a:endParaRPr>
        </a:p>
      </dsp:txBody>
      <dsp:txXfrm>
        <a:off x="3426071" y="446716"/>
        <a:ext cx="2308189" cy="1445581"/>
      </dsp:txXfrm>
    </dsp:sp>
    <dsp:sp modelId="{40223E6E-EC14-4913-9676-DA098FE8B95E}">
      <dsp:nvSpPr>
        <dsp:cNvPr id="0" name=""/>
        <dsp:cNvSpPr/>
      </dsp:nvSpPr>
      <dsp:spPr>
        <a:xfrm>
          <a:off x="2427750" y="1275251"/>
          <a:ext cx="4274682" cy="4274682"/>
        </a:xfrm>
        <a:custGeom>
          <a:avLst/>
          <a:gdLst/>
          <a:ahLst/>
          <a:cxnLst/>
          <a:rect l="0" t="0" r="0" b="0"/>
          <a:pathLst>
            <a:path>
              <a:moveTo>
                <a:pt x="3399002" y="412105"/>
              </a:moveTo>
              <a:arcTo wR="2137341" hR="2137341" stAng="18370675" swAng="2869594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F9D96-675A-49E7-98AB-E3F12EEA0DFA}">
      <dsp:nvSpPr>
        <dsp:cNvPr id="0" name=""/>
        <dsp:cNvSpPr/>
      </dsp:nvSpPr>
      <dsp:spPr>
        <a:xfrm>
          <a:off x="5190694" y="3206906"/>
          <a:ext cx="2464593" cy="1601985"/>
        </a:xfrm>
        <a:prstGeom prst="roundRect">
          <a:avLst/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Cambria" panose="02040503050406030204" pitchFamily="18" charset="0"/>
            </a:rPr>
            <a:t>Воспитатели</a:t>
          </a:r>
          <a:endParaRPr lang="ru-RU" sz="28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5268896" y="3285108"/>
        <a:ext cx="2308189" cy="1445581"/>
      </dsp:txXfrm>
    </dsp:sp>
    <dsp:sp modelId="{B1BD04EC-7ABF-46FC-8459-6E7C2B3ED6EB}">
      <dsp:nvSpPr>
        <dsp:cNvPr id="0" name=""/>
        <dsp:cNvSpPr/>
      </dsp:nvSpPr>
      <dsp:spPr>
        <a:xfrm>
          <a:off x="2434658" y="801887"/>
          <a:ext cx="4274682" cy="4274682"/>
        </a:xfrm>
        <a:custGeom>
          <a:avLst/>
          <a:gdLst/>
          <a:ahLst/>
          <a:cxnLst/>
          <a:rect l="0" t="0" r="0" b="0"/>
          <a:pathLst>
            <a:path>
              <a:moveTo>
                <a:pt x="3154830" y="4016953"/>
              </a:moveTo>
              <a:arcTo wR="2137341" hR="2137341" stAng="3694320" swAng="3411359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8F2354-CA3A-4D32-B59D-788372A7CD49}">
      <dsp:nvSpPr>
        <dsp:cNvPr id="0" name=""/>
        <dsp:cNvSpPr/>
      </dsp:nvSpPr>
      <dsp:spPr>
        <a:xfrm>
          <a:off x="1488711" y="3206906"/>
          <a:ext cx="2464593" cy="1601985"/>
        </a:xfrm>
        <a:prstGeom prst="roundRect">
          <a:avLst/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Родители</a:t>
          </a:r>
          <a:endParaRPr lang="ru-RU" sz="28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1566913" y="3285108"/>
        <a:ext cx="2308189" cy="1445581"/>
      </dsp:txXfrm>
    </dsp:sp>
    <dsp:sp modelId="{16B1C104-8EA8-4EC1-B7E2-306FFDA782D8}">
      <dsp:nvSpPr>
        <dsp:cNvPr id="0" name=""/>
        <dsp:cNvSpPr/>
      </dsp:nvSpPr>
      <dsp:spPr>
        <a:xfrm>
          <a:off x="2441999" y="1270722"/>
          <a:ext cx="4274682" cy="4274682"/>
        </a:xfrm>
        <a:custGeom>
          <a:avLst/>
          <a:gdLst/>
          <a:ahLst/>
          <a:cxnLst/>
          <a:rect l="0" t="0" r="0" b="0"/>
          <a:pathLst>
            <a:path>
              <a:moveTo>
                <a:pt x="11243" y="1918401"/>
              </a:moveTo>
              <a:arcTo wR="2137341" hR="2137341" stAng="11152766" swAng="2907599"/>
            </a:path>
          </a:pathLst>
        </a:custGeom>
        <a:noFill/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5F2F6A-A7D9-427E-8D3B-EA669B89DCA2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EDB050-A26F-42E8-B641-F0AAF08D8C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 Детский сад им. Ю.А. Гагарина»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«Использование нестандартного оборудования в оздоровительной работе </a:t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   ОВЗ в  ДОУ»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996952"/>
            <a:ext cx="3635896" cy="272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860032" y="3861048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 воспитатель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Умникова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3440" y="5877272"/>
            <a:ext cx="2376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Гагарин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2021г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4537">
        <p:split orient="vert"/>
      </p:transition>
    </mc:Choice>
    <mc:Fallback>
      <p:transition spd="slow" advTm="453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571"/>
            <a:ext cx="9144000" cy="1534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«Бабочки летают, бабочки»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Используют: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развития навыков правильного дыхания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DSC009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645603"/>
            <a:ext cx="259228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3645422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«Палочки-выручалочки»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Используют: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качестве массажера  для тела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рук и профилактики плоскостопия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Пользователь\Desktop\DSC008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014" y="3717032"/>
            <a:ext cx="3744416" cy="2717481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739713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«Ленточки»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ОРУ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развития навыков правильного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дыхания,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подвижных игр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Пользователь\Desktop\DSC008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89040"/>
            <a:ext cx="3384376" cy="244827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948655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Эспандеры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948" y="1340768"/>
            <a:ext cx="9144000" cy="5517232"/>
          </a:xfrm>
          <a:ln w="38100"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   Используют:</a:t>
            </a:r>
          </a:p>
          <a:p>
            <a:pPr marL="0" indent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развитие силы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сноровки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347864" y="3573016"/>
            <a:ext cx="3672408" cy="274293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35343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38096" cy="11967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шагоходы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развития чувство равновесия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координации движений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139952" y="2996952"/>
            <a:ext cx="2899542" cy="2937999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133589" y="2996952"/>
            <a:ext cx="2899542" cy="2937999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21939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Барьерчики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развития ловкости, прыгучести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игр-эстафет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491880" y="3212976"/>
            <a:ext cx="2343520" cy="314096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5751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 Массажные дорожки» 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Предназначены для массажа стоп  и  профилактики  плоскостопия.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ходьбе по дорожкам улучшается кровообращение, активизируются восстановительные процессы в мышцах, суставах.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267744" y="3573016"/>
            <a:ext cx="4536504" cy="256490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70496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«Гантели»</a:t>
            </a:r>
            <a:endParaRPr lang="ru-RU" sz="3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силы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выполнения ОРУ упражнений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3290"/>
          <a:stretch/>
        </p:blipFill>
        <p:spPr>
          <a:xfrm>
            <a:off x="3635896" y="2924944"/>
            <a:ext cx="2459557" cy="357879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36514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Бумажные   мячи»</a:t>
            </a:r>
            <a:endParaRPr lang="ru-RU" sz="32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развития ловкости, меткости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выполнения ОРУ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бросков, ловли, метании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подвижных играх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499992" y="3399421"/>
            <a:ext cx="3341300" cy="267570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12088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8"/>
            <a:ext cx="9143999" cy="68431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</a:t>
            </a: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692680" y="3575292"/>
            <a:ext cx="827584" cy="6857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83568" y="332656"/>
            <a:ext cx="3240360" cy="218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292080" y="476672"/>
            <a:ext cx="3282734" cy="2188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83568" y="4149079"/>
            <a:ext cx="3240360" cy="23109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225493" y="4222155"/>
            <a:ext cx="3415908" cy="2164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723839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и совершенствование развития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двигательных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и физических качеств 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использования нестандартного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оборудования.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  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1. 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выразительность и красоту движений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2. Развивать творчество и фантазию при использовании     нестандартного оборудования.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3. Мотивировать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на двигательную активность, через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использование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нетрадиционного оборудования в самостоятельных видах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0057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5008" y="-53424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3179444"/>
            <a:ext cx="7608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anose="02020603050405020304" pitchFamily="18" charset="0"/>
              </a:rPr>
              <a:t>В оздоровительной работе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6565"/>
          <a:stretch/>
        </p:blipFill>
        <p:spPr>
          <a:xfrm>
            <a:off x="5940152" y="548680"/>
            <a:ext cx="2067693" cy="2300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181" y="4049746"/>
            <a:ext cx="2000250" cy="2273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0455" t="12840" r="17439" b="17159"/>
          <a:stretch/>
        </p:blipFill>
        <p:spPr>
          <a:xfrm>
            <a:off x="689979" y="4049746"/>
            <a:ext cx="3302975" cy="2137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52400"/>
            <a:ext cx="1728192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02978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дальнейшего развития проекта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по формированию двигательной активности детей с ОВЗ с использованием нестандартного оборудования;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оснащать физкультурный зал нестандартным оборудованием в соответствии с возрастными особенностями детей;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проведении спортивных праздников,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оборудование в эстафетах, конкурсах, играх.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39560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91" y="0"/>
            <a:ext cx="9144000" cy="1417638"/>
          </a:xfrm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20849889"/>
              </p:ext>
            </p:extLst>
          </p:nvPr>
        </p:nvGraphicFramePr>
        <p:xfrm>
          <a:off x="0" y="1476317"/>
          <a:ext cx="91440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699835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двигательного опыта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сноровки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внимания, ловкости, умения быть в коллективе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самооценки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обращение с пособиями, применение их творчески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Навыки самостоятельной двигательной активности при использовании нестандартного оборудования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5750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нестандартного спортивного оборудования в целях совершенствования физического развития детей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Задачи физического развития можно решать с применением нетрадиционного оборудования, которое позволяет: повышать интерес детей к выполнению основных движений и игр; способствовать формированию физических качеств и двигательных умений детей; чередовать различные виды активности детей, направляя их интересы, стимулируя желания детей заниматься двигательной деятельностью; повысить моторную плотность физкультурных занятий; уточнять представления о форме предметов, положении частей, их относительной величине, о цвете предметов; развивать чувство цвета и формы; развивать у детей наблюдательность, эстетическое восприятие, воображение, зрительную память. В реализации этих задач особое значение придается использованию нестандартного физкультурного оборудования, которое позволяет более быстро и качественно формировать двигательные умения и навыки, способствует повышению интереса к физкультурным занятиям, обеспечивает активную двигательную деятельность детей в течение всего дня.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53450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предъявляемые к нестандартному оборудованию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Нестандартное оборудование должно быть: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безопасным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максимально эффективным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удобным к применению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компактным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универсальным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технологичным и простым в изготовлении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эстетическим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93032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</a:rPr>
              <a:t>«Массажные  Дорожки»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Предназначены для массажа стоп  и  профилактики  плоскостопия.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22424" b="20404"/>
          <a:stretch/>
        </p:blipFill>
        <p:spPr>
          <a:xfrm>
            <a:off x="1841701" y="3717032"/>
            <a:ext cx="5904656" cy="1435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50317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991"/>
            <a:ext cx="9144000" cy="11967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/>
              </a:rPr>
              <a:t>«Бильбоке»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Предназначено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попадания в цель. Развивает глазомер, внимание, быстроту реакции, ловкость рук и синхронизацию движений, а также терпение и аккуратность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555776" y="3429000"/>
            <a:ext cx="3744416" cy="289472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833615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Моталочки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в развитии мелкой моторики рук,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ловкости.</a:t>
            </a:r>
          </a:p>
        </p:txBody>
      </p:sp>
      <p:pic>
        <p:nvPicPr>
          <p:cNvPr id="1026" name="Picture 2" descr="C:\Users\Пользователь\Desktop\DSC008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259228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280984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</TotalTime>
  <Words>551</Words>
  <Application>Microsoft Office PowerPoint</Application>
  <PresentationFormat>Экран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МБДОУ « Детский сад им. Ю.А. Гагарина»   Проект «Использование нестандартного оборудования в оздоровительной работе  с детьми    ОВЗ в  ДОУ»</vt:lpstr>
      <vt:lpstr>Слайд 2</vt:lpstr>
      <vt:lpstr>Участники проекта</vt:lpstr>
      <vt:lpstr>Ожидаемые результаты </vt:lpstr>
      <vt:lpstr>Применение нестандартного спортивного оборудования в целях совершенствования физического развития детей </vt:lpstr>
      <vt:lpstr>Требования, предъявляемые к нестандартному оборудованию </vt:lpstr>
      <vt:lpstr>«Массажные  Дорожки» </vt:lpstr>
      <vt:lpstr>«Бильбоке» </vt:lpstr>
      <vt:lpstr>«Моталочки» </vt:lpstr>
      <vt:lpstr>«Бабочки летают, бабочки»</vt:lpstr>
      <vt:lpstr>«Палочки-выручалочки» </vt:lpstr>
      <vt:lpstr>«Ленточки»</vt:lpstr>
      <vt:lpstr>Эспандеры</vt:lpstr>
      <vt:lpstr>шагоходы</vt:lpstr>
      <vt:lpstr>«Барьерчики»</vt:lpstr>
      <vt:lpstr>« Массажные дорожки» </vt:lpstr>
      <vt:lpstr>«Гантели»</vt:lpstr>
      <vt:lpstr>«Бумажные   мячи»</vt:lpstr>
      <vt:lpstr> в  ИГРОВОЙ ДЕЯТЕЛЬНОСТИ</vt:lpstr>
      <vt:lpstr>Слайд 20</vt:lpstr>
      <vt:lpstr>Перспективы дальнейшего развития проекта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нестандартного оборудования</dc:title>
  <dc:creator>RePack by SPecialiST</dc:creator>
  <cp:lastModifiedBy>Пользователь</cp:lastModifiedBy>
  <cp:revision>116</cp:revision>
  <dcterms:created xsi:type="dcterms:W3CDTF">2015-09-29T18:57:07Z</dcterms:created>
  <dcterms:modified xsi:type="dcterms:W3CDTF">2022-11-17T16:43:35Z</dcterms:modified>
</cp:coreProperties>
</file>