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64" r:id="rId4"/>
    <p:sldId id="265" r:id="rId5"/>
    <p:sldId id="276" r:id="rId6"/>
    <p:sldId id="278" r:id="rId7"/>
    <p:sldId id="283" r:id="rId8"/>
    <p:sldId id="288" r:id="rId9"/>
    <p:sldId id="287" r:id="rId10"/>
    <p:sldId id="291" r:id="rId11"/>
    <p:sldId id="293" r:id="rId12"/>
    <p:sldId id="295" r:id="rId13"/>
    <p:sldId id="281" r:id="rId14"/>
    <p:sldId id="279" r:id="rId15"/>
    <p:sldId id="285" r:id="rId16"/>
    <p:sldId id="284" r:id="rId17"/>
    <p:sldId id="296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C0E9-32A1-4BF4-9BBF-6897FE036B44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FF7D2-D63C-4C0D-85C2-27C435FC93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C0E9-32A1-4BF4-9BBF-6897FE036B44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FF7D2-D63C-4C0D-85C2-27C435FC93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C0E9-32A1-4BF4-9BBF-6897FE036B44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FF7D2-D63C-4C0D-85C2-27C435FC93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C0E9-32A1-4BF4-9BBF-6897FE036B44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FF7D2-D63C-4C0D-85C2-27C435FC93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C0E9-32A1-4BF4-9BBF-6897FE036B44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FF7D2-D63C-4C0D-85C2-27C435FC93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C0E9-32A1-4BF4-9BBF-6897FE036B44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FF7D2-D63C-4C0D-85C2-27C435FC93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C0E9-32A1-4BF4-9BBF-6897FE036B44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FF7D2-D63C-4C0D-85C2-27C435FC93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C0E9-32A1-4BF4-9BBF-6897FE036B44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FF7D2-D63C-4C0D-85C2-27C435FC93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C0E9-32A1-4BF4-9BBF-6897FE036B44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FF7D2-D63C-4C0D-85C2-27C435FC93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C0E9-32A1-4BF4-9BBF-6897FE036B44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FF7D2-D63C-4C0D-85C2-27C435FC93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C0E9-32A1-4BF4-9BBF-6897FE036B44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FF7D2-D63C-4C0D-85C2-27C435FC93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FC0E9-32A1-4BF4-9BBF-6897FE036B44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FF7D2-D63C-4C0D-85C2-27C435FC93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Documents%20and%20Settings\&#1058;&#1072;&#1090;&#1100;&#1103;&#1085;&#1072;\&#1052;&#1086;&#1080;%20&#1076;&#1086;&#1082;&#1091;&#1084;&#1077;&#1085;&#1090;&#1099;\&#1055;&#1056;&#1045;&#1047;&#1045;&#1053;&#1058;&#1040;&#1062;&#1048;\&#1073;&#1080;&#1090;&#1074;&#1072;%20&#1079;&#1072;%20&#1052;&#1086;&#1089;&#1082;&#1074;&#1091;\03.wmv" TargetMode="Externa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Documents%20and%20Settings\&#1058;&#1072;&#1090;&#1100;&#1103;&#1085;&#1072;\&#1052;&#1086;&#1080;%20&#1076;&#1086;&#1082;&#1091;&#1084;&#1077;&#1085;&#1090;&#1099;\&#1055;&#1056;&#1045;&#1047;&#1045;&#1053;&#1058;&#1040;&#1062;&#1048;\&#1073;&#1080;&#1090;&#1074;&#1072;%20&#1079;&#1072;%20&#1052;&#1086;&#1089;&#1082;&#1074;&#1091;\&#1084;&#1086;&#1089;&#1082;&#1074;1.MPG" TargetMode="Externa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141"/>
          <p:cNvPicPr>
            <a:picLocks noChangeAspect="1" noChangeArrowheads="1"/>
          </p:cNvPicPr>
          <p:nvPr/>
        </p:nvPicPr>
        <p:blipFill>
          <a:blip r:embed="rId2"/>
          <a:srcRect t="5332" b="82691"/>
          <a:stretch>
            <a:fillRect/>
          </a:stretch>
        </p:blipFill>
        <p:spPr bwMode="auto">
          <a:xfrm>
            <a:off x="642910" y="4357694"/>
            <a:ext cx="8358246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  Классная работа.</a:t>
            </a:r>
            <a:br>
              <a:rPr lang="ru-RU" b="1" dirty="0"/>
            </a:br>
            <a:r>
              <a:rPr lang="ru-RU" b="1" dirty="0"/>
              <a:t>Тема урока</a:t>
            </a:r>
            <a:r>
              <a:rPr lang="ru-RU" dirty="0"/>
              <a:t>:</a:t>
            </a:r>
            <a:br>
              <a:rPr lang="ru-RU" dirty="0"/>
            </a:br>
            <a:r>
              <a:rPr lang="en-US" dirty="0"/>
              <a:t> </a:t>
            </a:r>
            <a:r>
              <a:rPr lang="ru-RU" dirty="0"/>
              <a:t>Реакция Запада на начало Великой Отечественной войны. </a:t>
            </a:r>
            <a:br>
              <a:rPr lang="ru-RU" dirty="0"/>
            </a:br>
            <a:r>
              <a:rPr lang="ru-RU" b="1" dirty="0"/>
              <a:t>Оборона Москвы.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827088" y="549275"/>
            <a:ext cx="79089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B00000"/>
                </a:solidFill>
                <a:latin typeface="Arial" charset="0"/>
              </a:rPr>
              <a:t>С первого дня войны Москвичи начали формировать дивизии народного ополчения.</a:t>
            </a:r>
          </a:p>
        </p:txBody>
      </p:sp>
      <p:pic>
        <p:nvPicPr>
          <p:cNvPr id="11272" name="Picture 4" descr="File00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1628775"/>
            <a:ext cx="4895850" cy="4464050"/>
          </a:xfrm>
          <a:prstGeom prst="rect">
            <a:avLst/>
          </a:prstGeom>
          <a:noFill/>
          <a:ln w="57150">
            <a:solidFill>
              <a:srgbClr val="9933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857232"/>
            <a:ext cx="4033868" cy="4191000"/>
          </a:xfrm>
          <a:prstGeom prst="rect">
            <a:avLst/>
          </a:prstGeom>
          <a:noFill/>
          <a:ln w="57150">
            <a:solidFill>
              <a:srgbClr val="9933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</p:pic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857232"/>
            <a:ext cx="4319587" cy="4175125"/>
          </a:xfrm>
          <a:prstGeom prst="rect">
            <a:avLst/>
          </a:prstGeom>
          <a:noFill/>
          <a:ln w="57150">
            <a:solidFill>
              <a:srgbClr val="9933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</p:pic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1763713" y="5013325"/>
            <a:ext cx="59959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Баррикады на улицах Москвы.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476250"/>
            <a:ext cx="5832475" cy="4391025"/>
          </a:xfrm>
          <a:prstGeom prst="rect">
            <a:avLst/>
          </a:prstGeom>
          <a:noFill/>
          <a:ln w="57150">
            <a:solidFill>
              <a:srgbClr val="9933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</p:pic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2484438" y="5229225"/>
            <a:ext cx="4445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Аэростаты в небе </a:t>
            </a:r>
            <a:br>
              <a:rPr lang="ru-RU" sz="3200" b="1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200" b="1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над Москвой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михалыч\Мои документы\герои ВОв Жуков\контрнаступлени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4392488" cy="5889927"/>
          </a:xfrm>
          <a:prstGeom prst="rect">
            <a:avLst/>
          </a:prstGeom>
          <a:ln w="190500" cap="sq">
            <a:solidFill>
              <a:schemeClr val="bg1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5429256" y="714356"/>
            <a:ext cx="33575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 10 октября 1941 года фашисты подошли к Москве на расстояние 80-100 км.</a:t>
            </a:r>
          </a:p>
          <a:p>
            <a:r>
              <a:rPr lang="ru-RU" dirty="0"/>
              <a:t>19 октября в столице и прилегающих районах было введено осадное положение.</a:t>
            </a:r>
          </a:p>
          <a:p>
            <a:r>
              <a:rPr lang="ru-RU" dirty="0"/>
              <a:t>Во главе обороны Москвы стал </a:t>
            </a:r>
            <a:r>
              <a:rPr lang="ru-RU" b="1" u="sng" dirty="0"/>
              <a:t>Георгий Константинович Жуков</a:t>
            </a:r>
          </a:p>
        </p:txBody>
      </p:sp>
      <p:pic>
        <p:nvPicPr>
          <p:cNvPr id="7" name="Рисунок 6" descr="жукмскв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9254" y="3286124"/>
            <a:ext cx="2438400" cy="1828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154"/>
          <p:cNvPicPr>
            <a:picLocks noChangeAspect="1" noChangeArrowheads="1"/>
          </p:cNvPicPr>
          <p:nvPr/>
        </p:nvPicPr>
        <p:blipFill>
          <a:blip r:embed="rId2">
            <a:lum bright="-10000" contrast="40000"/>
          </a:blip>
          <a:srcRect l="3886" t="18259" r="6735" b="38902"/>
          <a:stretch>
            <a:fillRect/>
          </a:stretch>
        </p:blipFill>
        <p:spPr bwMode="auto">
          <a:xfrm>
            <a:off x="642910" y="1214422"/>
            <a:ext cx="7715304" cy="506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03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619672" y="1772816"/>
            <a:ext cx="5976664" cy="44824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>
                <a:latin typeface="Arno Pro Smbd Subhead" pitchFamily="18" charset="0"/>
              </a:rPr>
              <a:t>ПАРАД 7 НОЯБРЯ 1941 года</a:t>
            </a:r>
          </a:p>
        </p:txBody>
      </p:sp>
      <p:pic>
        <p:nvPicPr>
          <p:cNvPr id="2051" name="Picture 3" descr="G:\ВОв картинки\парад 7 ноябр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1556792"/>
            <a:ext cx="6500858" cy="4875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6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0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age155"/>
          <p:cNvPicPr>
            <a:picLocks noChangeAspect="1" noChangeArrowheads="1"/>
          </p:cNvPicPr>
          <p:nvPr/>
        </p:nvPicPr>
        <p:blipFill>
          <a:blip r:embed="rId2"/>
          <a:srcRect t="81464" r="9326" b="8018"/>
          <a:stretch>
            <a:fillRect/>
          </a:stretch>
        </p:blipFill>
        <p:spPr bwMode="auto">
          <a:xfrm>
            <a:off x="500034" y="2285992"/>
            <a:ext cx="8001056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Вывод:</a:t>
            </a:r>
          </a:p>
        </p:txBody>
      </p:sp>
      <p:pic>
        <p:nvPicPr>
          <p:cNvPr id="5123" name="Picture 3" descr="image156"/>
          <p:cNvPicPr>
            <a:picLocks noChangeAspect="1" noChangeArrowheads="1"/>
          </p:cNvPicPr>
          <p:nvPr/>
        </p:nvPicPr>
        <p:blipFill>
          <a:blip r:embed="rId3"/>
          <a:srcRect l="5474" r="5112" b="78799"/>
          <a:stretch>
            <a:fillRect/>
          </a:stretch>
        </p:blipFill>
        <p:spPr bwMode="auto">
          <a:xfrm>
            <a:off x="714348" y="3500438"/>
            <a:ext cx="757242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image160"/>
          <p:cNvPicPr>
            <a:picLocks noChangeAspect="1" noChangeArrowheads="1"/>
          </p:cNvPicPr>
          <p:nvPr/>
        </p:nvPicPr>
        <p:blipFill>
          <a:blip r:embed="rId2"/>
          <a:srcRect l="10362" t="1777" b="79562"/>
          <a:stretch>
            <a:fillRect/>
          </a:stretch>
        </p:blipFill>
        <p:spPr bwMode="auto">
          <a:xfrm>
            <a:off x="1214414" y="1571612"/>
            <a:ext cx="7532957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Вопросы и задания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285860"/>
            <a:ext cx="8115328" cy="11430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Домашнее задание: 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стр.152-155, читать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22 июня 1941 года , нарушив договор о ненападении, фашистская Германия вторглась в Советский союз 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7643866" cy="5732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Проверка домашнего задания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500175"/>
            <a:ext cx="80724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/>
              <a:t> </a:t>
            </a:r>
          </a:p>
        </p:txBody>
      </p:sp>
      <p:pic>
        <p:nvPicPr>
          <p:cNvPr id="4" name="Picture 3" descr="image159"/>
          <p:cNvPicPr>
            <a:picLocks noChangeAspect="1" noChangeArrowheads="1"/>
          </p:cNvPicPr>
          <p:nvPr/>
        </p:nvPicPr>
        <p:blipFill>
          <a:blip r:embed="rId2"/>
          <a:srcRect l="5154" t="36698" b="36196"/>
          <a:stretch>
            <a:fillRect/>
          </a:stretch>
        </p:blipFill>
        <p:spPr bwMode="auto">
          <a:xfrm>
            <a:off x="500034" y="1857364"/>
            <a:ext cx="848796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85786" y="1571625"/>
            <a:ext cx="7443814" cy="1500188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q"/>
            </a:pPr>
            <a:br>
              <a:rPr lang="ru-RU" sz="2800" dirty="0"/>
            </a:br>
            <a:br>
              <a:rPr lang="ru-RU" sz="2800" dirty="0"/>
            </a:br>
            <a:br>
              <a:rPr lang="ru-RU" sz="2800" dirty="0"/>
            </a:br>
            <a:br>
              <a:rPr lang="ru-RU" sz="2800" dirty="0"/>
            </a:br>
            <a:br>
              <a:rPr lang="ru-RU" sz="2800" dirty="0"/>
            </a:br>
            <a:r>
              <a:rPr lang="ru-RU" sz="2800" dirty="0"/>
              <a:t>— С какими словами к народу обратился В.М. Молотов?</a:t>
            </a:r>
            <a:br>
              <a:rPr lang="ru-RU" sz="2800" dirty="0"/>
            </a:br>
            <a:r>
              <a:rPr lang="ru-RU" sz="2800" dirty="0"/>
              <a:t>— Как люди восприняли весть о начале войны?</a:t>
            </a:r>
            <a:r>
              <a:rPr lang="ru-RU" sz="2800" b="1" dirty="0"/>
              <a:t> </a:t>
            </a:r>
            <a:br>
              <a:rPr lang="ru-RU" sz="2800" dirty="0"/>
            </a:br>
            <a:br>
              <a:rPr lang="ru-RU" sz="2800" b="1" dirty="0"/>
            </a:br>
            <a:r>
              <a:rPr lang="ru-RU" sz="2800" b="1" dirty="0"/>
              <a:t> -</a:t>
            </a:r>
            <a:r>
              <a:rPr lang="ru-RU" sz="2800" dirty="0"/>
              <a:t>Причина неудач Красной Армии :</a:t>
            </a:r>
            <a:br>
              <a:rPr lang="ru-RU" sz="2800" dirty="0"/>
            </a:br>
            <a:r>
              <a:rPr lang="ru-RU" sz="2800" dirty="0"/>
              <a:t>1.Трусость советских воинов.</a:t>
            </a:r>
            <a:br>
              <a:rPr lang="ru-RU" sz="2800" dirty="0"/>
            </a:br>
            <a:r>
              <a:rPr lang="ru-RU" sz="2800" dirty="0"/>
              <a:t>2.Советские люди не желали сражаться за сталинский режим.</a:t>
            </a:r>
            <a:br>
              <a:rPr lang="ru-RU" sz="2800" dirty="0"/>
            </a:br>
            <a:r>
              <a:rPr lang="ru-RU" sz="2800" dirty="0"/>
              <a:t>3.Внезапность нападения фашистов.</a:t>
            </a:r>
            <a:br>
              <a:rPr lang="ru-RU" sz="2800" dirty="0"/>
            </a:br>
            <a:br>
              <a:rPr lang="ru-RU" sz="2800" dirty="0"/>
            </a:b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image159"/>
          <p:cNvPicPr>
            <a:picLocks noChangeAspect="1" noChangeArrowheads="1"/>
          </p:cNvPicPr>
          <p:nvPr/>
        </p:nvPicPr>
        <p:blipFill>
          <a:blip r:embed="rId2">
            <a:lum bright="-10000" contrast="40000"/>
          </a:blip>
          <a:srcRect l="6443" t="7895" r="4639" b="72712"/>
          <a:stretch>
            <a:fillRect/>
          </a:stretch>
        </p:blipFill>
        <p:spPr bwMode="auto">
          <a:xfrm>
            <a:off x="357158" y="1857364"/>
            <a:ext cx="795035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Повтори словарь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Прочитай!</a:t>
            </a:r>
          </a:p>
        </p:txBody>
      </p:sp>
      <p:pic>
        <p:nvPicPr>
          <p:cNvPr id="1026" name="Picture 2" descr="image153"/>
          <p:cNvPicPr>
            <a:picLocks noChangeAspect="1" noChangeArrowheads="1"/>
          </p:cNvPicPr>
          <p:nvPr/>
        </p:nvPicPr>
        <p:blipFill>
          <a:blip r:embed="rId2">
            <a:lum bright="-10000" contrast="40000"/>
          </a:blip>
          <a:srcRect t="3232" b="33745"/>
          <a:stretch>
            <a:fillRect/>
          </a:stretch>
        </p:blipFill>
        <p:spPr bwMode="auto">
          <a:xfrm>
            <a:off x="1142977" y="1500174"/>
            <a:ext cx="557216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011222"/>
          </a:xfrm>
        </p:spPr>
        <p:txBody>
          <a:bodyPr/>
          <a:lstStyle/>
          <a:p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 flip="none" rotWithShape="1">
                  <a:gsLst>
                    <a:gs pos="0">
                      <a:schemeClr val="bg2">
                        <a:lumMod val="25000"/>
                        <a:shade val="30000"/>
                        <a:satMod val="115000"/>
                      </a:schemeClr>
                    </a:gs>
                    <a:gs pos="50000">
                      <a:schemeClr val="bg2">
                        <a:lumMod val="25000"/>
                        <a:shade val="67500"/>
                        <a:satMod val="115000"/>
                      </a:schemeClr>
                    </a:gs>
                    <a:gs pos="100000">
                      <a:schemeClr val="bg2">
                        <a:lumMod val="25000"/>
                        <a:shade val="100000"/>
                        <a:satMod val="115000"/>
                      </a:schemeClr>
                    </a:gs>
                  </a:gsLst>
                  <a:lin ang="8100000" scaled="1"/>
                  <a:tileRect/>
                </a:gradFill>
              </a:rPr>
              <a:t>ОБОРОНА МОСКВЫ</a:t>
            </a:r>
          </a:p>
        </p:txBody>
      </p:sp>
      <p:pic>
        <p:nvPicPr>
          <p:cNvPr id="4" name="Содержимое 3" descr="окопы м2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4357694"/>
            <a:ext cx="2714644" cy="2035983"/>
          </a:xfrm>
        </p:spPr>
      </p:pic>
      <p:pic>
        <p:nvPicPr>
          <p:cNvPr id="4098" name="Picture 2" descr="G:\ВОв картинки\48583225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643050"/>
            <a:ext cx="2786082" cy="1738515"/>
          </a:xfrm>
          <a:prstGeom prst="rect">
            <a:avLst/>
          </a:prstGeom>
          <a:noFill/>
        </p:spPr>
      </p:pic>
      <p:pic>
        <p:nvPicPr>
          <p:cNvPr id="6" name="москв1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3071802" y="2500306"/>
            <a:ext cx="3352800" cy="2743200"/>
          </a:xfrm>
          <a:prstGeom prst="rect">
            <a:avLst/>
          </a:prstGeom>
        </p:spPr>
      </p:pic>
      <p:pic>
        <p:nvPicPr>
          <p:cNvPr id="1026" name="Picture 2" descr="G:\ВОв картинки\84135634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1285860"/>
            <a:ext cx="3571900" cy="5067524"/>
          </a:xfrm>
          <a:prstGeom prst="rect">
            <a:avLst/>
          </a:prstGeom>
          <a:noFill/>
        </p:spPr>
      </p:pic>
      <p:pic>
        <p:nvPicPr>
          <p:cNvPr id="8" name="Рисунок 7" descr="АРТИЛЛЕРИЯ.jpe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7950" y="1500174"/>
            <a:ext cx="2643174" cy="1942733"/>
          </a:xfrm>
          <a:prstGeom prst="rect">
            <a:avLst/>
          </a:prstGeom>
        </p:spPr>
      </p:pic>
      <p:pic>
        <p:nvPicPr>
          <p:cNvPr id="9" name="Рисунок 8" descr="1234971767_bm_katusha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5674" y="4572008"/>
            <a:ext cx="2728325" cy="1677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2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3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 fullScrn="1">
              <p:cMediaNode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30 сентября 1941 г. враг начал генеральное наступление на Москву 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290"/>
            <a:ext cx="7500990" cy="56257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15 сентября 1941 г. - утвержден план операции «Тайфун» (взятие Москвы) 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7715304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172</Words>
  <Application>Microsoft Office PowerPoint</Application>
  <PresentationFormat>Экран (4:3)</PresentationFormat>
  <Paragraphs>17</Paragraphs>
  <Slides>18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Arno Pro Smbd Subhead</vt:lpstr>
      <vt:lpstr>Calibri</vt:lpstr>
      <vt:lpstr>Wingdings</vt:lpstr>
      <vt:lpstr>Тема Office</vt:lpstr>
      <vt:lpstr>  Классная работа. Тема урока:  Реакция Запада на начало Великой Отечественной войны.  Оборона Москвы.</vt:lpstr>
      <vt:lpstr>Презентация PowerPoint</vt:lpstr>
      <vt:lpstr>Проверка домашнего задания</vt:lpstr>
      <vt:lpstr>     — С какими словами к народу обратился В.М. Молотов? — Как люди восприняли весть о начале войны?    -Причина неудач Красной Армии : 1.Трусость советских воинов. 2.Советские люди не желали сражаться за сталинский режим. 3.Внезапность нападения фашистов.  </vt:lpstr>
      <vt:lpstr>Повтори словарь</vt:lpstr>
      <vt:lpstr>Прочитай!</vt:lpstr>
      <vt:lpstr>ОБОРОНА МОСКВЫ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ПАРАД 7 НОЯБРЯ 1941 года</vt:lpstr>
      <vt:lpstr>Вывод:</vt:lpstr>
      <vt:lpstr>Вопросы и задания</vt:lpstr>
      <vt:lpstr>Домашнее задание:  стр.152-155, читать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user</cp:lastModifiedBy>
  <cp:revision>13</cp:revision>
  <dcterms:created xsi:type="dcterms:W3CDTF">2021-01-10T16:25:45Z</dcterms:created>
  <dcterms:modified xsi:type="dcterms:W3CDTF">2022-11-17T19:05:56Z</dcterms:modified>
</cp:coreProperties>
</file>