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92" r:id="rId4"/>
    <p:sldId id="259" r:id="rId5"/>
    <p:sldId id="261" r:id="rId6"/>
    <p:sldId id="267" r:id="rId7"/>
    <p:sldId id="291" r:id="rId8"/>
    <p:sldId id="290" r:id="rId9"/>
    <p:sldId id="282" r:id="rId10"/>
    <p:sldId id="281" r:id="rId11"/>
    <p:sldId id="286" r:id="rId12"/>
    <p:sldId id="283" r:id="rId13"/>
    <p:sldId id="269" r:id="rId14"/>
    <p:sldId id="287" r:id="rId15"/>
    <p:sldId id="284" r:id="rId16"/>
    <p:sldId id="285" r:id="rId17"/>
    <p:sldId id="262" r:id="rId18"/>
    <p:sldId id="288" r:id="rId19"/>
    <p:sldId id="270" r:id="rId20"/>
    <p:sldId id="280" r:id="rId21"/>
    <p:sldId id="274" r:id="rId22"/>
    <p:sldId id="275" r:id="rId23"/>
    <p:sldId id="273" r:id="rId24"/>
    <p:sldId id="272" r:id="rId25"/>
    <p:sldId id="294" r:id="rId26"/>
    <p:sldId id="293" r:id="rId2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24A76"/>
    <a:srgbClr val="18A8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Познавательное</a:t>
            </a:r>
            <a:r>
              <a:rPr lang="ru-RU" baseline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развитие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2020 -2021 учебный год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Лист1!$A$2:$A$5</c:f>
              <c:strCache>
                <c:ptCount val="4"/>
                <c:pt idx="0">
                  <c:v>II младшая группа</c:v>
                </c:pt>
                <c:pt idx="1">
                  <c:v>Средняя группа</c:v>
                </c:pt>
                <c:pt idx="2">
                  <c:v>Старшая группа</c:v>
                </c:pt>
                <c:pt idx="3">
                  <c:v>Подготовительная группа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0.6</c:v>
                </c:pt>
                <c:pt idx="1">
                  <c:v>0.68</c:v>
                </c:pt>
                <c:pt idx="2">
                  <c:v>0.74</c:v>
                </c:pt>
                <c:pt idx="3">
                  <c:v>0.82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2021-2022 учебный год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Лист1!$A$2:$A$5</c:f>
              <c:strCache>
                <c:ptCount val="4"/>
                <c:pt idx="0">
                  <c:v>II младшая группа</c:v>
                </c:pt>
                <c:pt idx="1">
                  <c:v>Средняя группа</c:v>
                </c:pt>
                <c:pt idx="2">
                  <c:v>Старшая группа</c:v>
                </c:pt>
                <c:pt idx="3">
                  <c:v>Подготовительная группа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0.62</c:v>
                </c:pt>
                <c:pt idx="1">
                  <c:v>0.71</c:v>
                </c:pt>
                <c:pt idx="2">
                  <c:v>0.75</c:v>
                </c:pt>
                <c:pt idx="3">
                  <c:v>0.85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25380424"/>
        <c:axId val="325378856"/>
      </c:barChart>
      <c:catAx>
        <c:axId val="3253804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25378856"/>
        <c:crosses val="autoZero"/>
        <c:auto val="1"/>
        <c:lblAlgn val="ctr"/>
        <c:lblOffset val="100"/>
        <c:noMultiLvlLbl val="0"/>
      </c:catAx>
      <c:valAx>
        <c:axId val="3253788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253804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C5658-0FE4-449B-9292-021DDE2A2036}" type="datetimeFigureOut">
              <a:rPr lang="ru-RU" smtClean="0"/>
              <a:t>17.05.2022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47C51-87BD-4E6E-867D-F48FB74404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5579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C5658-0FE4-449B-9292-021DDE2A2036}" type="datetimeFigureOut">
              <a:rPr lang="ru-RU" smtClean="0"/>
              <a:t>17.05.2022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47C51-87BD-4E6E-867D-F48FB74404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217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C5658-0FE4-449B-9292-021DDE2A2036}" type="datetimeFigureOut">
              <a:rPr lang="ru-RU" smtClean="0"/>
              <a:t>17.05.2022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47C51-87BD-4E6E-867D-F48FB74404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2767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C5658-0FE4-449B-9292-021DDE2A2036}" type="datetimeFigureOut">
              <a:rPr lang="ru-RU" smtClean="0"/>
              <a:t>17.05.2022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47C51-87BD-4E6E-867D-F48FB74404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951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C5658-0FE4-449B-9292-021DDE2A2036}" type="datetimeFigureOut">
              <a:rPr lang="ru-RU" smtClean="0"/>
              <a:t>17.05.2022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47C51-87BD-4E6E-867D-F48FB74404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25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C5658-0FE4-449B-9292-021DDE2A2036}" type="datetimeFigureOut">
              <a:rPr lang="ru-RU" smtClean="0"/>
              <a:t>17.05.2022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47C51-87BD-4E6E-867D-F48FB74404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5443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C5658-0FE4-449B-9292-021DDE2A2036}" type="datetimeFigureOut">
              <a:rPr lang="ru-RU" smtClean="0"/>
              <a:t>17.05.2022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47C51-87BD-4E6E-867D-F48FB74404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576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C5658-0FE4-449B-9292-021DDE2A2036}" type="datetimeFigureOut">
              <a:rPr lang="ru-RU" smtClean="0"/>
              <a:t>17.05.2022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47C51-87BD-4E6E-867D-F48FB74404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3615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C5658-0FE4-449B-9292-021DDE2A2036}" type="datetimeFigureOut">
              <a:rPr lang="ru-RU" smtClean="0"/>
              <a:t>17.05.2022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47C51-87BD-4E6E-867D-F48FB74404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5333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C5658-0FE4-449B-9292-021DDE2A2036}" type="datetimeFigureOut">
              <a:rPr lang="ru-RU" smtClean="0"/>
              <a:t>17.05.2022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47C51-87BD-4E6E-867D-F48FB74404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4930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C5658-0FE4-449B-9292-021DDE2A2036}" type="datetimeFigureOut">
              <a:rPr lang="ru-RU" smtClean="0"/>
              <a:t>17.05.2022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47C51-87BD-4E6E-867D-F48FB74404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7422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3C5658-0FE4-449B-9292-021DDE2A2036}" type="datetimeFigureOut">
              <a:rPr lang="ru-RU" smtClean="0"/>
              <a:t>17.05.2022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B47C51-87BD-4E6E-867D-F48FB74404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5449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jp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jpg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4.jpg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7.jpg"/><Relationship Id="rId4" Type="http://schemas.openxmlformats.org/officeDocument/2006/relationships/image" Target="../media/image3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0.jpg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jpg"/><Relationship Id="rId5" Type="http://schemas.openxmlformats.org/officeDocument/2006/relationships/image" Target="../media/image43.jpg"/><Relationship Id="rId4" Type="http://schemas.openxmlformats.org/officeDocument/2006/relationships/image" Target="../media/image4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7.jpg"/><Relationship Id="rId4" Type="http://schemas.openxmlformats.org/officeDocument/2006/relationships/image" Target="../media/image4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9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5.jpg"/><Relationship Id="rId4" Type="http://schemas.openxmlformats.org/officeDocument/2006/relationships/image" Target="../media/image54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4865"/>
            <a:ext cx="12192000" cy="685800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647444" y="530353"/>
            <a:ext cx="8897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казенное дошкольное образовательное учреждение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«Теремок» города Щигры Курской области»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429768" y="2029968"/>
            <a:ext cx="123992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работы по</a:t>
            </a:r>
          </a:p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нравственно- патриотическому</a:t>
            </a:r>
          </a:p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воспитанию детей дошкольного возраста</a:t>
            </a:r>
            <a:endParaRPr lang="ru-RU" sz="4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3440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19234" y="379467"/>
            <a:ext cx="105359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«Природа родного края»</a:t>
            </a:r>
            <a:endParaRPr lang="ru-RU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3684" y="5149970"/>
            <a:ext cx="42700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НОД «Люблю березку русскую»,</a:t>
            </a:r>
          </a:p>
          <a:p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одготовительная группа, воспитатель </a:t>
            </a:r>
            <a:r>
              <a:rPr lang="ru-RU" sz="1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Баркова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Л.А. </a:t>
            </a: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45372" y="4806465"/>
            <a:ext cx="4283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Акция «Берегите птиц»,</a:t>
            </a:r>
          </a:p>
          <a:p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таршая  группа, воспитатель Конькова Е.В.</a:t>
            </a: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flipH="1">
            <a:off x="8129016" y="5149969"/>
            <a:ext cx="35295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НОД «Белоствольная краса»»,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подготовительная группа, воспитатель Конькова Е.В</a:t>
            </a: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7479" y="2110019"/>
            <a:ext cx="3874872" cy="29061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544" y="1107392"/>
            <a:ext cx="3093968" cy="41252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2244" y="1720496"/>
            <a:ext cx="4165235" cy="3123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55974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4008"/>
            <a:ext cx="12192000" cy="685800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31520" y="345440"/>
            <a:ext cx="105359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«Культура России»</a:t>
            </a:r>
            <a:endParaRPr lang="ru-RU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72768" y="5321808"/>
            <a:ext cx="619963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русских народных сказок,</a:t>
            </a:r>
          </a:p>
          <a:p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руппа раннего возраста, 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Шевелева О.А.</a:t>
            </a: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flipH="1">
            <a:off x="6675120" y="5779008"/>
            <a:ext cx="5394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«Былинные герои»</a:t>
            </a:r>
          </a:p>
          <a:p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одготовительная группа, воспитатель </a:t>
            </a:r>
            <a:r>
              <a:rPr lang="ru-RU" sz="1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Баркова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Л.А.</a:t>
            </a: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11" y="1289746"/>
            <a:ext cx="5275569" cy="39566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1000" y="1011936"/>
            <a:ext cx="3575304" cy="47670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4975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251"/>
            <a:ext cx="12192000" cy="685800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31520" y="345440"/>
            <a:ext cx="105359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«Культура России»</a:t>
            </a:r>
            <a:endParaRPr lang="ru-RU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2920" y="4839714"/>
            <a:ext cx="32735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НОД«В гости к Матрешке»,</a:t>
            </a:r>
          </a:p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младшая группа, 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Гераськина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Ю.Ш.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84448" y="5230368"/>
            <a:ext cx="43251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НОД «Народные игрушки»,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 группа, воспитатель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Гераськина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Ю.В.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flipH="1">
            <a:off x="7909560" y="4946904"/>
            <a:ext cx="416051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НОД «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Пеленашка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 группа, 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Головина Ю.В.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4636" y="1916827"/>
            <a:ext cx="4078463" cy="30588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3635" y="1916827"/>
            <a:ext cx="4229080" cy="31718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361" y="1570050"/>
            <a:ext cx="2446782" cy="3262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4509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9729"/>
            <a:ext cx="12192000" cy="696772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28600" y="329184"/>
            <a:ext cx="110388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 культурного наследия народов России</a:t>
            </a:r>
            <a:endParaRPr lang="ru-RU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2251" y="5112739"/>
            <a:ext cx="40431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НОД «Русские народные традиции»,</a:t>
            </a:r>
          </a:p>
          <a:p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одготовительная группа, 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ru-RU" sz="1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Баркова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Л.А.</a:t>
            </a: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flipH="1">
            <a:off x="8160058" y="5934456"/>
            <a:ext cx="3964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Русская народная игра «Раскрути яичко», старшая группа, воспитатель  </a:t>
            </a:r>
            <a:r>
              <a:rPr lang="ru-RU" sz="1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Свеженцева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Н.А.</a:t>
            </a: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786" y="2124177"/>
            <a:ext cx="3984749" cy="29885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4635" y="2168575"/>
            <a:ext cx="4314039" cy="32355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8772" y="1475542"/>
            <a:ext cx="3363940" cy="44852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 flipH="1">
            <a:off x="4288535" y="5404104"/>
            <a:ext cx="39593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НОД «Хлеб- всему голова» старшая группа, воспитатель  Бут Н.Н.</a:t>
            </a: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9669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719"/>
            <a:ext cx="12192000" cy="685800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31520" y="345440"/>
            <a:ext cx="105359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«Культура России»</a:t>
            </a:r>
            <a:endParaRPr lang="ru-RU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4906" y="5129784"/>
            <a:ext cx="402335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народный праздник  «Масленица»,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старшая группа, </a:t>
            </a:r>
          </a:p>
          <a:p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узыкальный руководитель Кондратьева Е.В.</a:t>
            </a: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20743" y="5038343"/>
            <a:ext cx="363220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народный праздник «Святки»,</a:t>
            </a:r>
          </a:p>
          <a:p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одготовительная группа</a:t>
            </a:r>
          </a:p>
          <a:p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узыкальный руководитель Кондратьева Е.В</a:t>
            </a: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296" y="258405"/>
            <a:ext cx="2740151" cy="48713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7845551" y="5129783"/>
            <a:ext cx="363931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Православный праздник «Пасха»,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старшая группа</a:t>
            </a:r>
          </a:p>
          <a:p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узыкальный руководитель Кондратьева Е.В</a:t>
            </a: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0047" y="1984246"/>
            <a:ext cx="4072129" cy="30540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0447" y="1632202"/>
            <a:ext cx="4419600" cy="3314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4474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145"/>
            <a:ext cx="12192000" cy="685800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31520" y="345440"/>
            <a:ext cx="105359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«Память поколений»</a:t>
            </a:r>
            <a:endParaRPr lang="ru-RU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2063" y="4903196"/>
            <a:ext cx="372922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 «Победный Май»,</a:t>
            </a:r>
          </a:p>
          <a:p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редняя группа, </a:t>
            </a:r>
          </a:p>
          <a:p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узыкальный руководитель Кондратьева Е.В.</a:t>
            </a: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43400" y="5289308"/>
            <a:ext cx="35661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Экскурсия к Вечному огню,</a:t>
            </a:r>
          </a:p>
          <a:p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таршая группа, воспитатель Бут Н.Н.</a:t>
            </a: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flipH="1">
            <a:off x="8304276" y="4903196"/>
            <a:ext cx="37658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НОД «Никто не забыт, ничто не забыто…»,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старшая </a:t>
            </a:r>
            <a:r>
              <a:rPr lang="ru-RU" sz="1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группа,воспитатель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Бут Н.Н.</a:t>
            </a: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875" y="1961534"/>
            <a:ext cx="3774814" cy="28311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500" y="2058706"/>
            <a:ext cx="4181856" cy="3136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2356" y="2088358"/>
            <a:ext cx="3436620" cy="25774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66952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9728" y="-102871"/>
            <a:ext cx="12374880" cy="696087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31520" y="345440"/>
            <a:ext cx="105359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«Традиции ДОУ»</a:t>
            </a:r>
            <a:endParaRPr lang="ru-RU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4391" y="4863453"/>
            <a:ext cx="37490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 «Память на века»,</a:t>
            </a:r>
          </a:p>
          <a:p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редняя группа, </a:t>
            </a:r>
          </a:p>
          <a:p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узыкальный руководитель Кондратьева Е.В.</a:t>
            </a: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59936" y="5239512"/>
            <a:ext cx="3913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Победный парад,</a:t>
            </a:r>
          </a:p>
          <a:p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узыкальный руководитель Кондратьева Е.В</a:t>
            </a: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flipH="1">
            <a:off x="7973568" y="5175504"/>
            <a:ext cx="4096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 «Цветущий май!»</a:t>
            </a:r>
          </a:p>
          <a:p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узыкальный руководитель, Кондратьева Е.В.</a:t>
            </a: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91" y="625964"/>
            <a:ext cx="3151550" cy="42020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3544325" y="1837554"/>
            <a:ext cx="4550857" cy="33025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2375" y="1967918"/>
            <a:ext cx="4055729" cy="30417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86166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9031"/>
            <a:ext cx="12192000" cy="697703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428240" y="599441"/>
            <a:ext cx="85953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Спортивные мероприятия</a:t>
            </a:r>
            <a:endParaRPr lang="ru-RU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0040" y="4939318"/>
            <a:ext cx="48554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«Мы защитники Отечества»</a:t>
            </a:r>
          </a:p>
          <a:p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таршая группа, инструктор по ФИЗО </a:t>
            </a:r>
            <a:r>
              <a:rPr lang="ru-RU" sz="1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Кретова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Т.Е.</a:t>
            </a: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17720" y="5312663"/>
            <a:ext cx="32186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«День космонавтики»,</a:t>
            </a:r>
          </a:p>
          <a:p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одготовительная группа, инструктор по ФИЗО </a:t>
            </a:r>
            <a:r>
              <a:rPr lang="ru-RU" sz="1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Кретова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Т.Е.</a:t>
            </a: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3977" y="1616338"/>
            <a:ext cx="3689215" cy="27669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8211671" y="4643718"/>
            <a:ext cx="346934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«Вперед, Россия!»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спортивный праздник, подготовительная  группа, инструктор по ФИЗО </a:t>
            </a:r>
            <a:r>
              <a:rPr lang="ru-RU" sz="1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Кретова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Т.Е.</a:t>
            </a: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908" y="1839228"/>
            <a:ext cx="3984861" cy="29886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291893" y="2087354"/>
            <a:ext cx="3836267" cy="28772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78210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145"/>
            <a:ext cx="12192000" cy="685800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428240" y="599441"/>
            <a:ext cx="85953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деятельность</a:t>
            </a:r>
            <a:endParaRPr lang="ru-RU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6616" y="4745307"/>
            <a:ext cx="38600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«Моя семья- 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часть России»,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подготовительная группа,</a:t>
            </a:r>
          </a:p>
          <a:p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оспитатель Конькова Е.В.</a:t>
            </a: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38144" y="5239512"/>
            <a:ext cx="3950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«Мой город Щигры»</a:t>
            </a:r>
          </a:p>
          <a:p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таршая группа, воспитатель </a:t>
            </a:r>
            <a:r>
              <a:rPr lang="ru-RU" sz="1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Свеженцева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Н.А.</a:t>
            </a: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63681" y="4983479"/>
            <a:ext cx="447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«О героях былых времен…», 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старшая группа, воспитатели Бут Н.Н.,</a:t>
            </a:r>
            <a:r>
              <a:rPr lang="ru-RU" sz="1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Свеженцева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Н.А.</a:t>
            </a: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6205" y="1919999"/>
            <a:ext cx="4417476" cy="33131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874" y="1386264"/>
            <a:ext cx="2589589" cy="34527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3681" y="1624915"/>
            <a:ext cx="4483292" cy="3355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14225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9729"/>
            <a:ext cx="12192000" cy="696772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180080" y="508000"/>
            <a:ext cx="53746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Экскурсии</a:t>
            </a:r>
            <a:endParaRPr lang="ru-RU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8830" y="5036344"/>
            <a:ext cx="27712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Экскурсия к  памятнику </a:t>
            </a:r>
            <a:r>
              <a:rPr lang="ru-RU" sz="1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С.П.Напобедимому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старшая группа,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воспитатель </a:t>
            </a:r>
            <a:r>
              <a:rPr lang="ru-RU" sz="1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Свеженцева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Н.А.</a:t>
            </a: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78807" y="5486400"/>
            <a:ext cx="36667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Экскурсия по улицам города, средняя группа,</a:t>
            </a:r>
          </a:p>
          <a:p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оспитатель Бут Н.Н.</a:t>
            </a: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45552" y="5221223"/>
            <a:ext cx="33284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Экскурсия в Свято –Троицкий храм </a:t>
            </a:r>
            <a:r>
              <a:rPr lang="ru-RU" sz="1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г.Щигры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подготовительная группа,</a:t>
            </a:r>
          </a:p>
          <a:p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оспитатель, Сергеева И.И. </a:t>
            </a: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7730" y="2331720"/>
            <a:ext cx="4027822" cy="30208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4169" y="2108229"/>
            <a:ext cx="4150659" cy="31129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965" y="2331720"/>
            <a:ext cx="3613693" cy="2704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89753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433"/>
            <a:ext cx="12192000" cy="685800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170432" y="932688"/>
            <a:ext cx="918972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Указ Президента от 07.05.2018 № 204 «О национальных целях и стратегических задачах развития Российской Федерации на период до 2024 года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Федеральный закон от 31.07.2020 № 304- ФЗ «О внесении изменений в Федеральный закон  «Об образовании в Российской Федерации» по вопросам воспитания обучающихся»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6583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5721"/>
            <a:ext cx="12192000" cy="696772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434080" y="548640"/>
            <a:ext cx="57302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Акции</a:t>
            </a:r>
            <a:endParaRPr lang="ru-RU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128016" y="2201561"/>
            <a:ext cx="5321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«Бессмертный полк»</a:t>
            </a: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66544" y="5943600"/>
            <a:ext cx="3429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«Полевая кухня»</a:t>
            </a: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544" y="2837557"/>
            <a:ext cx="4134978" cy="31012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559" y="230010"/>
            <a:ext cx="3051889" cy="22889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6860" y="548641"/>
            <a:ext cx="3140367" cy="4187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8842353" y="4864397"/>
            <a:ext cx="28711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«Открытка ветерану»</a:t>
            </a: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0710" y="2011680"/>
            <a:ext cx="4106152" cy="30796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TextBox 13"/>
          <p:cNvSpPr txBox="1"/>
          <p:nvPr/>
        </p:nvSpPr>
        <p:spPr>
          <a:xfrm>
            <a:off x="4846320" y="5368875"/>
            <a:ext cx="46725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«День государственного флага России»</a:t>
            </a: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442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0584"/>
            <a:ext cx="12192000" cy="696772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32000" y="375920"/>
            <a:ext cx="84734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с социумом</a:t>
            </a:r>
            <a:endParaRPr lang="ru-RU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885" y="2540702"/>
            <a:ext cx="3781293" cy="28359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1933" y="1947672"/>
            <a:ext cx="4067905" cy="30509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453017" y="5376672"/>
            <a:ext cx="46767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НОД «Моя страна – Россия»,</a:t>
            </a:r>
          </a:p>
          <a:p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таршая группа, педагог доп. 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бразования Гаджиева Т.Н. </a:t>
            </a: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010144" y="5212081"/>
            <a:ext cx="4181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«Милый сердцу уголок»,</a:t>
            </a:r>
          </a:p>
          <a:p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таршая группа, Изотова Т.К. - председатель </a:t>
            </a:r>
            <a:r>
              <a:rPr lang="ru-RU" sz="1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Щигровской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городской организации совета ветеранов. </a:t>
            </a: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2780" y="1582594"/>
            <a:ext cx="3779154" cy="28343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4002780" y="4599432"/>
            <a:ext cx="42085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Экскурсия в </a:t>
            </a:r>
            <a:r>
              <a:rPr lang="ru-RU" sz="1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Щигровский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краеведческий музей, старшая группа, воспитатель Бут Н.Н. </a:t>
            </a: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43911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5281"/>
            <a:ext cx="12192000" cy="696328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340864" y="436881"/>
            <a:ext cx="84216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Трудовое воспитание</a:t>
            </a:r>
            <a:endParaRPr lang="ru-RU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36776" y="5605271"/>
            <a:ext cx="22451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«День чистоты»</a:t>
            </a:r>
          </a:p>
          <a:p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таршая группа </a:t>
            </a: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75120" y="5956672"/>
            <a:ext cx="38770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«Порядок на участке»</a:t>
            </a:r>
          </a:p>
          <a:p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одготовительная группа</a:t>
            </a: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34" y="1527492"/>
            <a:ext cx="5437039" cy="40777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3558" y="1527492"/>
            <a:ext cx="5537257" cy="41529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3111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0398"/>
            <a:ext cx="12192000" cy="692668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139440" y="416560"/>
            <a:ext cx="674750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</a:t>
            </a:r>
            <a:endParaRPr lang="ru-RU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008" y="1052472"/>
            <a:ext cx="2435352" cy="43257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20040" y="5378261"/>
            <a:ext cx="51297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для родителей «Чтение детям»</a:t>
            </a:r>
          </a:p>
          <a:p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таршая группа, воспитатель </a:t>
            </a:r>
            <a:r>
              <a:rPr lang="ru-RU" sz="1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Свеженцева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Н.А.</a:t>
            </a: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04206" y="5980176"/>
            <a:ext cx="47877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творческих работ «Армия России»</a:t>
            </a:r>
          </a:p>
          <a:p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таршая группа, воспитатель </a:t>
            </a:r>
            <a:r>
              <a:rPr lang="ru-RU" sz="1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Свеженцева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Н.А.</a:t>
            </a: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1085" y="1662103"/>
            <a:ext cx="4417544" cy="33131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3087598" y="4910328"/>
            <a:ext cx="4316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газеты «Я и мой защитник» </a:t>
            </a: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таршая группа</a:t>
            </a: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6418" y="2478024"/>
            <a:ext cx="4580453" cy="34353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15995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9729"/>
            <a:ext cx="12192000" cy="696772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90320" y="406400"/>
            <a:ext cx="96316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предметно- пространственная среда</a:t>
            </a:r>
            <a:endParaRPr lang="ru-RU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066" y="2009394"/>
            <a:ext cx="4099560" cy="30746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0730" y="1855506"/>
            <a:ext cx="2815750" cy="37543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078993" y="5240508"/>
            <a:ext cx="2514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Национальный уголок</a:t>
            </a:r>
          </a:p>
          <a:p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редняя группа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73168" y="5763728"/>
            <a:ext cx="24780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Патриотический уголок</a:t>
            </a:r>
          </a:p>
          <a:p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одготовительная группа</a:t>
            </a: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0110" y="1773936"/>
            <a:ext cx="2859786" cy="3813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8238745" y="5586984"/>
            <a:ext cx="35021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Книжный уголок</a:t>
            </a:r>
          </a:p>
          <a:p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одготовительная группа</a:t>
            </a: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9533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433"/>
            <a:ext cx="12192000" cy="68580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39440" y="416560"/>
            <a:ext cx="674750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мониторинга</a:t>
            </a:r>
            <a:endParaRPr lang="ru-RU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3805042623"/>
              </p:ext>
            </p:extLst>
          </p:nvPr>
        </p:nvGraphicFramePr>
        <p:xfrm>
          <a:off x="2032000" y="1611706"/>
          <a:ext cx="8081264" cy="45266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36281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0362"/>
            <a:ext cx="12192000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90848" y="340242"/>
            <a:ext cx="97311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Благодарим за внимание!</a:t>
            </a:r>
            <a:endParaRPr lang="ru-RU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5500" y="1109683"/>
            <a:ext cx="6581000" cy="51082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81045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9729"/>
            <a:ext cx="12192000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0896" y="306767"/>
            <a:ext cx="106111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Федеральная инновационная площадка</a:t>
            </a:r>
            <a:endParaRPr lang="ru-RU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0075" y="1492704"/>
            <a:ext cx="6202538" cy="43767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399558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0585"/>
            <a:ext cx="12192000" cy="685800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11480" y="411480"/>
            <a:ext cx="11585448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оспитание гармонично развитой и социально ответственной личности на основе духовно – нравственных ценностей народов Российской Федерации, исторических и национально – культурных традиций.</a:t>
            </a:r>
          </a:p>
          <a:p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3374" y="220649"/>
            <a:ext cx="5164370" cy="30986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338328" y="220649"/>
            <a:ext cx="69220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развития</a:t>
            </a:r>
          </a:p>
          <a:p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 образования согласно Указу</a:t>
            </a:r>
            <a:endParaRPr lang="ru-RU" sz="4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773721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145"/>
            <a:ext cx="12192000" cy="685800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02920" y="356616"/>
            <a:ext cx="11466576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воспитательной работы согласно п.2 ст. 2 Федеральному закону № 273 - ФЗ: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развитие чувства патриотизма и гражданственности;</a:t>
            </a:r>
            <a:b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воспитание уважения к человеку труда и старшему поколению;</a:t>
            </a:r>
            <a:b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воспитание само – и взаимоуважения;</a:t>
            </a:r>
            <a:b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формирование бережного отношения к культуре и истории Отечества, его природным богатствам и окружающей среде.</a:t>
            </a:r>
          </a:p>
        </p:txBody>
      </p:sp>
    </p:spTree>
    <p:extLst>
      <p:ext uri="{BB962C8B-B14F-4D97-AF65-F5344CB8AC3E}">
        <p14:creationId xmlns:p14="http://schemas.microsoft.com/office/powerpoint/2010/main" val="4702352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433"/>
            <a:ext cx="12192000" cy="685800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978408" y="612649"/>
            <a:ext cx="9756648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Патриотическое воспитание</a:t>
            </a:r>
            <a:r>
              <a:rPr lang="ru-RU" sz="4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Патриотизм 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чувство нравственное. Оно формируется постепенно, в процессе накопления знаний и представлений об окружающем, вырастает из любви к близким людям, родному краю.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содержании ФГОС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отмечается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острая необходимость активизация процесса воспитания патриотизма дошкольников. Ведь, именно, нравственно-патриотическое воспитание является одним из важнейших элементов общественного сознания, основой преемственности поколений.</a:t>
            </a:r>
          </a:p>
        </p:txBody>
      </p:sp>
    </p:spTree>
    <p:extLst>
      <p:ext uri="{BB962C8B-B14F-4D97-AF65-F5344CB8AC3E}">
        <p14:creationId xmlns:p14="http://schemas.microsoft.com/office/powerpoint/2010/main" val="2947389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44"/>
            <a:ext cx="12192000" cy="685800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31520" y="345440"/>
            <a:ext cx="105359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Малая Родина</a:t>
            </a:r>
            <a:endParaRPr lang="ru-RU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19656" y="5668457"/>
            <a:ext cx="28437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Экскурсия по территории ДОУ,</a:t>
            </a:r>
          </a:p>
          <a:p>
            <a:r>
              <a:rPr lang="en-US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младшая группа, 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ru-RU" sz="1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Гераськина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Ю.Ш.</a:t>
            </a: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flipH="1">
            <a:off x="6163056" y="5314675"/>
            <a:ext cx="55138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сотрудниками детского сада,</a:t>
            </a:r>
          </a:p>
          <a:p>
            <a:r>
              <a:rPr lang="en-US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младшая группа, воспитатель Андреева О.А.</a:t>
            </a: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519" y="1004480"/>
            <a:ext cx="4663977" cy="46639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3134" y="1171120"/>
            <a:ext cx="5442233" cy="4081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2503529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9728"/>
            <a:ext cx="12192000" cy="696772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13232" y="445120"/>
            <a:ext cx="105359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Малая Родина</a:t>
            </a:r>
            <a:endParaRPr lang="ru-RU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4631" y="4718304"/>
            <a:ext cx="34384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Улица моя родная,</a:t>
            </a:r>
          </a:p>
          <a:p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таршая  группа, 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Свеженцева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Н.А.</a:t>
            </a: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00400" y="5413248"/>
            <a:ext cx="33741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«Лучше нет родного края»,</a:t>
            </a:r>
          </a:p>
          <a:p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таршая  группа, воспитатель Бут Н.Н.</a:t>
            </a: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flipH="1">
            <a:off x="7708392" y="5456968"/>
            <a:ext cx="4200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НОД «Родина моя – Щигры»,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старшая группа, воспитатель Бут Н.Н.</a:t>
            </a: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3609" y="1769409"/>
            <a:ext cx="4545998" cy="3409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712" y="618713"/>
            <a:ext cx="1844816" cy="40995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3601" y="1947672"/>
            <a:ext cx="4620768" cy="3465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09299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4008"/>
            <a:ext cx="12192000" cy="685800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31520" y="345440"/>
            <a:ext cx="105359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«Государственные символы России»</a:t>
            </a:r>
            <a:endParaRPr lang="ru-RU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5488" y="4425696"/>
            <a:ext cx="32186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НОД «Государственная символика»,</a:t>
            </a:r>
          </a:p>
          <a:p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таршая группа, воспитатель Бут Н.Н.</a:t>
            </a: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91272" y="5164360"/>
            <a:ext cx="39218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НОД «Государственная символика»,</a:t>
            </a:r>
          </a:p>
          <a:p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таршая  группа, воспитатель </a:t>
            </a:r>
            <a:r>
              <a:rPr lang="ru-RU" sz="1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Гераськина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Ю.Ш.</a:t>
            </a: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flipH="1">
            <a:off x="3742147" y="5164360"/>
            <a:ext cx="355476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НОД «Мы живем в России»,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подготовительная группа, 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 </a:t>
            </a:r>
            <a:r>
              <a:rPr lang="ru-RU" sz="1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Баркова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Л.А.,Конькова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Е.В.</a:t>
            </a: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5046" y="1884739"/>
            <a:ext cx="4093645" cy="30702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517" y="2177731"/>
            <a:ext cx="3221736" cy="24163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88691" y="2479483"/>
            <a:ext cx="4094746" cy="23487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75628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1667</TotalTime>
  <Words>760</Words>
  <Application>Microsoft Office PowerPoint</Application>
  <PresentationFormat>Широкоэкранный</PresentationFormat>
  <Paragraphs>158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1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104</cp:revision>
  <dcterms:created xsi:type="dcterms:W3CDTF">2022-03-30T10:28:27Z</dcterms:created>
  <dcterms:modified xsi:type="dcterms:W3CDTF">2022-05-17T07:39:54Z</dcterms:modified>
</cp:coreProperties>
</file>